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5"/>
  </p:sldMasterIdLst>
  <p:notesMasterIdLst>
    <p:notesMasterId r:id="rId19"/>
  </p:notesMasterIdLst>
  <p:sldIdLst>
    <p:sldId id="2146847511" r:id="rId6"/>
    <p:sldId id="2146847515" r:id="rId7"/>
    <p:sldId id="2146847516" r:id="rId8"/>
    <p:sldId id="2146847513" r:id="rId9"/>
    <p:sldId id="2146847514" r:id="rId10"/>
    <p:sldId id="2146847524" r:id="rId11"/>
    <p:sldId id="2146847517" r:id="rId12"/>
    <p:sldId id="2146847528" r:id="rId13"/>
    <p:sldId id="2146847529" r:id="rId14"/>
    <p:sldId id="2146847518" r:id="rId15"/>
    <p:sldId id="2146847519" r:id="rId16"/>
    <p:sldId id="2146847521" r:id="rId17"/>
    <p:sldId id="21468475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347" userDrawn="1">
          <p15:clr>
            <a:srgbClr val="A4A3A4"/>
          </p15:clr>
        </p15:guide>
        <p15:guide id="4" pos="7333" userDrawn="1">
          <p15:clr>
            <a:srgbClr val="A4A3A4"/>
          </p15:clr>
        </p15:guide>
        <p15:guide id="5" orient="horz" pos="37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F5A00C-97A0-CF95-556A-ABE7916954D5}" name="Honor Morris" initials="HM" userId="S::Honor.Morris@heliosmedcomms.com::66df3a78-8f32-46eb-bfcd-f8669267c199" providerId="AD"/>
  <p188:author id="{91A4F710-BC45-F5C0-D34C-251DD1B882E7}" name="Laura Griffin" initials="LG" userId="Laura Griffin" providerId="None"/>
  <p188:author id="{AFC96044-A434-516D-F979-69BEFB919CAC}" name="Helios Med Comms" initials="HM" userId="Helios Med Comms" providerId="None"/>
  <p188:author id="{901ED976-F370-FBB6-4AA2-224E5ACD5D25}" name="Lulu Wareham" initials="LW" userId="S::lulu.wareham@heliosmedcomms.com::ab8c70fa-b307-43a0-ad7e-f780b7fca8c0" providerId="AD"/>
  <p188:author id="{75ABCB97-98A4-4C9B-D74D-76CCD70EA0F4}" name="Honor Morris" initials="HM" userId="S::honor.morris@heliosmedcomms.com::66df3a78-8f32-46eb-bfcd-f8669267c199" providerId="AD"/>
  <p188:author id="{5A64D69C-5266-C472-9EA1-A1C4F3BDC513}" name="Jade Murdoch" initials="JM" userId="S::jade.murdoch@heliosmedcomms.com::4a776daa-3986-4e83-b2e4-28568f40a48a" providerId="AD"/>
  <p188:author id="{668B43A6-2D06-B7F3-34A1-7A7A5220FB35}" name="Beth Evans" initials="BE" userId="S::Beth.Evans@heliosmedcomms.com::9360068d-3687-4d79-a6c8-b4bee4496f27" providerId="AD"/>
  <p188:author id="{785C66B4-3087-D81C-BF2D-AFE3AD9E513E}" name="Deborah Clarke" initials="DC" userId="Fm6+aoMiIzJvpiTJrDXQ67nZbsUiv6Zdi5uEOUSLCR8=" providerId="None"/>
  <p188:author id="{CAA7A7B6-B880-C460-1E07-1C96624B64D6}" name="Zoe Rogers" initials="ZR" userId="S::Zoe.Rogers@heliosmedcomms.com::b363bf5f-27c9-4580-9c0f-699c4587efe5" providerId="AD"/>
  <p188:author id="{B9ED02F8-3894-EA34-0DD4-FB87642D5671}" name="Helios" initials="Helios" userId="Helio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0995"/>
    <a:srgbClr val="54BCE8"/>
    <a:srgbClr val="93278F"/>
    <a:srgbClr val="A9DDF4"/>
    <a:srgbClr val="FFFFFF"/>
    <a:srgbClr val="EBD4FC"/>
    <a:srgbClr val="E76E82"/>
    <a:srgbClr val="F2F2F2"/>
    <a:srgbClr val="CDE2F4"/>
    <a:srgbClr val="3C1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3323" autoAdjust="0"/>
    <p:restoredTop sz="93765" autoAdjust="0"/>
  </p:normalViewPr>
  <p:slideViewPr>
    <p:cSldViewPr snapToGrid="0">
      <p:cViewPr varScale="1">
        <p:scale>
          <a:sx n="111" d="100"/>
          <a:sy n="111" d="100"/>
        </p:scale>
        <p:origin x="150" y="78"/>
      </p:cViewPr>
      <p:guideLst>
        <p:guide orient="horz" pos="3952"/>
        <p:guide pos="347"/>
        <p:guide pos="7333"/>
        <p:guide orient="horz" pos="37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22"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or Morris" userId="66df3a78-8f32-46eb-bfcd-f8669267c199" providerId="ADAL" clId="{A9CF0531-E865-4799-A883-D2897DD2B0CC}"/>
    <pc:docChg chg="undo custSel addSld delSld modSld">
      <pc:chgData name="Honor Morris" userId="66df3a78-8f32-46eb-bfcd-f8669267c199" providerId="ADAL" clId="{A9CF0531-E865-4799-A883-D2897DD2B0CC}" dt="2023-10-06T14:32:53.332" v="1331" actId="47"/>
      <pc:docMkLst>
        <pc:docMk/>
      </pc:docMkLst>
      <pc:sldChg chg="modSp mod">
        <pc:chgData name="Honor Morris" userId="66df3a78-8f32-46eb-bfcd-f8669267c199" providerId="ADAL" clId="{A9CF0531-E865-4799-A883-D2897DD2B0CC}" dt="2023-10-06T08:19:47.019" v="95" actId="57"/>
        <pc:sldMkLst>
          <pc:docMk/>
          <pc:sldMk cId="4063235656" sldId="2146847513"/>
        </pc:sldMkLst>
        <pc:spChg chg="mod">
          <ac:chgData name="Honor Morris" userId="66df3a78-8f32-46eb-bfcd-f8669267c199" providerId="ADAL" clId="{A9CF0531-E865-4799-A883-D2897DD2B0CC}" dt="2023-10-06T08:19:47.019" v="95" actId="57"/>
          <ac:spMkLst>
            <pc:docMk/>
            <pc:sldMk cId="4063235656" sldId="2146847513"/>
            <ac:spMk id="4" creationId="{B163CD0B-3829-1B6E-25AE-CE835EA88441}"/>
          </ac:spMkLst>
        </pc:spChg>
        <pc:graphicFrameChg chg="modGraphic">
          <ac:chgData name="Honor Morris" userId="66df3a78-8f32-46eb-bfcd-f8669267c199" providerId="ADAL" clId="{A9CF0531-E865-4799-A883-D2897DD2B0CC}" dt="2023-10-05T16:27:10.030" v="12" actId="947"/>
          <ac:graphicFrameMkLst>
            <pc:docMk/>
            <pc:sldMk cId="4063235656" sldId="2146847513"/>
            <ac:graphicFrameMk id="6" creationId="{45477361-2290-F09A-A719-C6AEF521F600}"/>
          </ac:graphicFrameMkLst>
        </pc:graphicFrameChg>
      </pc:sldChg>
      <pc:sldChg chg="addSp delSp modSp mod">
        <pc:chgData name="Honor Morris" userId="66df3a78-8f32-46eb-bfcd-f8669267c199" providerId="ADAL" clId="{A9CF0531-E865-4799-A883-D2897DD2B0CC}" dt="2023-10-06T14:21:42.940" v="1075" actId="12788"/>
        <pc:sldMkLst>
          <pc:docMk/>
          <pc:sldMk cId="471493134" sldId="2146847514"/>
        </pc:sldMkLst>
        <pc:spChg chg="mod">
          <ac:chgData name="Honor Morris" userId="66df3a78-8f32-46eb-bfcd-f8669267c199" providerId="ADAL" clId="{A9CF0531-E865-4799-A883-D2897DD2B0CC}" dt="2023-10-06T14:21:42.940" v="1075" actId="12788"/>
          <ac:spMkLst>
            <pc:docMk/>
            <pc:sldMk cId="471493134" sldId="2146847514"/>
            <ac:spMk id="3" creationId="{B9EA74B0-0DA6-DF47-4E10-D43414C9FB54}"/>
          </ac:spMkLst>
        </pc:spChg>
        <pc:spChg chg="mod topLvl">
          <ac:chgData name="Honor Morris" userId="66df3a78-8f32-46eb-bfcd-f8669267c199" providerId="ADAL" clId="{A9CF0531-E865-4799-A883-D2897DD2B0CC}" dt="2023-10-06T14:21:28.225" v="1041" actId="164"/>
          <ac:spMkLst>
            <pc:docMk/>
            <pc:sldMk cId="471493134" sldId="2146847514"/>
            <ac:spMk id="17" creationId="{A0C50ABB-C2F3-FA03-C657-3462EE5B07A7}"/>
          </ac:spMkLst>
        </pc:spChg>
        <pc:spChg chg="mod topLvl">
          <ac:chgData name="Honor Morris" userId="66df3a78-8f32-46eb-bfcd-f8669267c199" providerId="ADAL" clId="{A9CF0531-E865-4799-A883-D2897DD2B0CC}" dt="2023-10-06T14:21:28.225" v="1041" actId="164"/>
          <ac:spMkLst>
            <pc:docMk/>
            <pc:sldMk cId="471493134" sldId="2146847514"/>
            <ac:spMk id="18" creationId="{5DADA604-B759-A6BA-ABC9-B44DB70B8DD4}"/>
          </ac:spMkLst>
        </pc:spChg>
        <pc:spChg chg="mod topLvl">
          <ac:chgData name="Honor Morris" userId="66df3a78-8f32-46eb-bfcd-f8669267c199" providerId="ADAL" clId="{A9CF0531-E865-4799-A883-D2897DD2B0CC}" dt="2023-10-06T14:21:28.225" v="1041" actId="164"/>
          <ac:spMkLst>
            <pc:docMk/>
            <pc:sldMk cId="471493134" sldId="2146847514"/>
            <ac:spMk id="19" creationId="{63391F72-14B0-4201-22CC-4E43A7407F95}"/>
          </ac:spMkLst>
        </pc:spChg>
        <pc:spChg chg="mod topLvl">
          <ac:chgData name="Honor Morris" userId="66df3a78-8f32-46eb-bfcd-f8669267c199" providerId="ADAL" clId="{A9CF0531-E865-4799-A883-D2897DD2B0CC}" dt="2023-10-06T14:21:28.225" v="1041" actId="164"/>
          <ac:spMkLst>
            <pc:docMk/>
            <pc:sldMk cId="471493134" sldId="2146847514"/>
            <ac:spMk id="20" creationId="{8DD994E7-855A-DE64-5588-4427A7222267}"/>
          </ac:spMkLst>
        </pc:spChg>
        <pc:grpChg chg="add mod">
          <ac:chgData name="Honor Morris" userId="66df3a78-8f32-46eb-bfcd-f8669267c199" providerId="ADAL" clId="{A9CF0531-E865-4799-A883-D2897DD2B0CC}" dt="2023-10-06T14:21:38.070" v="1074" actId="164"/>
          <ac:grpSpMkLst>
            <pc:docMk/>
            <pc:sldMk cId="471493134" sldId="2146847514"/>
            <ac:grpSpMk id="2" creationId="{C9446CAD-9636-B62C-8485-2F7B4ED4D428}"/>
          </ac:grpSpMkLst>
        </pc:grpChg>
        <pc:grpChg chg="add mod">
          <ac:chgData name="Honor Morris" userId="66df3a78-8f32-46eb-bfcd-f8669267c199" providerId="ADAL" clId="{A9CF0531-E865-4799-A883-D2897DD2B0CC}" dt="2023-10-06T14:21:38.070" v="1074" actId="164"/>
          <ac:grpSpMkLst>
            <pc:docMk/>
            <pc:sldMk cId="471493134" sldId="2146847514"/>
            <ac:grpSpMk id="7" creationId="{5837A446-7456-B029-6F0F-E68890BD0278}"/>
          </ac:grpSpMkLst>
        </pc:grpChg>
        <pc:grpChg chg="add mod">
          <ac:chgData name="Honor Morris" userId="66df3a78-8f32-46eb-bfcd-f8669267c199" providerId="ADAL" clId="{A9CF0531-E865-4799-A883-D2897DD2B0CC}" dt="2023-10-06T14:21:28.225" v="1041" actId="164"/>
          <ac:grpSpMkLst>
            <pc:docMk/>
            <pc:sldMk cId="471493134" sldId="2146847514"/>
            <ac:grpSpMk id="11" creationId="{D0BC4518-A1A9-97C7-05C2-84C296E7E942}"/>
          </ac:grpSpMkLst>
        </pc:grpChg>
        <pc:grpChg chg="add mod">
          <ac:chgData name="Honor Morris" userId="66df3a78-8f32-46eb-bfcd-f8669267c199" providerId="ADAL" clId="{A9CF0531-E865-4799-A883-D2897DD2B0CC}" dt="2023-10-06T14:21:42.940" v="1075" actId="12788"/>
          <ac:grpSpMkLst>
            <pc:docMk/>
            <pc:sldMk cId="471493134" sldId="2146847514"/>
            <ac:grpSpMk id="12" creationId="{8A346E39-85EA-CEE6-1BED-256317DC2C7F}"/>
          </ac:grpSpMkLst>
        </pc:grpChg>
        <pc:grpChg chg="del">
          <ac:chgData name="Honor Morris" userId="66df3a78-8f32-46eb-bfcd-f8669267c199" providerId="ADAL" clId="{A9CF0531-E865-4799-A883-D2897DD2B0CC}" dt="2023-10-06T14:20:43.041" v="988" actId="165"/>
          <ac:grpSpMkLst>
            <pc:docMk/>
            <pc:sldMk cId="471493134" sldId="2146847514"/>
            <ac:grpSpMk id="16" creationId="{AEF32A91-85DB-7444-6289-7E3F0CA2C74E}"/>
          </ac:grpSpMkLst>
        </pc:grpChg>
      </pc:sldChg>
      <pc:sldChg chg="modSp mod">
        <pc:chgData name="Honor Morris" userId="66df3a78-8f32-46eb-bfcd-f8669267c199" providerId="ADAL" clId="{A9CF0531-E865-4799-A883-D2897DD2B0CC}" dt="2023-10-05T16:22:38.958" v="10" actId="20577"/>
        <pc:sldMkLst>
          <pc:docMk/>
          <pc:sldMk cId="3485190202" sldId="2146847515"/>
        </pc:sldMkLst>
        <pc:spChg chg="mod">
          <ac:chgData name="Honor Morris" userId="66df3a78-8f32-46eb-bfcd-f8669267c199" providerId="ADAL" clId="{A9CF0531-E865-4799-A883-D2897DD2B0CC}" dt="2023-10-05T16:22:38.958" v="10" actId="20577"/>
          <ac:spMkLst>
            <pc:docMk/>
            <pc:sldMk cId="3485190202" sldId="2146847515"/>
            <ac:spMk id="3" creationId="{E3E5EF2C-DD1C-1056-2C2C-99C385734EC7}"/>
          </ac:spMkLst>
        </pc:spChg>
      </pc:sldChg>
      <pc:sldChg chg="addSp delSp modSp mod">
        <pc:chgData name="Honor Morris" userId="66df3a78-8f32-46eb-bfcd-f8669267c199" providerId="ADAL" clId="{A9CF0531-E865-4799-A883-D2897DD2B0CC}" dt="2023-10-06T14:32:47.729" v="1330" actId="20577"/>
        <pc:sldMkLst>
          <pc:docMk/>
          <pc:sldMk cId="465389727" sldId="2146847516"/>
        </pc:sldMkLst>
        <pc:spChg chg="mod">
          <ac:chgData name="Honor Morris" userId="66df3a78-8f32-46eb-bfcd-f8669267c199" providerId="ADAL" clId="{A9CF0531-E865-4799-A883-D2897DD2B0CC}" dt="2023-10-06T14:32:47.729" v="1330" actId="20577"/>
          <ac:spMkLst>
            <pc:docMk/>
            <pc:sldMk cId="465389727" sldId="2146847516"/>
            <ac:spMk id="153" creationId="{02F19599-DC42-344C-51C3-67D07CDE9CDE}"/>
          </ac:spMkLst>
        </pc:spChg>
        <pc:spChg chg="mod">
          <ac:chgData name="Honor Morris" userId="66df3a78-8f32-46eb-bfcd-f8669267c199" providerId="ADAL" clId="{A9CF0531-E865-4799-A883-D2897DD2B0CC}" dt="2023-10-06T14:32:35.522" v="1324" actId="20577"/>
          <ac:spMkLst>
            <pc:docMk/>
            <pc:sldMk cId="465389727" sldId="2146847516"/>
            <ac:spMk id="154" creationId="{1DBE0AF1-41ED-D2A6-051D-D57F14EFB85F}"/>
          </ac:spMkLst>
        </pc:spChg>
        <pc:spChg chg="mod">
          <ac:chgData name="Honor Morris" userId="66df3a78-8f32-46eb-bfcd-f8669267c199" providerId="ADAL" clId="{A9CF0531-E865-4799-A883-D2897DD2B0CC}" dt="2023-10-06T14:32:39.428" v="1327" actId="20577"/>
          <ac:spMkLst>
            <pc:docMk/>
            <pc:sldMk cId="465389727" sldId="2146847516"/>
            <ac:spMk id="155" creationId="{7AB1E8EC-D406-7058-A015-FF2095F4725F}"/>
          </ac:spMkLst>
        </pc:spChg>
        <pc:spChg chg="mod">
          <ac:chgData name="Honor Morris" userId="66df3a78-8f32-46eb-bfcd-f8669267c199" providerId="ADAL" clId="{A9CF0531-E865-4799-A883-D2897DD2B0CC}" dt="2023-10-06T14:30:30.369" v="1257" actId="14100"/>
          <ac:spMkLst>
            <pc:docMk/>
            <pc:sldMk cId="465389727" sldId="2146847516"/>
            <ac:spMk id="164" creationId="{EC708692-EB1B-53AA-65F6-DB240E276930}"/>
          </ac:spMkLst>
        </pc:spChg>
        <pc:spChg chg="mod">
          <ac:chgData name="Honor Morris" userId="66df3a78-8f32-46eb-bfcd-f8669267c199" providerId="ADAL" clId="{A9CF0531-E865-4799-A883-D2897DD2B0CC}" dt="2023-10-06T14:31:55.117" v="1306" actId="164"/>
          <ac:spMkLst>
            <pc:docMk/>
            <pc:sldMk cId="465389727" sldId="2146847516"/>
            <ac:spMk id="165" creationId="{19A1D479-6DE0-C01A-3D92-AEF995F0762D}"/>
          </ac:spMkLst>
        </pc:spChg>
        <pc:spChg chg="mod">
          <ac:chgData name="Honor Morris" userId="66df3a78-8f32-46eb-bfcd-f8669267c199" providerId="ADAL" clId="{A9CF0531-E865-4799-A883-D2897DD2B0CC}" dt="2023-10-06T14:31:55.117" v="1306" actId="164"/>
          <ac:spMkLst>
            <pc:docMk/>
            <pc:sldMk cId="465389727" sldId="2146847516"/>
            <ac:spMk id="168" creationId="{19FE88E3-F134-4AD2-2061-B5148D011434}"/>
          </ac:spMkLst>
        </pc:spChg>
        <pc:spChg chg="mod">
          <ac:chgData name="Honor Morris" userId="66df3a78-8f32-46eb-bfcd-f8669267c199" providerId="ADAL" clId="{A9CF0531-E865-4799-A883-D2897DD2B0CC}" dt="2023-10-06T14:27:16.059" v="1092" actId="20577"/>
          <ac:spMkLst>
            <pc:docMk/>
            <pc:sldMk cId="465389727" sldId="2146847516"/>
            <ac:spMk id="169" creationId="{2889185C-2F44-57EB-A520-C9D06C266CAA}"/>
          </ac:spMkLst>
        </pc:spChg>
        <pc:spChg chg="mod">
          <ac:chgData name="Honor Morris" userId="66df3a78-8f32-46eb-bfcd-f8669267c199" providerId="ADAL" clId="{A9CF0531-E865-4799-A883-D2897DD2B0CC}" dt="2023-10-06T14:27:47.731" v="1128" actId="1036"/>
          <ac:spMkLst>
            <pc:docMk/>
            <pc:sldMk cId="465389727" sldId="2146847516"/>
            <ac:spMk id="170" creationId="{4A899ED2-4878-0BA8-FD5F-53B592B18E1D}"/>
          </ac:spMkLst>
        </pc:spChg>
        <pc:spChg chg="mod">
          <ac:chgData name="Honor Morris" userId="66df3a78-8f32-46eb-bfcd-f8669267c199" providerId="ADAL" clId="{A9CF0531-E865-4799-A883-D2897DD2B0CC}" dt="2023-10-06T14:28:48.409" v="1175" actId="20577"/>
          <ac:spMkLst>
            <pc:docMk/>
            <pc:sldMk cId="465389727" sldId="2146847516"/>
            <ac:spMk id="171" creationId="{5108E764-CF74-E4CD-858A-4E8C76B180E8}"/>
          </ac:spMkLst>
        </pc:spChg>
        <pc:spChg chg="mod">
          <ac:chgData name="Honor Morris" userId="66df3a78-8f32-46eb-bfcd-f8669267c199" providerId="ADAL" clId="{A9CF0531-E865-4799-A883-D2897DD2B0CC}" dt="2023-10-06T14:29:33.472" v="1243" actId="1076"/>
          <ac:spMkLst>
            <pc:docMk/>
            <pc:sldMk cId="465389727" sldId="2146847516"/>
            <ac:spMk id="183" creationId="{0A2AB723-32ED-C09A-47B5-486BA6C59874}"/>
          </ac:spMkLst>
        </pc:spChg>
        <pc:spChg chg="mod">
          <ac:chgData name="Honor Morris" userId="66df3a78-8f32-46eb-bfcd-f8669267c199" providerId="ADAL" clId="{A9CF0531-E865-4799-A883-D2897DD2B0CC}" dt="2023-10-06T14:31:55.117" v="1306" actId="164"/>
          <ac:spMkLst>
            <pc:docMk/>
            <pc:sldMk cId="465389727" sldId="2146847516"/>
            <ac:spMk id="184" creationId="{114ADC6C-1D85-B434-6E25-D0143A838CAE}"/>
          </ac:spMkLst>
        </pc:spChg>
        <pc:spChg chg="del">
          <ac:chgData name="Honor Morris" userId="66df3a78-8f32-46eb-bfcd-f8669267c199" providerId="ADAL" clId="{A9CF0531-E865-4799-A883-D2897DD2B0CC}" dt="2023-10-06T14:30:08.723" v="1251" actId="478"/>
          <ac:spMkLst>
            <pc:docMk/>
            <pc:sldMk cId="465389727" sldId="2146847516"/>
            <ac:spMk id="188" creationId="{9C2FD8BA-F6EB-8608-01E3-C8B94B842789}"/>
          </ac:spMkLst>
        </pc:spChg>
        <pc:grpChg chg="mod">
          <ac:chgData name="Honor Morris" userId="66df3a78-8f32-46eb-bfcd-f8669267c199" providerId="ADAL" clId="{A9CF0531-E865-4799-A883-D2897DD2B0CC}" dt="2023-10-06T14:31:55.117" v="1306" actId="164"/>
          <ac:grpSpMkLst>
            <pc:docMk/>
            <pc:sldMk cId="465389727" sldId="2146847516"/>
            <ac:grpSpMk id="2" creationId="{C07BE78B-16CC-D033-C613-55FC69EA8C4E}"/>
          </ac:grpSpMkLst>
        </pc:grpChg>
        <pc:grpChg chg="add mod">
          <ac:chgData name="Honor Morris" userId="66df3a78-8f32-46eb-bfcd-f8669267c199" providerId="ADAL" clId="{A9CF0531-E865-4799-A883-D2897DD2B0CC}" dt="2023-10-06T14:32:00.731" v="1321" actId="1035"/>
          <ac:grpSpMkLst>
            <pc:docMk/>
            <pc:sldMk cId="465389727" sldId="2146847516"/>
            <ac:grpSpMk id="9" creationId="{1750D07D-370D-A909-BAF0-5F457BB60FD7}"/>
          </ac:grpSpMkLst>
        </pc:grpChg>
        <pc:cxnChg chg="mod">
          <ac:chgData name="Honor Morris" userId="66df3a78-8f32-46eb-bfcd-f8669267c199" providerId="ADAL" clId="{A9CF0531-E865-4799-A883-D2897DD2B0CC}" dt="2023-10-06T14:29:37.774" v="1248" actId="14100"/>
          <ac:cxnSpMkLst>
            <pc:docMk/>
            <pc:sldMk cId="465389727" sldId="2146847516"/>
            <ac:cxnSpMk id="180" creationId="{C25452C2-BF5B-F5FF-015F-4D19F975DA5D}"/>
          </ac:cxnSpMkLst>
        </pc:cxnChg>
        <pc:cxnChg chg="mod">
          <ac:chgData name="Honor Morris" userId="66df3a78-8f32-46eb-bfcd-f8669267c199" providerId="ADAL" clId="{A9CF0531-E865-4799-A883-D2897DD2B0CC}" dt="2023-10-06T14:30:33.301" v="1258" actId="14100"/>
          <ac:cxnSpMkLst>
            <pc:docMk/>
            <pc:sldMk cId="465389727" sldId="2146847516"/>
            <ac:cxnSpMk id="186" creationId="{087ECC4D-4C35-F1A8-EA84-3994EE3D9D3C}"/>
          </ac:cxnSpMkLst>
        </pc:cxnChg>
      </pc:sldChg>
      <pc:sldChg chg="addSp delSp modSp mod">
        <pc:chgData name="Honor Morris" userId="66df3a78-8f32-46eb-bfcd-f8669267c199" providerId="ADAL" clId="{A9CF0531-E865-4799-A883-D2897DD2B0CC}" dt="2023-10-06T11:24:54.581" v="930" actId="478"/>
        <pc:sldMkLst>
          <pc:docMk/>
          <pc:sldMk cId="4014390885" sldId="2146847518"/>
        </pc:sldMkLst>
        <pc:spChg chg="add mod">
          <ac:chgData name="Honor Morris" userId="66df3a78-8f32-46eb-bfcd-f8669267c199" providerId="ADAL" clId="{A9CF0531-E865-4799-A883-D2897DD2B0CC}" dt="2023-10-06T10:53:28.081" v="148" actId="1076"/>
          <ac:spMkLst>
            <pc:docMk/>
            <pc:sldMk cId="4014390885" sldId="2146847518"/>
            <ac:spMk id="3" creationId="{429BD77E-88C1-22B7-6A13-CB8B0400F252}"/>
          </ac:spMkLst>
        </pc:spChg>
        <pc:spChg chg="mod">
          <ac:chgData name="Honor Morris" userId="66df3a78-8f32-46eb-bfcd-f8669267c199" providerId="ADAL" clId="{A9CF0531-E865-4799-A883-D2897DD2B0CC}" dt="2023-10-06T11:23:04.356" v="917" actId="20577"/>
          <ac:spMkLst>
            <pc:docMk/>
            <pc:sldMk cId="4014390885" sldId="2146847518"/>
            <ac:spMk id="8" creationId="{49D4865C-88D2-3BC2-FF56-CF3D6F3EA4EE}"/>
          </ac:spMkLst>
        </pc:spChg>
        <pc:spChg chg="add mod">
          <ac:chgData name="Honor Morris" userId="66df3a78-8f32-46eb-bfcd-f8669267c199" providerId="ADAL" clId="{A9CF0531-E865-4799-A883-D2897DD2B0CC}" dt="2023-10-06T10:53:38.696" v="150" actId="1076"/>
          <ac:spMkLst>
            <pc:docMk/>
            <pc:sldMk cId="4014390885" sldId="2146847518"/>
            <ac:spMk id="9" creationId="{2D8714F6-6F0F-F829-33C8-AF209F9C6D40}"/>
          </ac:spMkLst>
        </pc:spChg>
        <pc:spChg chg="mod">
          <ac:chgData name="Honor Morris" userId="66df3a78-8f32-46eb-bfcd-f8669267c199" providerId="ADAL" clId="{A9CF0531-E865-4799-A883-D2897DD2B0CC}" dt="2023-10-06T11:23:16.682" v="919" actId="14100"/>
          <ac:spMkLst>
            <pc:docMk/>
            <pc:sldMk cId="4014390885" sldId="2146847518"/>
            <ac:spMk id="10" creationId="{9DE707EB-53C0-93DD-0E1E-466B539E3185}"/>
          </ac:spMkLst>
        </pc:spChg>
        <pc:spChg chg="mod">
          <ac:chgData name="Honor Morris" userId="66df3a78-8f32-46eb-bfcd-f8669267c199" providerId="ADAL" clId="{A9CF0531-E865-4799-A883-D2897DD2B0CC}" dt="2023-10-06T11:15:35.567" v="474"/>
          <ac:spMkLst>
            <pc:docMk/>
            <pc:sldMk cId="4014390885" sldId="2146847518"/>
            <ac:spMk id="11" creationId="{55D396B6-9942-8665-9D73-78148E59C734}"/>
          </ac:spMkLst>
        </pc:spChg>
        <pc:spChg chg="add mod">
          <ac:chgData name="Honor Morris" userId="66df3a78-8f32-46eb-bfcd-f8669267c199" providerId="ADAL" clId="{A9CF0531-E865-4799-A883-D2897DD2B0CC}" dt="2023-10-06T10:54:38.249" v="155" actId="20577"/>
          <ac:spMkLst>
            <pc:docMk/>
            <pc:sldMk cId="4014390885" sldId="2146847518"/>
            <ac:spMk id="12" creationId="{8A6017B3-FA71-B44C-2921-B7F02239C3D3}"/>
          </ac:spMkLst>
        </pc:spChg>
        <pc:spChg chg="add mod">
          <ac:chgData name="Honor Morris" userId="66df3a78-8f32-46eb-bfcd-f8669267c199" providerId="ADAL" clId="{A9CF0531-E865-4799-A883-D2897DD2B0CC}" dt="2023-10-06T10:54:57.542" v="159" actId="20577"/>
          <ac:spMkLst>
            <pc:docMk/>
            <pc:sldMk cId="4014390885" sldId="2146847518"/>
            <ac:spMk id="13" creationId="{632F7333-5FE2-0FA3-4B5C-3A338BD9C840}"/>
          </ac:spMkLst>
        </pc:spChg>
        <pc:spChg chg="add mod">
          <ac:chgData name="Honor Morris" userId="66df3a78-8f32-46eb-bfcd-f8669267c199" providerId="ADAL" clId="{A9CF0531-E865-4799-A883-D2897DD2B0CC}" dt="2023-10-06T10:59:53.448" v="180" actId="20577"/>
          <ac:spMkLst>
            <pc:docMk/>
            <pc:sldMk cId="4014390885" sldId="2146847518"/>
            <ac:spMk id="14" creationId="{157D4F36-265C-196E-22FC-848845AB8F8F}"/>
          </ac:spMkLst>
        </pc:spChg>
        <pc:spChg chg="add mod">
          <ac:chgData name="Honor Morris" userId="66df3a78-8f32-46eb-bfcd-f8669267c199" providerId="ADAL" clId="{A9CF0531-E865-4799-A883-D2897DD2B0CC}" dt="2023-10-06T10:59:34.667" v="176" actId="14100"/>
          <ac:spMkLst>
            <pc:docMk/>
            <pc:sldMk cId="4014390885" sldId="2146847518"/>
            <ac:spMk id="15" creationId="{32AEFA53-80AD-27E1-3B06-FA1A5B44A2F6}"/>
          </ac:spMkLst>
        </pc:spChg>
        <pc:spChg chg="add mod">
          <ac:chgData name="Honor Morris" userId="66df3a78-8f32-46eb-bfcd-f8669267c199" providerId="ADAL" clId="{A9CF0531-E865-4799-A883-D2897DD2B0CC}" dt="2023-10-06T11:00:40.888" v="186" actId="20577"/>
          <ac:spMkLst>
            <pc:docMk/>
            <pc:sldMk cId="4014390885" sldId="2146847518"/>
            <ac:spMk id="16" creationId="{87351219-1894-C323-A38E-6CF380D42978}"/>
          </ac:spMkLst>
        </pc:spChg>
        <pc:spChg chg="add mod">
          <ac:chgData name="Honor Morris" userId="66df3a78-8f32-46eb-bfcd-f8669267c199" providerId="ADAL" clId="{A9CF0531-E865-4799-A883-D2897DD2B0CC}" dt="2023-10-06T11:05:34.527" v="193" actId="20577"/>
          <ac:spMkLst>
            <pc:docMk/>
            <pc:sldMk cId="4014390885" sldId="2146847518"/>
            <ac:spMk id="17" creationId="{497B6519-03ED-36FF-91EE-5172E58FC85A}"/>
          </ac:spMkLst>
        </pc:spChg>
        <pc:spChg chg="mod">
          <ac:chgData name="Honor Morris" userId="66df3a78-8f32-46eb-bfcd-f8669267c199" providerId="ADAL" clId="{A9CF0531-E865-4799-A883-D2897DD2B0CC}" dt="2023-10-06T11:09:13.669" v="197" actId="57"/>
          <ac:spMkLst>
            <pc:docMk/>
            <pc:sldMk cId="4014390885" sldId="2146847518"/>
            <ac:spMk id="18" creationId="{BA350EE9-3D87-5000-2473-11FFF9E02F9A}"/>
          </ac:spMkLst>
        </pc:spChg>
        <pc:spChg chg="mod">
          <ac:chgData name="Honor Morris" userId="66df3a78-8f32-46eb-bfcd-f8669267c199" providerId="ADAL" clId="{A9CF0531-E865-4799-A883-D2897DD2B0CC}" dt="2023-10-06T11:18:18.710" v="656" actId="20577"/>
          <ac:spMkLst>
            <pc:docMk/>
            <pc:sldMk cId="4014390885" sldId="2146847518"/>
            <ac:spMk id="20" creationId="{54714D1C-BE9E-44C5-B5EA-4D477D7EACD0}"/>
          </ac:spMkLst>
        </pc:spChg>
        <pc:spChg chg="mod">
          <ac:chgData name="Honor Morris" userId="66df3a78-8f32-46eb-bfcd-f8669267c199" providerId="ADAL" clId="{A9CF0531-E865-4799-A883-D2897DD2B0CC}" dt="2023-10-06T11:09:10.877" v="196" actId="57"/>
          <ac:spMkLst>
            <pc:docMk/>
            <pc:sldMk cId="4014390885" sldId="2146847518"/>
            <ac:spMk id="28" creationId="{4D19BEC5-FAFD-589A-F6CA-B56486506FD4}"/>
          </ac:spMkLst>
        </pc:spChg>
        <pc:spChg chg="mod">
          <ac:chgData name="Honor Morris" userId="66df3a78-8f32-46eb-bfcd-f8669267c199" providerId="ADAL" clId="{A9CF0531-E865-4799-A883-D2897DD2B0CC}" dt="2023-10-06T11:24:31.915" v="927" actId="1035"/>
          <ac:spMkLst>
            <pc:docMk/>
            <pc:sldMk cId="4014390885" sldId="2146847518"/>
            <ac:spMk id="1071" creationId="{D1AB15DE-7E50-313D-EF0A-59B9F2C5E666}"/>
          </ac:spMkLst>
        </pc:spChg>
        <pc:spChg chg="mod">
          <ac:chgData name="Honor Morris" userId="66df3a78-8f32-46eb-bfcd-f8669267c199" providerId="ADAL" clId="{A9CF0531-E865-4799-A883-D2897DD2B0CC}" dt="2023-10-06T11:24:53.009" v="929" actId="1036"/>
          <ac:spMkLst>
            <pc:docMk/>
            <pc:sldMk cId="4014390885" sldId="2146847518"/>
            <ac:spMk id="1072" creationId="{5A7E8F0D-7C08-D91E-4920-922818D0A210}"/>
          </ac:spMkLst>
        </pc:spChg>
        <pc:cxnChg chg="add del mod">
          <ac:chgData name="Honor Morris" userId="66df3a78-8f32-46eb-bfcd-f8669267c199" providerId="ADAL" clId="{A9CF0531-E865-4799-A883-D2897DD2B0CC}" dt="2023-10-06T11:24:54.581" v="930" actId="478"/>
          <ac:cxnSpMkLst>
            <pc:docMk/>
            <pc:sldMk cId="4014390885" sldId="2146847518"/>
            <ac:cxnSpMk id="21" creationId="{7980B207-72D2-E7B3-9B84-48739B89E61E}"/>
          </ac:cxnSpMkLst>
        </pc:cxnChg>
      </pc:sldChg>
      <pc:sldChg chg="modSp mod">
        <pc:chgData name="Honor Morris" userId="66df3a78-8f32-46eb-bfcd-f8669267c199" providerId="ADAL" clId="{A9CF0531-E865-4799-A883-D2897DD2B0CC}" dt="2023-10-06T10:45:35.783" v="138" actId="947"/>
        <pc:sldMkLst>
          <pc:docMk/>
          <pc:sldMk cId="1170364477" sldId="2146847519"/>
        </pc:sldMkLst>
        <pc:spChg chg="mod">
          <ac:chgData name="Honor Morris" userId="66df3a78-8f32-46eb-bfcd-f8669267c199" providerId="ADAL" clId="{A9CF0531-E865-4799-A883-D2897DD2B0CC}" dt="2023-10-06T10:43:32.621" v="126" actId="57"/>
          <ac:spMkLst>
            <pc:docMk/>
            <pc:sldMk cId="1170364477" sldId="2146847519"/>
            <ac:spMk id="2" creationId="{37B542EC-8990-979A-F750-1E10B1A0E6A4}"/>
          </ac:spMkLst>
        </pc:spChg>
        <pc:spChg chg="mod">
          <ac:chgData name="Honor Morris" userId="66df3a78-8f32-46eb-bfcd-f8669267c199" providerId="ADAL" clId="{A9CF0531-E865-4799-A883-D2897DD2B0CC}" dt="2023-10-06T10:45:12.444" v="135" actId="947"/>
          <ac:spMkLst>
            <pc:docMk/>
            <pc:sldMk cId="1170364477" sldId="2146847519"/>
            <ac:spMk id="5" creationId="{14189AC0-12F8-3410-D45B-2F313BF37A14}"/>
          </ac:spMkLst>
        </pc:spChg>
        <pc:spChg chg="mod">
          <ac:chgData name="Honor Morris" userId="66df3a78-8f32-46eb-bfcd-f8669267c199" providerId="ADAL" clId="{A9CF0531-E865-4799-A883-D2897DD2B0CC}" dt="2023-10-06T10:45:22.166" v="136" actId="947"/>
          <ac:spMkLst>
            <pc:docMk/>
            <pc:sldMk cId="1170364477" sldId="2146847519"/>
            <ac:spMk id="9" creationId="{050E3F07-B150-0AC2-B50F-844573DFD2C6}"/>
          </ac:spMkLst>
        </pc:spChg>
        <pc:spChg chg="mod">
          <ac:chgData name="Honor Morris" userId="66df3a78-8f32-46eb-bfcd-f8669267c199" providerId="ADAL" clId="{A9CF0531-E865-4799-A883-D2897DD2B0CC}" dt="2023-10-06T10:43:36.596" v="128" actId="57"/>
          <ac:spMkLst>
            <pc:docMk/>
            <pc:sldMk cId="1170364477" sldId="2146847519"/>
            <ac:spMk id="150" creationId="{3C54FFA4-D70F-01EE-0AFF-1518DA99F296}"/>
          </ac:spMkLst>
        </pc:spChg>
        <pc:spChg chg="mod">
          <ac:chgData name="Honor Morris" userId="66df3a78-8f32-46eb-bfcd-f8669267c199" providerId="ADAL" clId="{A9CF0531-E865-4799-A883-D2897DD2B0CC}" dt="2023-10-06T10:45:30.456" v="137" actId="947"/>
          <ac:spMkLst>
            <pc:docMk/>
            <pc:sldMk cId="1170364477" sldId="2146847519"/>
            <ac:spMk id="153" creationId="{4F0BD765-1F91-70CC-9570-F223FEA6227A}"/>
          </ac:spMkLst>
        </pc:spChg>
        <pc:spChg chg="mod">
          <ac:chgData name="Honor Morris" userId="66df3a78-8f32-46eb-bfcd-f8669267c199" providerId="ADAL" clId="{A9CF0531-E865-4799-A883-D2897DD2B0CC}" dt="2023-10-06T10:45:35.783" v="138" actId="947"/>
          <ac:spMkLst>
            <pc:docMk/>
            <pc:sldMk cId="1170364477" sldId="2146847519"/>
            <ac:spMk id="154" creationId="{936CFF34-F8C2-9326-E891-8EAD873430C7}"/>
          </ac:spMkLst>
        </pc:spChg>
        <pc:spChg chg="mod">
          <ac:chgData name="Honor Morris" userId="66df3a78-8f32-46eb-bfcd-f8669267c199" providerId="ADAL" clId="{A9CF0531-E865-4799-A883-D2897DD2B0CC}" dt="2023-10-06T10:43:41.476" v="130" actId="57"/>
          <ac:spMkLst>
            <pc:docMk/>
            <pc:sldMk cId="1170364477" sldId="2146847519"/>
            <ac:spMk id="312" creationId="{0F0E9F2C-22D1-BC61-3569-8668DF115F3A}"/>
          </ac:spMkLst>
        </pc:spChg>
      </pc:sldChg>
      <pc:sldChg chg="modSp mod">
        <pc:chgData name="Honor Morris" userId="66df3a78-8f32-46eb-bfcd-f8669267c199" providerId="ADAL" clId="{A9CF0531-E865-4799-A883-D2897DD2B0CC}" dt="2023-10-06T13:59:17.931" v="987" actId="14100"/>
        <pc:sldMkLst>
          <pc:docMk/>
          <pc:sldMk cId="1549569259" sldId="2146847529"/>
        </pc:sldMkLst>
        <pc:spChg chg="mod">
          <ac:chgData name="Honor Morris" userId="66df3a78-8f32-46eb-bfcd-f8669267c199" providerId="ADAL" clId="{A9CF0531-E865-4799-A883-D2897DD2B0CC}" dt="2023-10-06T13:59:17.931" v="987" actId="14100"/>
          <ac:spMkLst>
            <pc:docMk/>
            <pc:sldMk cId="1549569259" sldId="2146847529"/>
            <ac:spMk id="48" creationId="{D1AF1E38-DB91-0F4A-ACD8-5951AFDE127F}"/>
          </ac:spMkLst>
        </pc:spChg>
        <pc:spChg chg="mod">
          <ac:chgData name="Honor Morris" userId="66df3a78-8f32-46eb-bfcd-f8669267c199" providerId="ADAL" clId="{A9CF0531-E865-4799-A883-D2897DD2B0CC}" dt="2023-10-06T13:59:15.151" v="986" actId="1036"/>
          <ac:spMkLst>
            <pc:docMk/>
            <pc:sldMk cId="1549569259" sldId="2146847529"/>
            <ac:spMk id="59" creationId="{935BD7D2-8F1D-EF3E-82A7-D60CAB475F2A}"/>
          </ac:spMkLst>
        </pc:spChg>
        <pc:spChg chg="mod">
          <ac:chgData name="Honor Morris" userId="66df3a78-8f32-46eb-bfcd-f8669267c199" providerId="ADAL" clId="{A9CF0531-E865-4799-A883-D2897DD2B0CC}" dt="2023-10-06T13:59:15.151" v="986" actId="1036"/>
          <ac:spMkLst>
            <pc:docMk/>
            <pc:sldMk cId="1549569259" sldId="2146847529"/>
            <ac:spMk id="60" creationId="{C9DB0A55-C3E2-E031-EB16-EA05C0A46845}"/>
          </ac:spMkLst>
        </pc:spChg>
        <pc:cxnChg chg="mod">
          <ac:chgData name="Honor Morris" userId="66df3a78-8f32-46eb-bfcd-f8669267c199" providerId="ADAL" clId="{A9CF0531-E865-4799-A883-D2897DD2B0CC}" dt="2023-10-06T13:59:15.151" v="986" actId="1036"/>
          <ac:cxnSpMkLst>
            <pc:docMk/>
            <pc:sldMk cId="1549569259" sldId="2146847529"/>
            <ac:cxnSpMk id="64" creationId="{17E36DBE-690A-E083-883C-28C33C800296}"/>
          </ac:cxnSpMkLst>
        </pc:cxnChg>
        <pc:cxnChg chg="mod">
          <ac:chgData name="Honor Morris" userId="66df3a78-8f32-46eb-bfcd-f8669267c199" providerId="ADAL" clId="{A9CF0531-E865-4799-A883-D2897DD2B0CC}" dt="2023-10-06T13:59:15.151" v="986" actId="1036"/>
          <ac:cxnSpMkLst>
            <pc:docMk/>
            <pc:sldMk cId="1549569259" sldId="2146847529"/>
            <ac:cxnSpMk id="65" creationId="{DF7E5D7B-CCA7-D0AD-41A0-743FB417082A}"/>
          </ac:cxnSpMkLst>
        </pc:cxnChg>
      </pc:sldChg>
      <pc:sldChg chg="add del mod modShow">
        <pc:chgData name="Honor Morris" userId="66df3a78-8f32-46eb-bfcd-f8669267c199" providerId="ADAL" clId="{A9CF0531-E865-4799-A883-D2897DD2B0CC}" dt="2023-10-06T14:32:53.332" v="1331" actId="47"/>
        <pc:sldMkLst>
          <pc:docMk/>
          <pc:sldMk cId="3759697081" sldId="2146847530"/>
        </pc:sldMkLst>
      </pc:sldChg>
    </pc:docChg>
  </pc:docChgLst>
  <pc:docChgLst>
    <pc:chgData name="Zoe Rogers" userId="b363bf5f-27c9-4580-9c0f-699c4587efe5" providerId="ADAL" clId="{CD546680-F7EF-49F7-AB82-2355156B9E74}"/>
    <pc:docChg chg="modMainMaster">
      <pc:chgData name="Zoe Rogers" userId="b363bf5f-27c9-4580-9c0f-699c4587efe5" providerId="ADAL" clId="{CD546680-F7EF-49F7-AB82-2355156B9E74}" dt="2023-09-19T13:28:15.051" v="0"/>
      <pc:docMkLst>
        <pc:docMk/>
      </pc:docMkLst>
      <pc:sldMasterChg chg="modSldLayout">
        <pc:chgData name="Zoe Rogers" userId="b363bf5f-27c9-4580-9c0f-699c4587efe5" providerId="ADAL" clId="{CD546680-F7EF-49F7-AB82-2355156B9E74}" dt="2023-09-19T13:28:15.051" v="0"/>
        <pc:sldMasterMkLst>
          <pc:docMk/>
          <pc:sldMasterMk cId="1659572230" sldId="2147483704"/>
        </pc:sldMasterMkLst>
        <pc:sldLayoutChg chg="modSp mod">
          <pc:chgData name="Zoe Rogers" userId="b363bf5f-27c9-4580-9c0f-699c4587efe5" providerId="ADAL" clId="{CD546680-F7EF-49F7-AB82-2355156B9E74}" dt="2023-09-19T13:28:15.051" v="0"/>
          <pc:sldLayoutMkLst>
            <pc:docMk/>
            <pc:sldMasterMk cId="1659572230" sldId="2147483704"/>
            <pc:sldLayoutMk cId="2470315428" sldId="2147483708"/>
          </pc:sldLayoutMkLst>
          <pc:spChg chg="mod">
            <ac:chgData name="Zoe Rogers" userId="b363bf5f-27c9-4580-9c0f-699c4587efe5" providerId="ADAL" clId="{CD546680-F7EF-49F7-AB82-2355156B9E74}" dt="2023-09-19T13:28:15.051" v="0"/>
            <ac:spMkLst>
              <pc:docMk/>
              <pc:sldMasterMk cId="1659572230" sldId="2147483704"/>
              <pc:sldLayoutMk cId="2470315428" sldId="2147483708"/>
              <ac:spMk id="5" creationId="{CA3992B5-F02A-AEAF-4499-C3F8D3EE5438}"/>
            </ac:spMkLst>
          </pc:spChg>
        </pc:sldLayoutChg>
      </pc:sldMasterChg>
    </pc:docChg>
  </pc:docChgLst>
  <pc:docChgLst>
    <pc:chgData name="He, Jiawen" userId="0ea971ef-7634-4154-9372-ea30a0cfafa9" providerId="ADAL" clId="{F8FEA392-D943-4046-8115-C07F6EBFABBD}"/>
    <pc:docChg chg="delSld">
      <pc:chgData name="He, Jiawen" userId="0ea971ef-7634-4154-9372-ea30a0cfafa9" providerId="ADAL" clId="{F8FEA392-D943-4046-8115-C07F6EBFABBD}" dt="2024-08-26T03:21:34.547" v="0" actId="47"/>
      <pc:docMkLst>
        <pc:docMk/>
      </pc:docMkLst>
      <pc:sldChg chg="del">
        <pc:chgData name="He, Jiawen" userId="0ea971ef-7634-4154-9372-ea30a0cfafa9" providerId="ADAL" clId="{F8FEA392-D943-4046-8115-C07F6EBFABBD}" dt="2024-08-26T03:21:34.547" v="0" actId="47"/>
        <pc:sldMkLst>
          <pc:docMk/>
          <pc:sldMk cId="1374387164" sldId="2146847512"/>
        </pc:sldMkLst>
      </pc:sldChg>
    </pc:docChg>
  </pc:docChgLst>
  <pc:docChgLst>
    <pc:chgData name="He, Jiawen" userId="0ea971ef-7634-4154-9372-ea30a0cfafa9" providerId="ADAL" clId="{396E04B7-5449-4EBA-8950-9AB514A126BF}"/>
    <pc:docChg chg="undo redo custSel modMainMaster">
      <pc:chgData name="He, Jiawen" userId="0ea971ef-7634-4154-9372-ea30a0cfafa9" providerId="ADAL" clId="{396E04B7-5449-4EBA-8950-9AB514A126BF}" dt="2025-01-07T08:52:25.496" v="19" actId="20577"/>
      <pc:docMkLst>
        <pc:docMk/>
      </pc:docMkLst>
      <pc:sldMasterChg chg="modSp mod modSldLayout">
        <pc:chgData name="He, Jiawen" userId="0ea971ef-7634-4154-9372-ea30a0cfafa9" providerId="ADAL" clId="{396E04B7-5449-4EBA-8950-9AB514A126BF}" dt="2025-01-07T08:52:25.496" v="19" actId="20577"/>
        <pc:sldMasterMkLst>
          <pc:docMk/>
          <pc:sldMasterMk cId="1659572230" sldId="2147483704"/>
        </pc:sldMasterMkLst>
        <pc:spChg chg="mod">
          <ac:chgData name="He, Jiawen" userId="0ea971ef-7634-4154-9372-ea30a0cfafa9" providerId="ADAL" clId="{396E04B7-5449-4EBA-8950-9AB514A126BF}" dt="2025-01-07T08:52:18.288" v="17" actId="20577"/>
          <ac:spMkLst>
            <pc:docMk/>
            <pc:sldMasterMk cId="1659572230" sldId="2147483704"/>
            <ac:spMk id="6" creationId="{69ACCE92-605D-E76F-82C5-1FAF2F4F5B53}"/>
          </ac:spMkLst>
        </pc:spChg>
        <pc:sldLayoutChg chg="modSp mod">
          <pc:chgData name="He, Jiawen" userId="0ea971ef-7634-4154-9372-ea30a0cfafa9" providerId="ADAL" clId="{396E04B7-5449-4EBA-8950-9AB514A126BF}" dt="2025-01-07T08:52:25.496" v="19" actId="20577"/>
          <pc:sldLayoutMkLst>
            <pc:docMk/>
            <pc:sldMasterMk cId="1659572230" sldId="2147483704"/>
            <pc:sldLayoutMk cId="3074875319" sldId="2147483706"/>
          </pc:sldLayoutMkLst>
          <pc:spChg chg="mod">
            <ac:chgData name="He, Jiawen" userId="0ea971ef-7634-4154-9372-ea30a0cfafa9" providerId="ADAL" clId="{396E04B7-5449-4EBA-8950-9AB514A126BF}" dt="2025-01-07T08:52:25.496" v="19" actId="20577"/>
            <ac:spMkLst>
              <pc:docMk/>
              <pc:sldMasterMk cId="1659572230" sldId="2147483704"/>
              <pc:sldLayoutMk cId="3074875319" sldId="2147483706"/>
              <ac:spMk id="10" creationId="{09B9548D-A78E-9244-1050-A66A5EE52804}"/>
            </ac:spMkLst>
          </pc:spChg>
        </pc:sldLayoutChg>
        <pc:sldLayoutChg chg="modSp mod">
          <pc:chgData name="He, Jiawen" userId="0ea971ef-7634-4154-9372-ea30a0cfafa9" providerId="ADAL" clId="{396E04B7-5449-4EBA-8950-9AB514A126BF}" dt="2025-01-07T01:56:56.212" v="15"/>
          <pc:sldLayoutMkLst>
            <pc:docMk/>
            <pc:sldMasterMk cId="1659572230" sldId="2147483704"/>
            <pc:sldLayoutMk cId="2470315428" sldId="2147483708"/>
          </pc:sldLayoutMkLst>
          <pc:spChg chg="mod">
            <ac:chgData name="He, Jiawen" userId="0ea971ef-7634-4154-9372-ea30a0cfafa9" providerId="ADAL" clId="{396E04B7-5449-4EBA-8950-9AB514A126BF}" dt="2025-01-07T01:56:56.212" v="15"/>
            <ac:spMkLst>
              <pc:docMk/>
              <pc:sldMasterMk cId="1659572230" sldId="2147483704"/>
              <pc:sldLayoutMk cId="2470315428" sldId="2147483708"/>
              <ac:spMk id="5" creationId="{CA3992B5-F02A-AEAF-4499-C3F8D3EE543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err="1"/>
              <a:t>Tenero</a:t>
            </a:r>
            <a:r>
              <a:rPr lang="en-GB" dirty="0"/>
              <a:t> L, </a:t>
            </a:r>
            <a:r>
              <a:rPr lang="en-GB" dirty="0" err="1"/>
              <a:t>Vaia</a:t>
            </a:r>
            <a:r>
              <a:rPr lang="en-GB" dirty="0"/>
              <a:t> R, Ferrante G, et al. Diagnosis and Management of Allergic Rhinitis in Asthmatic Children. J Asthma Allergy 2023 Jan 5;16:45–57</a:t>
            </a:r>
          </a:p>
        </p:txBody>
      </p:sp>
      <p:sp>
        <p:nvSpPr>
          <p:cNvPr id="4" name="Slide Number Placeholder 3"/>
          <p:cNvSpPr>
            <a:spLocks noGrp="1"/>
          </p:cNvSpPr>
          <p:nvPr>
            <p:ph type="sldNum" sz="quarter" idx="5"/>
          </p:nvPr>
        </p:nvSpPr>
        <p:spPr/>
        <p:txBody>
          <a:bodyPr/>
          <a:lstStyle/>
          <a:p>
            <a:fld id="{B046004E-350C-3048-904D-E601776AB30A}" type="slidenum">
              <a:rPr lang="en-GB" smtClean="0"/>
              <a:pPr/>
              <a:t>2</a:t>
            </a:fld>
            <a:endParaRPr lang="en-GB"/>
          </a:p>
        </p:txBody>
      </p:sp>
    </p:spTree>
    <p:extLst>
      <p:ext uri="{BB962C8B-B14F-4D97-AF65-F5344CB8AC3E}">
        <p14:creationId xmlns:p14="http://schemas.microsoft.com/office/powerpoint/2010/main" val="369000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None/>
            </a:pPr>
            <a:r>
              <a:rPr lang="en-US" dirty="0"/>
              <a:t>Figures adapted from Li Y, Wang W, </a:t>
            </a:r>
            <a:r>
              <a:rPr lang="en-US" dirty="0" err="1"/>
              <a:t>Lv</a:t>
            </a:r>
            <a:r>
              <a:rPr lang="en-US" dirty="0"/>
              <a:t> Z, et al. </a:t>
            </a:r>
            <a:r>
              <a:rPr lang="en-GB" dirty="0"/>
              <a:t>Elevated expression of IL-33 and TSLP in the airways of human asthmatics in vivo: A potential biomarker of severe refractory disease. </a:t>
            </a:r>
            <a:r>
              <a:rPr lang="en-US" dirty="0"/>
              <a:t>J Immunol 2018 Apr 1;200(7):2253–2262 </a:t>
            </a:r>
            <a:br>
              <a:rPr lang="en-US" dirty="0"/>
            </a:br>
            <a:r>
              <a:rPr lang="en-US" dirty="0"/>
              <a:t>Li Y, Wang W, </a:t>
            </a:r>
            <a:r>
              <a:rPr lang="en-US" dirty="0" err="1"/>
              <a:t>Lv</a:t>
            </a:r>
            <a:r>
              <a:rPr lang="en-US" dirty="0"/>
              <a:t> Z, et al. </a:t>
            </a:r>
            <a:r>
              <a:rPr lang="en-GB" dirty="0"/>
              <a:t>Elevated expression of IL-33 and TSLP in the airways of human asthmatics in vivo: A potential biomarker of severe refractory disease. </a:t>
            </a:r>
            <a:r>
              <a:rPr lang="en-US" dirty="0"/>
              <a:t>J Immunol 2018 Apr 1;200(7):2253–2262 </a:t>
            </a:r>
            <a:endParaRPr lang="en-GB" strike="sngStrike"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11</a:t>
            </a:fld>
            <a:endParaRPr lang="en-GB"/>
          </a:p>
        </p:txBody>
      </p:sp>
    </p:spTree>
    <p:extLst>
      <p:ext uri="{BB962C8B-B14F-4D97-AF65-F5344CB8AC3E}">
        <p14:creationId xmlns:p14="http://schemas.microsoft.com/office/powerpoint/2010/main" val="38943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200" b="0" i="0" u="none" strike="noStrike" kern="1200" cap="none" spc="20" normalizeH="0" baseline="0" noProof="0" dirty="0">
                <a:ln>
                  <a:noFill/>
                </a:ln>
                <a:effectLst/>
                <a:uLnTx/>
                <a:uFillTx/>
                <a:latin typeface="Calibri"/>
                <a:ea typeface="+mn-ea"/>
                <a:cs typeface="+mn-cs"/>
              </a:rPr>
              <a:t>Figure adapted from </a:t>
            </a:r>
            <a:r>
              <a:rPr kumimoji="0" lang="en-GB" sz="1200" b="0" i="0" u="none" strike="noStrike" kern="1200" cap="none" spc="20" normalizeH="0" baseline="0" noProof="0" dirty="0" err="1">
                <a:ln>
                  <a:noFill/>
                </a:ln>
                <a:effectLst/>
                <a:uLnTx/>
                <a:uFillTx/>
                <a:latin typeface="Calibri"/>
                <a:ea typeface="+mn-ea"/>
                <a:cs typeface="+mn-cs"/>
              </a:rPr>
              <a:t>Porsbjerg</a:t>
            </a:r>
            <a:r>
              <a:rPr kumimoji="0" lang="en-GB" sz="1200" b="0" i="0" u="none" strike="noStrike" kern="1200" cap="none" spc="20" normalizeH="0" baseline="0" noProof="0" dirty="0">
                <a:ln>
                  <a:noFill/>
                </a:ln>
                <a:effectLst/>
                <a:uLnTx/>
                <a:uFillTx/>
                <a:latin typeface="Calibri"/>
                <a:ea typeface="+mn-ea"/>
                <a:cs typeface="+mn-cs"/>
              </a:rPr>
              <a:t> CM, </a:t>
            </a:r>
            <a:r>
              <a:rPr kumimoji="0" lang="en-GB" sz="1200" b="0" i="0" u="none" strike="noStrike" kern="1200" cap="none" spc="20" normalizeH="0" baseline="0" noProof="0" dirty="0" err="1">
                <a:ln>
                  <a:noFill/>
                </a:ln>
                <a:effectLst/>
                <a:uLnTx/>
                <a:uFillTx/>
                <a:latin typeface="Calibri"/>
                <a:ea typeface="+mn-ea"/>
                <a:cs typeface="+mn-cs"/>
              </a:rPr>
              <a:t>Sverrild</a:t>
            </a:r>
            <a:r>
              <a:rPr kumimoji="0" lang="en-GB" sz="1200" b="0" i="0" u="none" strike="noStrike" kern="1200" cap="none" spc="20" normalizeH="0" baseline="0" noProof="0" dirty="0">
                <a:ln>
                  <a:noFill/>
                </a:ln>
                <a:effectLst/>
                <a:uLnTx/>
                <a:uFillTx/>
                <a:latin typeface="Calibri"/>
                <a:ea typeface="+mn-ea"/>
                <a:cs typeface="+mn-cs"/>
              </a:rPr>
              <a:t> A, Lloyd C, et al. Anti-alarmins in asthma: targeting the airway epithelium with next-generation biologics. </a:t>
            </a:r>
            <a:r>
              <a:rPr kumimoji="0" lang="en-GB" sz="1200" b="0" i="0" u="none" strike="noStrike" kern="1200" cap="none" spc="20" normalizeH="0" baseline="0" noProof="0" dirty="0" err="1">
                <a:ln>
                  <a:noFill/>
                </a:ln>
                <a:effectLst/>
                <a:uLnTx/>
                <a:uFillTx/>
                <a:latin typeface="Calibri"/>
                <a:ea typeface="+mn-ea"/>
                <a:cs typeface="+mn-cs"/>
              </a:rPr>
              <a:t>Eur</a:t>
            </a:r>
            <a:r>
              <a:rPr kumimoji="0" lang="en-GB" sz="1200" b="0" i="0" u="none" strike="noStrike" kern="1200" cap="none" spc="20" normalizeH="0" baseline="0" noProof="0" dirty="0">
                <a:ln>
                  <a:noFill/>
                </a:ln>
                <a:effectLst/>
                <a:uLnTx/>
                <a:uFillTx/>
                <a:latin typeface="Calibri"/>
                <a:ea typeface="+mn-ea"/>
                <a:cs typeface="+mn-cs"/>
              </a:rPr>
              <a:t> Respir J 2020 Nov 12;56(5):2000260, Gauvreau GM, </a:t>
            </a:r>
            <a:r>
              <a:rPr kumimoji="0" lang="en-GB" sz="1200" b="0" i="0" u="none" strike="noStrike" kern="1200" cap="none" spc="20" normalizeH="0" baseline="0" noProof="0" dirty="0" err="1">
                <a:ln>
                  <a:noFill/>
                </a:ln>
                <a:effectLst/>
                <a:uLnTx/>
                <a:uFillTx/>
                <a:latin typeface="Calibri"/>
                <a:ea typeface="+mn-ea"/>
                <a:cs typeface="+mn-cs"/>
              </a:rPr>
              <a:t>Sehmi</a:t>
            </a:r>
            <a:r>
              <a:rPr kumimoji="0" lang="en-GB" sz="1200" b="0" i="0" u="none" strike="noStrike" kern="1200" cap="none" spc="20" normalizeH="0" baseline="0" noProof="0" dirty="0">
                <a:ln>
                  <a:noFill/>
                </a:ln>
                <a:effectLst/>
                <a:uLnTx/>
                <a:uFillTx/>
                <a:latin typeface="Calibri"/>
                <a:ea typeface="+mn-ea"/>
                <a:cs typeface="+mn-cs"/>
              </a:rPr>
              <a:t> R, Ambrose C, et al. Thymic stromal lymphopoietin: its role and potential as a therapeutic target in asthma. Expert </a:t>
            </a:r>
            <a:r>
              <a:rPr kumimoji="0" lang="en-GB" sz="1200" b="0" i="0" u="none" strike="noStrike" kern="1200" cap="none" spc="20" normalizeH="0" baseline="0" noProof="0" dirty="0" err="1">
                <a:ln>
                  <a:noFill/>
                </a:ln>
                <a:effectLst/>
                <a:uLnTx/>
                <a:uFillTx/>
                <a:latin typeface="Calibri"/>
                <a:ea typeface="+mn-ea"/>
                <a:cs typeface="+mn-cs"/>
              </a:rPr>
              <a:t>Opin</a:t>
            </a:r>
            <a:r>
              <a:rPr kumimoji="0" lang="en-GB" sz="1200" b="0" i="0" u="none" strike="noStrike" kern="1200" cap="none" spc="20" normalizeH="0" baseline="0" noProof="0" dirty="0">
                <a:ln>
                  <a:noFill/>
                </a:ln>
                <a:effectLst/>
                <a:uLnTx/>
                <a:uFillTx/>
                <a:latin typeface="Calibri"/>
                <a:ea typeface="+mn-ea"/>
                <a:cs typeface="+mn-cs"/>
              </a:rPr>
              <a:t> Ther Targets 2020 Aug;24(8):777–792 and </a:t>
            </a: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WJ, </a:t>
            </a:r>
            <a:r>
              <a:rPr lang="en-GB" sz="1200" spc="20" dirty="0">
                <a:latin typeface="Calibri"/>
                <a:ea typeface="+mn-ea"/>
                <a:cs typeface="+mn-cs"/>
              </a:rPr>
              <a:t>Lund VJ, Hopkins C, </a:t>
            </a:r>
            <a:r>
              <a:rPr kumimoji="0" lang="en-GB" sz="1200" b="0" i="0" u="none" strike="noStrike" kern="1200" cap="none" spc="20" normalizeH="0" baseline="0" noProof="0" dirty="0">
                <a:ln>
                  <a:noFill/>
                </a:ln>
                <a:effectLst/>
                <a:uLnTx/>
                <a:uFillTx/>
                <a:latin typeface="Calibri"/>
                <a:ea typeface="+mn-ea"/>
                <a:cs typeface="+mn-cs"/>
              </a:rPr>
              <a:t>et al. European Position Paper on Rhinosinusitis and Nasal Polyps 2020. Rhinology 2020 Feb 20;58(</a:t>
            </a:r>
            <a:r>
              <a:rPr kumimoji="0" lang="en-GB" sz="1200" b="0" i="0" u="none" strike="noStrike" kern="1200" cap="none" spc="20" normalizeH="0" baseline="0" noProof="0" dirty="0" err="1">
                <a:ln>
                  <a:noFill/>
                </a:ln>
                <a:effectLst/>
                <a:uLnTx/>
                <a:uFillTx/>
                <a:latin typeface="Calibri"/>
                <a:ea typeface="+mn-ea"/>
                <a:cs typeface="+mn-cs"/>
              </a:rPr>
              <a:t>Suppl</a:t>
            </a:r>
            <a:r>
              <a:rPr kumimoji="0" lang="en-GB" sz="1200" b="0" i="0" u="none" strike="noStrike" kern="1200" cap="none" spc="20" normalizeH="0" baseline="0" noProof="0" dirty="0">
                <a:ln>
                  <a:noFill/>
                </a:ln>
                <a:effectLst/>
                <a:uLnTx/>
                <a:uFillTx/>
                <a:latin typeface="Calibri"/>
                <a:ea typeface="+mn-ea"/>
                <a:cs typeface="+mn-cs"/>
              </a:rPr>
              <a:t> S29):1–464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1200" b="0" i="0" u="none" strike="noStrike" kern="1200" cap="none" spc="20" normalizeH="0" baseline="0" noProof="0" dirty="0">
                <a:ln>
                  <a:noFill/>
                </a:ln>
                <a:effectLst/>
                <a:uLnTx/>
                <a:uFillTx/>
                <a:latin typeface="Calibri"/>
                <a:ea typeface="+mn-ea"/>
                <a:cs typeface="+mn-cs"/>
              </a:rPr>
              <a:t>Yii AC, Tay T-R, Choo X, et al. </a:t>
            </a:r>
            <a:r>
              <a:rPr kumimoji="0" lang="en-GB" sz="1200" b="0" i="0" u="none" strike="noStrike" kern="1200" cap="none" spc="20" normalizeH="0" baseline="0" noProof="0" dirty="0">
                <a:ln>
                  <a:noFill/>
                </a:ln>
                <a:effectLst/>
                <a:uLnTx/>
                <a:uFillTx/>
                <a:latin typeface="Calibri"/>
                <a:ea typeface="+mn-ea"/>
                <a:cs typeface="+mn-cs"/>
              </a:rPr>
              <a:t>Precision medicine in united airways disease: A "treatable traits" approach. </a:t>
            </a:r>
            <a:r>
              <a:rPr kumimoji="0" lang="da-DK" sz="1200" b="0" i="0" u="none" strike="noStrike" kern="1200" cap="none" spc="20" normalizeH="0" baseline="0" noProof="0" dirty="0">
                <a:ln>
                  <a:noFill/>
                </a:ln>
                <a:effectLst/>
                <a:uLnTx/>
                <a:uFillTx/>
                <a:latin typeface="Calibri"/>
                <a:ea typeface="+mn-ea"/>
                <a:cs typeface="+mn-cs"/>
              </a:rPr>
              <a:t>Allergy 2018 Oct;73(10):1964–1978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20" normalizeH="0" baseline="0" noProof="0" dirty="0" err="1">
                <a:ln>
                  <a:noFill/>
                </a:ln>
                <a:effectLst/>
                <a:uLnTx/>
                <a:uFillTx/>
                <a:latin typeface="Calibri"/>
                <a:ea typeface="+mn-ea"/>
                <a:cs typeface="+mn-cs"/>
              </a:rPr>
              <a:t>Laulajainen-Hongisto</a:t>
            </a:r>
            <a:r>
              <a:rPr kumimoji="0" lang="fr-FR" sz="1200" b="0" i="0" u="none" strike="noStrike" kern="1200" cap="none" spc="20" normalizeH="0" baseline="0" noProof="0" dirty="0">
                <a:ln>
                  <a:noFill/>
                </a:ln>
                <a:effectLst/>
                <a:uLnTx/>
                <a:uFillTx/>
                <a:latin typeface="Calibri"/>
                <a:ea typeface="+mn-ea"/>
                <a:cs typeface="+mn-cs"/>
              </a:rPr>
              <a:t> A, Toppila-Salmi S, </a:t>
            </a:r>
            <a:r>
              <a:rPr kumimoji="0" lang="fr-FR" sz="1200" b="0" i="0" u="none" strike="noStrike" kern="1200" cap="none" spc="20" normalizeH="0" baseline="0" noProof="0" dirty="0" err="1">
                <a:ln>
                  <a:noFill/>
                </a:ln>
                <a:effectLst/>
                <a:uLnTx/>
                <a:uFillTx/>
                <a:latin typeface="Calibri"/>
                <a:ea typeface="+mn-ea"/>
                <a:cs typeface="+mn-cs"/>
              </a:rPr>
              <a:t>Luukainen</a:t>
            </a:r>
            <a:r>
              <a:rPr kumimoji="0" lang="fr-FR" sz="1200" b="0" i="0" u="none" strike="noStrike" kern="1200" cap="none" spc="20" normalizeH="0" baseline="0" noProof="0" dirty="0">
                <a:ln>
                  <a:noFill/>
                </a:ln>
                <a:effectLst/>
                <a:uLnTx/>
                <a:uFillTx/>
                <a:latin typeface="Calibri"/>
                <a:ea typeface="+mn-ea"/>
                <a:cs typeface="+mn-cs"/>
              </a:rPr>
              <a:t> A, et al.</a:t>
            </a:r>
            <a:r>
              <a:rPr kumimoji="0" lang="en-GB" sz="1200" b="0" i="0" u="none" strike="noStrike" kern="1200" cap="none" spc="20" normalizeH="0" baseline="0" noProof="0" dirty="0">
                <a:ln>
                  <a:noFill/>
                </a:ln>
                <a:effectLst/>
                <a:uLnTx/>
                <a:uFillTx/>
                <a:latin typeface="Calibri"/>
                <a:ea typeface="+mn-ea"/>
                <a:cs typeface="+mn-cs"/>
              </a:rPr>
              <a:t> Airway epithelial dynamics in allergy and related chronic inflammatory airway diseases.</a:t>
            </a:r>
            <a:r>
              <a:rPr kumimoji="0" lang="fr-FR" sz="1200" b="0" i="0" u="none" strike="noStrike" kern="1200" cap="none" spc="20" normalizeH="0" baseline="0" noProof="0" dirty="0">
                <a:ln>
                  <a:noFill/>
                </a:ln>
                <a:effectLst/>
                <a:uLnTx/>
                <a:uFillTx/>
                <a:latin typeface="Calibri"/>
                <a:ea typeface="+mn-ea"/>
                <a:cs typeface="+mn-cs"/>
              </a:rPr>
              <a:t> Front </a:t>
            </a:r>
            <a:r>
              <a:rPr kumimoji="0" lang="fr-FR" sz="1200" b="0" i="0" u="none" strike="noStrike" kern="1200" cap="none" spc="20" normalizeH="0" baseline="0" noProof="0" dirty="0" err="1">
                <a:ln>
                  <a:noFill/>
                </a:ln>
                <a:effectLst/>
                <a:uLnTx/>
                <a:uFillTx/>
                <a:latin typeface="Calibri"/>
                <a:ea typeface="+mn-ea"/>
                <a:cs typeface="+mn-cs"/>
              </a:rPr>
              <a:t>Cell</a:t>
            </a:r>
            <a:r>
              <a:rPr kumimoji="0" lang="fr-FR" sz="1200" b="0" i="0" u="none" strike="noStrike" kern="1200" cap="none" spc="20" normalizeH="0" baseline="0" noProof="0" dirty="0">
                <a:ln>
                  <a:noFill/>
                </a:ln>
                <a:effectLst/>
                <a:uLnTx/>
                <a:uFillTx/>
                <a:latin typeface="Calibri"/>
                <a:ea typeface="+mn-ea"/>
                <a:cs typeface="+mn-cs"/>
              </a:rPr>
              <a:t> Dev Biol 2020 Mar 27;8:204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Parnes</a:t>
            </a:r>
            <a:r>
              <a:rPr kumimoji="0" lang="en-GB" sz="1200" b="0" i="0" u="none" strike="noStrike" kern="1200" cap="none" spc="20" normalizeH="0" baseline="0" noProof="0" dirty="0">
                <a:ln>
                  <a:noFill/>
                </a:ln>
                <a:effectLst/>
                <a:uLnTx/>
                <a:uFillTx/>
                <a:latin typeface="Calibri"/>
                <a:ea typeface="+mn-ea"/>
                <a:cs typeface="+mn-cs"/>
              </a:rPr>
              <a:t> JR, Molfino NA, Colice G, et al. Targeting TSLP in asthma. J Asthma Allergy 2022 Jun 3;15:749–765</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WJ, </a:t>
            </a:r>
            <a:r>
              <a:rPr lang="en-GB" sz="1200" spc="20" dirty="0">
                <a:latin typeface="Calibri"/>
                <a:ea typeface="+mn-ea"/>
                <a:cs typeface="+mn-cs"/>
              </a:rPr>
              <a:t>Lund VJ, Hopkins C, </a:t>
            </a:r>
            <a:r>
              <a:rPr kumimoji="0" lang="en-GB" sz="1200" b="0" i="0" u="none" strike="noStrike" kern="1200" cap="none" spc="20" normalizeH="0" baseline="0" noProof="0" dirty="0">
                <a:ln>
                  <a:noFill/>
                </a:ln>
                <a:effectLst/>
                <a:uLnTx/>
                <a:uFillTx/>
                <a:latin typeface="Calibri"/>
                <a:ea typeface="+mn-ea"/>
                <a:cs typeface="+mn-cs"/>
              </a:rPr>
              <a:t>et al. European Position Paper on Rhinosinusitis and Nasal Polyps 2020. Rhinology 2020 Feb 20;58(</a:t>
            </a:r>
            <a:r>
              <a:rPr kumimoji="0" lang="en-GB" sz="1200" b="0" i="0" u="none" strike="noStrike" kern="1200" cap="none" spc="20" normalizeH="0" baseline="0" noProof="0" dirty="0" err="1">
                <a:ln>
                  <a:noFill/>
                </a:ln>
                <a:effectLst/>
                <a:uLnTx/>
                <a:uFillTx/>
                <a:latin typeface="Calibri"/>
                <a:ea typeface="+mn-ea"/>
                <a:cs typeface="+mn-cs"/>
              </a:rPr>
              <a:t>Suppl</a:t>
            </a:r>
            <a:r>
              <a:rPr kumimoji="0" lang="en-GB" sz="1200" b="0" i="0" u="none" strike="noStrike" kern="1200" cap="none" spc="20" normalizeH="0" baseline="0" noProof="0" dirty="0">
                <a:ln>
                  <a:noFill/>
                </a:ln>
                <a:effectLst/>
                <a:uLnTx/>
                <a:uFillTx/>
                <a:latin typeface="Calibri"/>
                <a:ea typeface="+mn-ea"/>
                <a:cs typeface="+mn-cs"/>
              </a:rPr>
              <a:t> S29):1–464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1200" b="0" i="0" u="none" strike="noStrike" kern="1200" cap="none" spc="20" normalizeH="0" baseline="0" noProof="0" dirty="0">
                <a:ln>
                  <a:noFill/>
                </a:ln>
                <a:effectLst/>
                <a:uLnTx/>
                <a:uFillTx/>
                <a:latin typeface="Calibri"/>
                <a:ea typeface="+mn-ea"/>
                <a:cs typeface="+mn-cs"/>
              </a:rPr>
              <a:t>Victor AR, Nalin AP, Dong W, et al. </a:t>
            </a:r>
            <a:r>
              <a:rPr kumimoji="0" lang="fr-FR" sz="1200" b="0" i="0" u="none" strike="noStrike" kern="1200" cap="none" spc="20" normalizeH="0" baseline="0" noProof="0" dirty="0">
                <a:ln>
                  <a:noFill/>
                </a:ln>
                <a:effectLst/>
                <a:uLnTx/>
                <a:uFillTx/>
                <a:latin typeface="Calibri"/>
                <a:ea typeface="+mn-ea"/>
                <a:cs typeface="+mn-cs"/>
              </a:rPr>
              <a:t>IL-18 drives ILC3 </a:t>
            </a:r>
            <a:r>
              <a:rPr kumimoji="0" lang="fr-FR" sz="1200" b="0" i="0" u="none" strike="noStrike" kern="1200" cap="none" spc="20" normalizeH="0" baseline="0" noProof="0" dirty="0" err="1">
                <a:ln>
                  <a:noFill/>
                </a:ln>
                <a:effectLst/>
                <a:uLnTx/>
                <a:uFillTx/>
                <a:latin typeface="Calibri"/>
                <a:ea typeface="+mn-ea"/>
                <a:cs typeface="+mn-cs"/>
              </a:rPr>
              <a:t>proliferation</a:t>
            </a:r>
            <a:r>
              <a:rPr kumimoji="0" lang="fr-FR" sz="1200" b="0" i="0" u="none" strike="noStrike" kern="1200" cap="none" spc="20" normalizeH="0" baseline="0" noProof="0" dirty="0">
                <a:ln>
                  <a:noFill/>
                </a:ln>
                <a:effectLst/>
                <a:uLnTx/>
                <a:uFillTx/>
                <a:latin typeface="Calibri"/>
                <a:ea typeface="+mn-ea"/>
                <a:cs typeface="+mn-cs"/>
              </a:rPr>
              <a:t> and </a:t>
            </a:r>
            <a:r>
              <a:rPr kumimoji="0" lang="fr-FR" sz="1200" b="0" i="0" u="none" strike="noStrike" kern="1200" cap="none" spc="20" normalizeH="0" baseline="0" noProof="0" dirty="0" err="1">
                <a:ln>
                  <a:noFill/>
                </a:ln>
                <a:effectLst/>
                <a:uLnTx/>
                <a:uFillTx/>
                <a:latin typeface="Calibri"/>
                <a:ea typeface="+mn-ea"/>
                <a:cs typeface="+mn-cs"/>
              </a:rPr>
              <a:t>promotes</a:t>
            </a:r>
            <a:r>
              <a:rPr kumimoji="0" lang="fr-FR" sz="1200" b="0" i="0" u="none" strike="noStrike" kern="1200" cap="none" spc="20" normalizeH="0" baseline="0" noProof="0" dirty="0">
                <a:ln>
                  <a:noFill/>
                </a:ln>
                <a:effectLst/>
                <a:uLnTx/>
                <a:uFillTx/>
                <a:latin typeface="Calibri"/>
                <a:ea typeface="+mn-ea"/>
                <a:cs typeface="+mn-cs"/>
              </a:rPr>
              <a:t> IL-22 production via NF-</a:t>
            </a:r>
            <a:r>
              <a:rPr kumimoji="0" lang="fr-FR" sz="1200" b="0" i="0" u="none" strike="noStrike" kern="1200" cap="none" spc="20" normalizeH="0" baseline="0" noProof="0" dirty="0" err="1">
                <a:ln>
                  <a:noFill/>
                </a:ln>
                <a:effectLst/>
                <a:uLnTx/>
                <a:uFillTx/>
                <a:latin typeface="Calibri"/>
                <a:ea typeface="+mn-ea"/>
                <a:cs typeface="+mn-cs"/>
              </a:rPr>
              <a:t>κB</a:t>
            </a:r>
            <a:r>
              <a:rPr kumimoji="0" lang="fr-FR" sz="1200" b="0" i="0" u="none" strike="noStrike" kern="1200" cap="none" spc="20" normalizeH="0" baseline="0" noProof="0" dirty="0">
                <a:ln>
                  <a:noFill/>
                </a:ln>
                <a:effectLst/>
                <a:uLnTx/>
                <a:uFillTx/>
                <a:latin typeface="Calibri"/>
                <a:ea typeface="+mn-ea"/>
                <a:cs typeface="+mn-cs"/>
              </a:rPr>
              <a:t>. </a:t>
            </a:r>
            <a:r>
              <a:rPr kumimoji="0" lang="da-DK" sz="1200" b="0" i="0" u="none" strike="noStrike" kern="1200" cap="none" spc="20" normalizeH="0" baseline="0" noProof="0" dirty="0">
                <a:ln>
                  <a:noFill/>
                </a:ln>
                <a:effectLst/>
                <a:uLnTx/>
                <a:uFillTx/>
                <a:latin typeface="Calibri"/>
                <a:ea typeface="+mn-ea"/>
                <a:cs typeface="+mn-cs"/>
              </a:rPr>
              <a:t>J Immunol 2017 Oct 1;199(7):2333–2342</a:t>
            </a:r>
          </a:p>
          <a:p>
            <a:endParaRPr lang="en-GB" sz="1200"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12</a:t>
            </a:fld>
            <a:endParaRPr lang="en-GB"/>
          </a:p>
        </p:txBody>
      </p:sp>
    </p:spTree>
    <p:extLst>
      <p:ext uri="{BB962C8B-B14F-4D97-AF65-F5344CB8AC3E}">
        <p14:creationId xmlns:p14="http://schemas.microsoft.com/office/powerpoint/2010/main" val="310337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endParaRPr kumimoji="0" lang="it-IT" sz="1200" b="0" i="0" u="none" strike="noStrike" kern="1200" cap="none" spc="20" normalizeH="0" baseline="0" noProof="0" dirty="0">
              <a:ln>
                <a:noFill/>
              </a:ln>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Cho H-J, Ha J, Lee S, et al. Differences and similarities between the upper and lower airway: focusing on innate immunity. Rhinology 2021 Oct 1;59(5):441–450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err="1">
                <a:ln>
                  <a:noFill/>
                </a:ln>
                <a:effectLst/>
                <a:uLnTx/>
                <a:uFillTx/>
                <a:ea typeface="+mn-ea"/>
                <a:cs typeface="+mn-cs"/>
              </a:rPr>
              <a:t>Laulajainen-Hongisto</a:t>
            </a:r>
            <a:r>
              <a:rPr kumimoji="0" lang="en-GB" sz="1200" b="0" i="0" u="none" strike="noStrike" kern="1200" cap="none" spc="0" normalizeH="0" baseline="0" noProof="0" dirty="0">
                <a:ln>
                  <a:noFill/>
                </a:ln>
                <a:effectLst/>
                <a:uLnTx/>
                <a:uFillTx/>
                <a:ea typeface="+mn-ea"/>
                <a:cs typeface="+mn-cs"/>
              </a:rPr>
              <a:t> A, </a:t>
            </a:r>
            <a:r>
              <a:rPr kumimoji="0" lang="en-GB" sz="1200" b="0" i="0" u="none" strike="noStrike" kern="1200" cap="none" spc="0" normalizeH="0" baseline="0" noProof="0" dirty="0" err="1">
                <a:ln>
                  <a:noFill/>
                </a:ln>
                <a:effectLst/>
                <a:uLnTx/>
                <a:uFillTx/>
                <a:ea typeface="+mn-ea"/>
                <a:cs typeface="+mn-cs"/>
              </a:rPr>
              <a:t>Toppila</a:t>
            </a:r>
            <a:r>
              <a:rPr kumimoji="0" lang="en-GB" sz="1200" b="0" i="0" u="none" strike="noStrike" kern="1200" cap="none" spc="0" normalizeH="0" baseline="0" noProof="0" dirty="0">
                <a:ln>
                  <a:noFill/>
                </a:ln>
                <a:effectLst/>
                <a:uLnTx/>
                <a:uFillTx/>
                <a:ea typeface="+mn-ea"/>
                <a:cs typeface="+mn-cs"/>
              </a:rPr>
              <a:t>-Salmi S, </a:t>
            </a:r>
            <a:r>
              <a:rPr kumimoji="0" lang="en-GB" sz="1200" b="0" i="0" u="none" strike="noStrike" kern="1200" cap="none" spc="0" normalizeH="0" baseline="0" noProof="0" dirty="0" err="1">
                <a:ln>
                  <a:noFill/>
                </a:ln>
                <a:effectLst/>
                <a:uLnTx/>
                <a:uFillTx/>
                <a:ea typeface="+mn-ea"/>
                <a:cs typeface="+mn-cs"/>
              </a:rPr>
              <a:t>Luukkainen</a:t>
            </a:r>
            <a:r>
              <a:rPr kumimoji="0" lang="en-GB" sz="1200" b="0" i="0" u="none" strike="noStrike" kern="1200" cap="none" spc="0" normalizeH="0" baseline="0" noProof="0" dirty="0">
                <a:ln>
                  <a:noFill/>
                </a:ln>
                <a:effectLst/>
                <a:uLnTx/>
                <a:uFillTx/>
                <a:ea typeface="+mn-ea"/>
                <a:cs typeface="+mn-cs"/>
              </a:rPr>
              <a:t> A, et al. Airway epithelial dynamics in allergy and related chronic inflammatory airway diseases. Front Cell Dev </a:t>
            </a:r>
            <a:r>
              <a:rPr kumimoji="0" lang="en-GB" sz="1200" b="0" i="0" u="none" strike="noStrike" kern="1200" cap="none" spc="0" normalizeH="0" baseline="0" noProof="0" dirty="0" err="1">
                <a:ln>
                  <a:noFill/>
                </a:ln>
                <a:effectLst/>
                <a:uLnTx/>
                <a:uFillTx/>
                <a:ea typeface="+mn-ea"/>
                <a:cs typeface="+mn-cs"/>
              </a:rPr>
              <a:t>Biol</a:t>
            </a:r>
            <a:r>
              <a:rPr kumimoji="0" lang="en-GB" sz="1200" b="0" i="0" u="none" strike="noStrike" kern="1200" cap="none" spc="0" normalizeH="0" baseline="0" noProof="0" dirty="0">
                <a:ln>
                  <a:noFill/>
                </a:ln>
                <a:effectLst/>
                <a:uLnTx/>
                <a:uFillTx/>
                <a:ea typeface="+mn-ea"/>
                <a:cs typeface="+mn-cs"/>
              </a:rPr>
              <a:t> 2020 Mar 27;8:204</a:t>
            </a:r>
            <a:endParaRPr lang="it-IT" dirty="0"/>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13</a:t>
            </a:fld>
            <a:endParaRPr lang="en-GB"/>
          </a:p>
        </p:txBody>
      </p:sp>
    </p:spTree>
    <p:extLst>
      <p:ext uri="{BB962C8B-B14F-4D97-AF65-F5344CB8AC3E}">
        <p14:creationId xmlns:p14="http://schemas.microsoft.com/office/powerpoint/2010/main" val="355968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t>Figure informed by </a:t>
            </a:r>
            <a:r>
              <a:rPr lang="en-GB" sz="1200" dirty="0" err="1"/>
              <a:t>Pawankar</a:t>
            </a:r>
            <a:r>
              <a:rPr lang="en-GB" sz="1200" dirty="0"/>
              <a:t> R, Mori S, </a:t>
            </a:r>
            <a:r>
              <a:rPr lang="en-GB" sz="1200" dirty="0" err="1"/>
              <a:t>Ozu</a:t>
            </a:r>
            <a:r>
              <a:rPr lang="en-GB" sz="1200" dirty="0"/>
              <a:t> C, et al. Overview on the </a:t>
            </a:r>
            <a:r>
              <a:rPr lang="en-GB" sz="1200" dirty="0" err="1"/>
              <a:t>pathomechanisms</a:t>
            </a:r>
            <a:r>
              <a:rPr lang="en-GB" sz="1200" dirty="0"/>
              <a:t> of allergic rhinitis. Asia Pac Allergy 2011 Oct;1(3):157–167 and Galli SJ, Tsai M, </a:t>
            </a:r>
            <a:r>
              <a:rPr lang="en-GB" sz="1200" dirty="0" err="1"/>
              <a:t>Piliponsky</a:t>
            </a:r>
            <a:r>
              <a:rPr lang="en-GB" sz="1200" dirty="0"/>
              <a:t> A. The development of allergic inflammation. Nature 2008 Jul 24;454(7203):445–454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err="1"/>
              <a:t>Tenero</a:t>
            </a:r>
            <a:r>
              <a:rPr lang="en-GB" sz="1200" dirty="0"/>
              <a:t> L, </a:t>
            </a:r>
            <a:r>
              <a:rPr lang="en-GB" sz="1200" dirty="0" err="1"/>
              <a:t>Vaia</a:t>
            </a:r>
            <a:r>
              <a:rPr lang="en-GB" sz="1200" dirty="0"/>
              <a:t> R, Ferrante G, et al. Diagnosis and Management of Allergic Rhinitis in Asthmatic Children. J Asthma Allergy 2023 Jan 5;16:45–57</a:t>
            </a:r>
          </a:p>
          <a:p>
            <a:endParaRPr lang="en-GB" sz="1200"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355424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err="1"/>
              <a:t>Heffler</a:t>
            </a:r>
            <a:r>
              <a:rPr lang="en-GB" dirty="0"/>
              <a:t> E, Blasi F, </a:t>
            </a:r>
            <a:r>
              <a:rPr lang="en-GB" dirty="0" err="1"/>
              <a:t>Latorre</a:t>
            </a:r>
            <a:r>
              <a:rPr lang="en-GB" dirty="0"/>
              <a:t> M, et al. The Severe Asthma Network in Italy: findings and perspectives. J Allergy Clin Immunol </a:t>
            </a:r>
            <a:r>
              <a:rPr lang="en-GB" dirty="0" err="1"/>
              <a:t>Pract</a:t>
            </a:r>
            <a:r>
              <a:rPr lang="en-GB" dirty="0"/>
              <a:t> 2019 May–Jun;7(5):1462–1468</a:t>
            </a: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4</a:t>
            </a:fld>
            <a:endParaRPr lang="en-GB"/>
          </a:p>
        </p:txBody>
      </p:sp>
    </p:spTree>
    <p:extLst>
      <p:ext uri="{BB962C8B-B14F-4D97-AF65-F5344CB8AC3E}">
        <p14:creationId xmlns:p14="http://schemas.microsoft.com/office/powerpoint/2010/main" val="414465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err="1"/>
              <a:t>Heffler</a:t>
            </a:r>
            <a:r>
              <a:rPr lang="en-GB"/>
              <a:t> E, Blasi F, </a:t>
            </a:r>
            <a:r>
              <a:rPr lang="en-GB" err="1"/>
              <a:t>Latorre</a:t>
            </a:r>
            <a:r>
              <a:rPr lang="en-GB"/>
              <a:t> M, et al. The Severe Asthma Network in Italy: findings and perspectives. J Allergy Clin Immunol </a:t>
            </a:r>
            <a:r>
              <a:rPr lang="en-GB" err="1"/>
              <a:t>Pract</a:t>
            </a:r>
            <a:r>
              <a:rPr lang="en-GB"/>
              <a:t> 2019 May–Jun;7(5):1462–1468</a:t>
            </a:r>
          </a:p>
          <a:p>
            <a:pPr marL="228600" indent="-228600">
              <a:buAutoNum type="arabicPeriod"/>
            </a:pPr>
            <a:r>
              <a:rPr lang="en-GB" err="1"/>
              <a:t>Canonica</a:t>
            </a:r>
            <a:r>
              <a:rPr lang="en-GB"/>
              <a:t> GW, Malvezzi L, Blasi F, et al. Chronic rhinosinusitis with nasal polyps impact in severe asthma patients: evidences from the Severe Asthma Network Italy (SANI) registry. Respir Med 2020 May;166:105947</a:t>
            </a:r>
          </a:p>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5</a:t>
            </a:fld>
            <a:endParaRPr lang="en-GB"/>
          </a:p>
        </p:txBody>
      </p:sp>
    </p:spTree>
    <p:extLst>
      <p:ext uri="{BB962C8B-B14F-4D97-AF65-F5344CB8AC3E}">
        <p14:creationId xmlns:p14="http://schemas.microsoft.com/office/powerpoint/2010/main" val="206028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err="1"/>
              <a:t>Orlandi</a:t>
            </a:r>
            <a:r>
              <a:rPr lang="en-US"/>
              <a:t> RR, Kingdom T, Hwang P, et al. </a:t>
            </a:r>
            <a:r>
              <a:rPr lang="en-GB"/>
              <a:t>International consensus statement on allergy and rhinology: rhinosinusitis. </a:t>
            </a:r>
            <a:r>
              <a:rPr lang="en-US"/>
              <a:t>Int Forum Allergy </a:t>
            </a:r>
            <a:r>
              <a:rPr lang="en-US" err="1"/>
              <a:t>Rhinol</a:t>
            </a:r>
            <a:r>
              <a:rPr lang="en-US"/>
              <a:t> 2016 Feb;6(Suppl 1):S22–S209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err="1">
                <a:ln>
                  <a:noFill/>
                </a:ln>
                <a:effectLst/>
                <a:uLnTx/>
                <a:uFillTx/>
                <a:ea typeface="+mn-ea"/>
                <a:cs typeface="+mn-cs"/>
              </a:rPr>
              <a:t>Laulajainen-Hongisto</a:t>
            </a:r>
            <a:r>
              <a:rPr kumimoji="0" lang="en-GB" sz="1200" b="0" i="0" u="none" strike="noStrike" kern="1200" cap="none" spc="0" normalizeH="0" baseline="0" noProof="0">
                <a:ln>
                  <a:noFill/>
                </a:ln>
                <a:effectLst/>
                <a:uLnTx/>
                <a:uFillTx/>
                <a:ea typeface="+mn-ea"/>
                <a:cs typeface="+mn-cs"/>
              </a:rPr>
              <a:t> A, </a:t>
            </a:r>
            <a:r>
              <a:rPr kumimoji="0" lang="en-GB" sz="1200" b="0" i="0" u="none" strike="noStrike" kern="1200" cap="none" spc="0" normalizeH="0" baseline="0" noProof="0" err="1">
                <a:ln>
                  <a:noFill/>
                </a:ln>
                <a:effectLst/>
                <a:uLnTx/>
                <a:uFillTx/>
                <a:ea typeface="+mn-ea"/>
                <a:cs typeface="+mn-cs"/>
              </a:rPr>
              <a:t>Toppila</a:t>
            </a:r>
            <a:r>
              <a:rPr kumimoji="0" lang="en-GB" sz="1200" b="0" i="0" u="none" strike="noStrike" kern="1200" cap="none" spc="0" normalizeH="0" baseline="0" noProof="0">
                <a:ln>
                  <a:noFill/>
                </a:ln>
                <a:effectLst/>
                <a:uLnTx/>
                <a:uFillTx/>
                <a:ea typeface="+mn-ea"/>
                <a:cs typeface="+mn-cs"/>
              </a:rPr>
              <a:t>-Salmi S, </a:t>
            </a:r>
            <a:r>
              <a:rPr kumimoji="0" lang="en-GB" sz="1200" b="0" i="0" u="none" strike="noStrike" kern="1200" cap="none" spc="0" normalizeH="0" baseline="0" noProof="0" err="1">
                <a:ln>
                  <a:noFill/>
                </a:ln>
                <a:effectLst/>
                <a:uLnTx/>
                <a:uFillTx/>
                <a:ea typeface="+mn-ea"/>
                <a:cs typeface="+mn-cs"/>
              </a:rPr>
              <a:t>Luukkainen</a:t>
            </a:r>
            <a:r>
              <a:rPr kumimoji="0" lang="en-GB" sz="1200" b="0" i="0" u="none" strike="noStrike" kern="1200" cap="none" spc="0" normalizeH="0" baseline="0" noProof="0">
                <a:ln>
                  <a:noFill/>
                </a:ln>
                <a:effectLst/>
                <a:uLnTx/>
                <a:uFillTx/>
                <a:ea typeface="+mn-ea"/>
                <a:cs typeface="+mn-cs"/>
              </a:rPr>
              <a:t> A, </a:t>
            </a:r>
            <a:r>
              <a:rPr lang="en-GB">
                <a:ea typeface="+mn-ea"/>
                <a:cs typeface="+mn-cs"/>
              </a:rPr>
              <a:t>et al</a:t>
            </a:r>
            <a:r>
              <a:rPr kumimoji="0" lang="en-GB" sz="1200" b="0" i="0" u="none" strike="noStrike" kern="1200" cap="none" spc="0" normalizeH="0" baseline="0" noProof="0">
                <a:ln>
                  <a:noFill/>
                </a:ln>
                <a:effectLst/>
                <a:uLnTx/>
                <a:uFillTx/>
                <a:ea typeface="+mn-ea"/>
                <a:cs typeface="+mn-cs"/>
              </a:rPr>
              <a:t>. Airway epithelial dynamics in allergy and related chronic inflammatory airway diseases. Front Cell Dev </a:t>
            </a:r>
            <a:r>
              <a:rPr kumimoji="0" lang="en-GB" sz="1200" b="0" i="0" u="none" strike="noStrike" kern="1200" cap="none" spc="0" normalizeH="0" baseline="0" noProof="0" err="1">
                <a:ln>
                  <a:noFill/>
                </a:ln>
                <a:effectLst/>
                <a:uLnTx/>
                <a:uFillTx/>
                <a:ea typeface="+mn-ea"/>
                <a:cs typeface="+mn-cs"/>
              </a:rPr>
              <a:t>Biol</a:t>
            </a:r>
            <a:r>
              <a:rPr kumimoji="0" lang="en-GB" sz="1200" b="0" i="0" u="none" strike="noStrike" kern="1200" cap="none" spc="0" normalizeH="0" baseline="0" noProof="0">
                <a:ln>
                  <a:noFill/>
                </a:ln>
                <a:effectLst/>
                <a:uLnTx/>
                <a:uFillTx/>
                <a:ea typeface="+mn-ea"/>
                <a:cs typeface="+mn-cs"/>
              </a:rPr>
              <a:t> 2020 Mar 27;8:204</a:t>
            </a:r>
            <a:r>
              <a:rPr lang="en-US"/>
              <a:t> </a:t>
            </a: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961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Nair P, Dasgupta A, Brightling C, et al. How to diagnose and phenotype asthma. Clin Chest Med. 2012 Sep;33(3):445-457</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Feijen J, Seys S, Steelant B, et al. </a:t>
            </a:r>
            <a:r>
              <a:rPr lang="en-GB" dirty="0"/>
              <a:t>Prevalence and triggers of self-reported nasal hyperreactivity in adults with asthma. World Allergy Organ J 2020 Jun;13(6):100132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Velasco E, </a:t>
            </a:r>
            <a:r>
              <a:rPr lang="en-GB" dirty="0" err="1"/>
              <a:t>Delicado-Miralles</a:t>
            </a:r>
            <a:r>
              <a:rPr lang="en-GB" dirty="0"/>
              <a:t> M, </a:t>
            </a:r>
            <a:r>
              <a:rPr lang="en-GB" dirty="0" err="1"/>
              <a:t>Hellings</a:t>
            </a:r>
            <a:r>
              <a:rPr lang="en-GB" dirty="0"/>
              <a:t> P, et al. Epithelial and sensory mechanisms of nasal hyperreactivity. Allergy 2022 May;77(5):1450–1463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Canonica</a:t>
            </a:r>
            <a:r>
              <a:rPr lang="en-GB" dirty="0"/>
              <a:t> GW, </a:t>
            </a:r>
            <a:r>
              <a:rPr lang="en-GB" dirty="0" err="1"/>
              <a:t>Compalati</a:t>
            </a:r>
            <a:r>
              <a:rPr lang="en-GB" dirty="0"/>
              <a:t> E. Minimal persistent inflammation in allergic rhinitis: implications for current treatment strategies. Clin Exp Immunol 2009 Dec;158(3):260–271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Naclerio</a:t>
            </a:r>
            <a:r>
              <a:rPr lang="en-GB" dirty="0"/>
              <a:t> RM, </a:t>
            </a:r>
            <a:r>
              <a:rPr lang="en-GB" dirty="0" err="1"/>
              <a:t>Bachert</a:t>
            </a:r>
            <a:r>
              <a:rPr lang="en-GB" dirty="0"/>
              <a:t> C, </a:t>
            </a:r>
            <a:r>
              <a:rPr lang="en-GB" dirty="0" err="1"/>
              <a:t>Baraniuk</a:t>
            </a:r>
            <a:r>
              <a:rPr lang="en-GB" dirty="0"/>
              <a:t> J. Pathophysiology of nasal congestion. Int J Gen Med 2010 Apr 8;3:47–57</a:t>
            </a:r>
            <a:endParaRPr lang="it-IT" dirty="0"/>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7</a:t>
            </a:fld>
            <a:endParaRPr lang="en-GB"/>
          </a:p>
        </p:txBody>
      </p:sp>
    </p:spTree>
    <p:extLst>
      <p:ext uri="{BB962C8B-B14F-4D97-AF65-F5344CB8AC3E}">
        <p14:creationId xmlns:p14="http://schemas.microsoft.com/office/powerpoint/2010/main" val="51084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effectLst/>
                <a:uLnTx/>
                <a:uFillTx/>
                <a:ea typeface="+mn-ea"/>
                <a:cs typeface="+mn-cs"/>
              </a:rPr>
              <a:t>Figure adapted from </a:t>
            </a:r>
            <a:r>
              <a:rPr kumimoji="0" lang="en-GB" sz="1200" b="0" i="0" u="none" strike="noStrike" kern="1200" cap="none" spc="0" normalizeH="0" baseline="0" noProof="0" dirty="0" err="1">
                <a:ln>
                  <a:noFill/>
                </a:ln>
                <a:effectLst/>
                <a:uLnTx/>
                <a:uFillTx/>
                <a:ea typeface="+mn-ea"/>
                <a:cs typeface="+mn-cs"/>
              </a:rPr>
              <a:t>Laulajainen-Hongisto</a:t>
            </a:r>
            <a:r>
              <a:rPr kumimoji="0" lang="en-GB" sz="1200" b="0" i="0" u="none" strike="noStrike" kern="1200" cap="none" spc="0" normalizeH="0" baseline="0" noProof="0" dirty="0">
                <a:ln>
                  <a:noFill/>
                </a:ln>
                <a:effectLst/>
                <a:uLnTx/>
                <a:uFillTx/>
                <a:ea typeface="+mn-ea"/>
                <a:cs typeface="+mn-cs"/>
              </a:rPr>
              <a:t> A, </a:t>
            </a:r>
            <a:r>
              <a:rPr kumimoji="0" lang="en-GB" sz="1200" b="0" i="0" u="none" strike="noStrike" kern="1200" cap="none" spc="0" normalizeH="0" baseline="0" noProof="0" dirty="0" err="1">
                <a:ln>
                  <a:noFill/>
                </a:ln>
                <a:effectLst/>
                <a:uLnTx/>
                <a:uFillTx/>
                <a:ea typeface="+mn-ea"/>
                <a:cs typeface="+mn-cs"/>
              </a:rPr>
              <a:t>Toppila</a:t>
            </a:r>
            <a:r>
              <a:rPr kumimoji="0" lang="en-GB" sz="1200" b="0" i="0" u="none" strike="noStrike" kern="1200" cap="none" spc="0" normalizeH="0" baseline="0" noProof="0" dirty="0">
                <a:ln>
                  <a:noFill/>
                </a:ln>
                <a:effectLst/>
                <a:uLnTx/>
                <a:uFillTx/>
                <a:ea typeface="+mn-ea"/>
                <a:cs typeface="+mn-cs"/>
              </a:rPr>
              <a:t>-Salmi S, </a:t>
            </a:r>
            <a:r>
              <a:rPr kumimoji="0" lang="en-GB" sz="1200" b="0" i="0" u="none" strike="noStrike" kern="1200" cap="none" spc="0" normalizeH="0" baseline="0" noProof="0" dirty="0" err="1">
                <a:ln>
                  <a:noFill/>
                </a:ln>
                <a:effectLst/>
                <a:uLnTx/>
                <a:uFillTx/>
                <a:ea typeface="+mn-ea"/>
                <a:cs typeface="+mn-cs"/>
              </a:rPr>
              <a:t>Luukkainen</a:t>
            </a:r>
            <a:r>
              <a:rPr kumimoji="0" lang="en-GB" sz="1200" b="0" i="0" u="none" strike="noStrike" kern="1200" cap="none" spc="0" normalizeH="0" baseline="0" noProof="0" dirty="0">
                <a:ln>
                  <a:noFill/>
                </a:ln>
                <a:effectLst/>
                <a:uLnTx/>
                <a:uFillTx/>
                <a:ea typeface="+mn-ea"/>
                <a:cs typeface="+mn-cs"/>
              </a:rPr>
              <a:t> A, et al. Airway epithelial dynamics in allergy and related chronic inflammatory airway diseases. Front Cell Dev </a:t>
            </a:r>
            <a:r>
              <a:rPr kumimoji="0" lang="en-GB" sz="1200" b="0" i="0" u="none" strike="noStrike" kern="1200" cap="none" spc="0" normalizeH="0" baseline="0" noProof="0" dirty="0" err="1">
                <a:ln>
                  <a:noFill/>
                </a:ln>
                <a:effectLst/>
                <a:uLnTx/>
                <a:uFillTx/>
                <a:ea typeface="+mn-ea"/>
                <a:cs typeface="+mn-cs"/>
              </a:rPr>
              <a:t>Biol</a:t>
            </a:r>
            <a:r>
              <a:rPr kumimoji="0" lang="en-GB" sz="1200" b="0" i="0" u="none" strike="noStrike" kern="1200" cap="none" spc="0" normalizeH="0" baseline="0" noProof="0" dirty="0">
                <a:ln>
                  <a:noFill/>
                </a:ln>
                <a:effectLst/>
                <a:uLnTx/>
                <a:uFillTx/>
                <a:ea typeface="+mn-ea"/>
                <a:cs typeface="+mn-cs"/>
              </a:rPr>
              <a:t> 2020 Mar 27;8:204, </a:t>
            </a:r>
            <a:r>
              <a:rPr kumimoji="0" lang="en-GB" sz="1200" b="0" i="0" u="none" strike="noStrike" kern="1200" cap="none" spc="0" normalizeH="0" baseline="0" noProof="0" dirty="0" err="1">
                <a:ln>
                  <a:noFill/>
                </a:ln>
                <a:effectLst/>
                <a:uLnTx/>
                <a:uFillTx/>
                <a:ea typeface="+mn-ea"/>
                <a:cs typeface="+mn-cs"/>
              </a:rPr>
              <a:t>Baldassi</a:t>
            </a:r>
            <a:r>
              <a:rPr kumimoji="0" lang="en-GB" sz="1200" b="0" i="0" u="none" strike="noStrike" kern="1200" cap="none" spc="0" normalizeH="0" baseline="0" noProof="0" dirty="0">
                <a:ln>
                  <a:noFill/>
                </a:ln>
                <a:effectLst/>
                <a:uLnTx/>
                <a:uFillTx/>
                <a:ea typeface="+mn-ea"/>
                <a:cs typeface="+mn-cs"/>
              </a:rPr>
              <a:t> D, </a:t>
            </a:r>
            <a:r>
              <a:rPr kumimoji="0" lang="en-GB" sz="1200" b="0" i="0" u="none" strike="noStrike" kern="1200" cap="none" spc="0" normalizeH="0" baseline="0" noProof="0" dirty="0" err="1">
                <a:ln>
                  <a:noFill/>
                </a:ln>
                <a:effectLst/>
                <a:uLnTx/>
                <a:uFillTx/>
                <a:ea typeface="+mn-ea"/>
                <a:cs typeface="+mn-cs"/>
              </a:rPr>
              <a:t>Gabold</a:t>
            </a:r>
            <a:r>
              <a:rPr kumimoji="0" lang="en-GB" sz="1200" b="0" i="0" u="none" strike="noStrike" kern="1200" cap="none" spc="0" normalizeH="0" baseline="0" noProof="0" dirty="0">
                <a:ln>
                  <a:noFill/>
                </a:ln>
                <a:effectLst/>
                <a:uLnTx/>
                <a:uFillTx/>
                <a:ea typeface="+mn-ea"/>
                <a:cs typeface="+mn-cs"/>
              </a:rPr>
              <a:t> B, Merkel O. Air−liquid interface cultures of the healthy and diseased human respiratory tract: promises, challenges, and future directions. Adv </a:t>
            </a:r>
            <a:r>
              <a:rPr kumimoji="0" lang="en-GB" sz="1200" b="0" i="0" u="none" strike="noStrike" kern="1200" cap="none" spc="0" normalizeH="0" baseline="0" noProof="0" dirty="0" err="1">
                <a:ln>
                  <a:noFill/>
                </a:ln>
                <a:effectLst/>
                <a:uLnTx/>
                <a:uFillTx/>
                <a:ea typeface="+mn-ea"/>
                <a:cs typeface="+mn-cs"/>
              </a:rPr>
              <a:t>Nanobiomed</a:t>
            </a:r>
            <a:r>
              <a:rPr kumimoji="0" lang="en-GB" sz="1200" b="0" i="0" u="none" strike="noStrike" kern="1200" cap="none" spc="0" normalizeH="0" baseline="0" noProof="0" dirty="0">
                <a:ln>
                  <a:noFill/>
                </a:ln>
                <a:effectLst/>
                <a:uLnTx/>
                <a:uFillTx/>
                <a:ea typeface="+mn-ea"/>
                <a:cs typeface="+mn-cs"/>
              </a:rPr>
              <a:t> Res 2021 May 6;1(6):2000111 and </a:t>
            </a:r>
            <a:r>
              <a:rPr kumimoji="0" lang="en-GB" sz="1200" b="0" i="0" u="none" strike="noStrike" kern="1200" cap="none" spc="0" normalizeH="0" baseline="0" noProof="0" dirty="0" err="1">
                <a:ln>
                  <a:noFill/>
                </a:ln>
                <a:effectLst/>
                <a:uLnTx/>
                <a:uFillTx/>
                <a:ea typeface="+mn-ea"/>
                <a:cs typeface="+mn-cs"/>
              </a:rPr>
              <a:t>Adivitiya</a:t>
            </a:r>
            <a:r>
              <a:rPr kumimoji="0" lang="en-GB" sz="1200" b="0" i="0" u="none" strike="noStrike" kern="1200" cap="none" spc="0" normalizeH="0" baseline="0" noProof="0" dirty="0">
                <a:ln>
                  <a:noFill/>
                </a:ln>
                <a:effectLst/>
                <a:uLnTx/>
                <a:uFillTx/>
                <a:ea typeface="+mn-ea"/>
                <a:cs typeface="+mn-cs"/>
              </a:rPr>
              <a:t>, Kaushik MS, Chakraborty S, et al. Mucociliary respiratory epithelium integrity in molecular </a:t>
            </a:r>
            <a:r>
              <a:rPr kumimoji="0" lang="en-GB" sz="1200" b="0" i="0" u="none" strike="noStrike" kern="1200" cap="none" spc="0" normalizeH="0" baseline="0" noProof="0" dirty="0" err="1">
                <a:ln>
                  <a:noFill/>
                </a:ln>
                <a:effectLst/>
                <a:uLnTx/>
                <a:uFillTx/>
                <a:ea typeface="+mn-ea"/>
                <a:cs typeface="+mn-cs"/>
              </a:rPr>
              <a:t>defense</a:t>
            </a:r>
            <a:r>
              <a:rPr kumimoji="0" lang="en-GB" sz="1200" b="0" i="0" u="none" strike="noStrike" kern="1200" cap="none" spc="0" normalizeH="0" baseline="0" noProof="0" dirty="0">
                <a:ln>
                  <a:noFill/>
                </a:ln>
                <a:effectLst/>
                <a:uLnTx/>
                <a:uFillTx/>
                <a:ea typeface="+mn-ea"/>
                <a:cs typeface="+mn-cs"/>
              </a:rPr>
              <a:t> and susceptibility to pulmonary viral infections. Biology (Basel) 2021 Jan 29;10(2):95</a:t>
            </a:r>
          </a:p>
          <a:p>
            <a:pPr marL="228600" indent="-228600">
              <a:buAutoNum type="arabicPeriod"/>
            </a:pPr>
            <a:r>
              <a:rPr kumimoji="0" lang="en-GB" sz="1200" b="0" i="0" u="none" strike="noStrike" kern="1200" cap="none" spc="0" normalizeH="0" baseline="0" noProof="0" dirty="0" err="1">
                <a:ln>
                  <a:noFill/>
                </a:ln>
                <a:effectLst/>
                <a:uLnTx/>
                <a:uFillTx/>
                <a:ea typeface="+mn-ea"/>
                <a:cs typeface="+mn-cs"/>
              </a:rPr>
              <a:t>Laulajainen-Hongisto</a:t>
            </a:r>
            <a:r>
              <a:rPr kumimoji="0" lang="en-GB" sz="1200" b="0" i="0" u="none" strike="noStrike" kern="1200" cap="none" spc="0" normalizeH="0" baseline="0" noProof="0" dirty="0">
                <a:ln>
                  <a:noFill/>
                </a:ln>
                <a:effectLst/>
                <a:uLnTx/>
                <a:uFillTx/>
                <a:ea typeface="+mn-ea"/>
                <a:cs typeface="+mn-cs"/>
              </a:rPr>
              <a:t> A, </a:t>
            </a:r>
            <a:r>
              <a:rPr kumimoji="0" lang="en-GB" sz="1200" b="0" i="0" u="none" strike="noStrike" kern="1200" cap="none" spc="0" normalizeH="0" baseline="0" noProof="0" dirty="0" err="1">
                <a:ln>
                  <a:noFill/>
                </a:ln>
                <a:effectLst/>
                <a:uLnTx/>
                <a:uFillTx/>
                <a:ea typeface="+mn-ea"/>
                <a:cs typeface="+mn-cs"/>
              </a:rPr>
              <a:t>Toppila</a:t>
            </a:r>
            <a:r>
              <a:rPr kumimoji="0" lang="en-GB" sz="1200" b="0" i="0" u="none" strike="noStrike" kern="1200" cap="none" spc="0" normalizeH="0" baseline="0" noProof="0" dirty="0">
                <a:ln>
                  <a:noFill/>
                </a:ln>
                <a:effectLst/>
                <a:uLnTx/>
                <a:uFillTx/>
                <a:ea typeface="+mn-ea"/>
                <a:cs typeface="+mn-cs"/>
              </a:rPr>
              <a:t>-Salmi S, </a:t>
            </a:r>
            <a:r>
              <a:rPr kumimoji="0" lang="en-GB" sz="1200" b="0" i="0" u="none" strike="noStrike" kern="1200" cap="none" spc="0" normalizeH="0" baseline="0" noProof="0" dirty="0" err="1">
                <a:ln>
                  <a:noFill/>
                </a:ln>
                <a:effectLst/>
                <a:uLnTx/>
                <a:uFillTx/>
                <a:ea typeface="+mn-ea"/>
                <a:cs typeface="+mn-cs"/>
              </a:rPr>
              <a:t>Luukkainen</a:t>
            </a:r>
            <a:r>
              <a:rPr kumimoji="0" lang="en-GB" sz="1200" b="0" i="0" u="none" strike="noStrike" kern="1200" cap="none" spc="0" normalizeH="0" baseline="0" noProof="0" dirty="0">
                <a:ln>
                  <a:noFill/>
                </a:ln>
                <a:effectLst/>
                <a:uLnTx/>
                <a:uFillTx/>
                <a:ea typeface="+mn-ea"/>
                <a:cs typeface="+mn-cs"/>
              </a:rPr>
              <a:t> A, et al. Airway epithelial dynamics in allergy and related chronic inflammatory airway diseases. Front Cell Dev </a:t>
            </a:r>
            <a:r>
              <a:rPr kumimoji="0" lang="en-GB" sz="1200" b="0" i="0" u="none" strike="noStrike" kern="1200" cap="none" spc="0" normalizeH="0" baseline="0" noProof="0" dirty="0" err="1">
                <a:ln>
                  <a:noFill/>
                </a:ln>
                <a:effectLst/>
                <a:uLnTx/>
                <a:uFillTx/>
                <a:ea typeface="+mn-ea"/>
                <a:cs typeface="+mn-cs"/>
              </a:rPr>
              <a:t>Biol</a:t>
            </a:r>
            <a:r>
              <a:rPr kumimoji="0" lang="en-GB" sz="1200" b="0" i="0" u="none" strike="noStrike" kern="1200" cap="none" spc="0" normalizeH="0" baseline="0" noProof="0" dirty="0">
                <a:ln>
                  <a:noFill/>
                </a:ln>
                <a:effectLst/>
                <a:uLnTx/>
                <a:uFillTx/>
                <a:ea typeface="+mn-ea"/>
                <a:cs typeface="+mn-cs"/>
              </a:rPr>
              <a:t> 2020 Mar 27;8:204</a:t>
            </a:r>
            <a:endParaRPr kumimoji="0" lang="fr-FR" sz="1200" b="0" i="0" u="none" strike="noStrike" kern="1200" cap="none" spc="0" normalizeH="0" baseline="0" noProof="0" dirty="0">
              <a:ln>
                <a:noFill/>
              </a:ln>
              <a:effectLst/>
              <a:uLnTx/>
              <a:uFillTx/>
              <a:ea typeface="+mn-ea"/>
              <a:cs typeface="+mn-cs"/>
            </a:endParaRPr>
          </a:p>
          <a:p>
            <a:pPr marL="228600" indent="-228600">
              <a:buAutoNum type="arabicPeriod"/>
            </a:pPr>
            <a:r>
              <a:rPr lang="fr-FR" sz="1200" dirty="0" err="1"/>
              <a:t>Licari</a:t>
            </a:r>
            <a:r>
              <a:rPr lang="fr-FR" sz="1200" dirty="0"/>
              <a:t> A, </a:t>
            </a:r>
            <a:r>
              <a:rPr lang="fr-FR" sz="1200" dirty="0" err="1"/>
              <a:t>Castagnoli</a:t>
            </a:r>
            <a:r>
              <a:rPr lang="fr-FR" sz="1200" dirty="0"/>
              <a:t> R, </a:t>
            </a:r>
            <a:r>
              <a:rPr lang="fr-FR" sz="1200" dirty="0" err="1"/>
              <a:t>Denicolò</a:t>
            </a:r>
            <a:r>
              <a:rPr lang="fr-FR" sz="1200" dirty="0"/>
              <a:t> C, et al. </a:t>
            </a:r>
            <a:r>
              <a:rPr lang="en-GB" sz="1200" dirty="0"/>
              <a:t>The nose and the lung: united airway disease? </a:t>
            </a:r>
            <a:r>
              <a:rPr lang="fr-FR" sz="1200" dirty="0"/>
              <a:t>Front </a:t>
            </a:r>
            <a:r>
              <a:rPr lang="fr-FR" sz="1200" dirty="0" err="1"/>
              <a:t>Pediatr</a:t>
            </a:r>
            <a:r>
              <a:rPr lang="fr-FR" sz="1200" dirty="0"/>
              <a:t> 2017 Mar 3;5:44</a:t>
            </a:r>
            <a:endParaRPr lang="da-DK" sz="1200" dirty="0"/>
          </a:p>
          <a:p>
            <a:pPr marL="228600" indent="-228600">
              <a:buAutoNum type="arabicPeriod"/>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p>
          <a:p>
            <a:pPr marL="228600" indent="-228600">
              <a:buAutoNum type="arabicPeriod"/>
            </a:pPr>
            <a:r>
              <a:rPr lang="da-DK" sz="1200" dirty="0"/>
              <a:t>Adivitiya, Kkaushik M, Chakraborty S, Veleri S, et al </a:t>
            </a:r>
            <a:r>
              <a:rPr lang="en-GB" sz="1200" dirty="0"/>
              <a:t>Mucociliary respiratory epithelium integrity in molecular </a:t>
            </a:r>
            <a:r>
              <a:rPr lang="en-GB" sz="1200" dirty="0" err="1"/>
              <a:t>defense</a:t>
            </a:r>
            <a:r>
              <a:rPr lang="en-GB" sz="1200" dirty="0"/>
              <a:t> and susceptibility to pulmonary viral infections. </a:t>
            </a:r>
            <a:r>
              <a:rPr lang="da-DK" sz="1200" dirty="0"/>
              <a:t>Biology </a:t>
            </a:r>
            <a:r>
              <a:rPr kumimoji="0" lang="en-GB" sz="1200" b="0" i="0" u="none" strike="noStrike" kern="1200" cap="none" spc="0" normalizeH="0" baseline="0" noProof="0" dirty="0">
                <a:ln>
                  <a:noFill/>
                </a:ln>
                <a:effectLst/>
                <a:uLnTx/>
                <a:uFillTx/>
                <a:ea typeface="+mn-ea"/>
                <a:cs typeface="+mn-cs"/>
              </a:rPr>
              <a:t>(Basel)</a:t>
            </a:r>
            <a:r>
              <a:rPr lang="da-DK" sz="1200" dirty="0"/>
              <a:t> 2021 Jan 29;10(2):95</a:t>
            </a:r>
          </a:p>
          <a:p>
            <a:pPr marL="228600" indent="-228600">
              <a:buAutoNum type="arabicPeriod"/>
            </a:pPr>
            <a:r>
              <a:rPr kumimoji="0" lang="en-GB" sz="1200" b="0" i="0" u="none" strike="noStrike" kern="1200" cap="none" spc="0" normalizeH="0" baseline="0" noProof="0" dirty="0" err="1">
                <a:ln>
                  <a:noFill/>
                </a:ln>
                <a:effectLst/>
                <a:uLnTx/>
                <a:uFillTx/>
                <a:ea typeface="+mn-ea"/>
                <a:cs typeface="+mn-cs"/>
              </a:rPr>
              <a:t>Baldassi</a:t>
            </a:r>
            <a:r>
              <a:rPr kumimoji="0" lang="en-GB" sz="1200" b="0" i="0" u="none" strike="noStrike" kern="1200" cap="none" spc="0" normalizeH="0" baseline="0" noProof="0" dirty="0">
                <a:ln>
                  <a:noFill/>
                </a:ln>
                <a:effectLst/>
                <a:uLnTx/>
                <a:uFillTx/>
                <a:ea typeface="+mn-ea"/>
                <a:cs typeface="+mn-cs"/>
              </a:rPr>
              <a:t> D, </a:t>
            </a:r>
            <a:r>
              <a:rPr kumimoji="0" lang="en-GB" sz="1200" b="0" i="0" u="none" strike="noStrike" kern="1200" cap="none" spc="0" normalizeH="0" baseline="0" noProof="0" dirty="0" err="1">
                <a:ln>
                  <a:noFill/>
                </a:ln>
                <a:effectLst/>
                <a:uLnTx/>
                <a:uFillTx/>
                <a:ea typeface="+mn-ea"/>
                <a:cs typeface="+mn-cs"/>
              </a:rPr>
              <a:t>Gabold</a:t>
            </a:r>
            <a:r>
              <a:rPr kumimoji="0" lang="en-GB" sz="1200" b="0" i="0" u="none" strike="noStrike" kern="1200" cap="none" spc="0" normalizeH="0" baseline="0" noProof="0" dirty="0">
                <a:ln>
                  <a:noFill/>
                </a:ln>
                <a:effectLst/>
                <a:uLnTx/>
                <a:uFillTx/>
                <a:ea typeface="+mn-ea"/>
                <a:cs typeface="+mn-cs"/>
              </a:rPr>
              <a:t> B, Merkel O. Air−liquid interface cultures of the healthy and diseased human respiratory tract: promises, challenges, and future directions. Adv </a:t>
            </a:r>
            <a:r>
              <a:rPr kumimoji="0" lang="en-GB" sz="1200" b="0" i="0" u="none" strike="noStrike" kern="1200" cap="none" spc="0" normalizeH="0" baseline="0" noProof="0" dirty="0" err="1">
                <a:ln>
                  <a:noFill/>
                </a:ln>
                <a:effectLst/>
                <a:uLnTx/>
                <a:uFillTx/>
                <a:ea typeface="+mn-ea"/>
                <a:cs typeface="+mn-cs"/>
              </a:rPr>
              <a:t>Nanobiomed</a:t>
            </a:r>
            <a:r>
              <a:rPr kumimoji="0" lang="en-GB" sz="1200" b="0" i="0" u="none" strike="noStrike" kern="1200" cap="none" spc="0" normalizeH="0" baseline="0" noProof="0" dirty="0">
                <a:ln>
                  <a:noFill/>
                </a:ln>
                <a:effectLst/>
                <a:uLnTx/>
                <a:uFillTx/>
                <a:ea typeface="+mn-ea"/>
                <a:cs typeface="+mn-cs"/>
              </a:rPr>
              <a:t> Res 2021 May 6;1(6):2000111</a:t>
            </a:r>
          </a:p>
          <a:p>
            <a:pPr marL="228600" indent="-228600">
              <a:buAutoNum type="arabicPeriod"/>
            </a:pPr>
            <a:r>
              <a:rPr lang="en-GB" sz="1200" dirty="0"/>
              <a:t>Zhang R, Zhang L, Li P, et al. Epithelial barrier in the nasal mucosa, related risk factors and diseases. Int Arch Allergy Immunol 2023 Feb 1;184(5):1–21</a:t>
            </a:r>
          </a:p>
          <a:p>
            <a:pPr marL="228600" indent="-228600">
              <a:buAutoNum type="arabicPeriod"/>
            </a:pPr>
            <a:r>
              <a:rPr lang="en-GB" sz="1200" dirty="0"/>
              <a:t>Davis JD, </a:t>
            </a:r>
            <a:r>
              <a:rPr lang="en-GB" sz="1200" dirty="0" err="1"/>
              <a:t>Wypych</a:t>
            </a:r>
            <a:r>
              <a:rPr lang="en-GB" sz="1200" dirty="0"/>
              <a:t> TP. Cellular and functional heterogeneity of the airway epithelium. Mucosal Immunol 2021 Sep;14(5):978–990</a:t>
            </a:r>
          </a:p>
          <a:p>
            <a:pPr marL="228600" indent="-228600">
              <a:buAutoNum type="arabicPeriod"/>
            </a:pPr>
            <a:r>
              <a:rPr lang="en-GB" sz="1200" dirty="0" err="1"/>
              <a:t>Jakwerth</a:t>
            </a:r>
            <a:r>
              <a:rPr lang="en-GB" sz="1200" dirty="0"/>
              <a:t> CA, </a:t>
            </a:r>
            <a:r>
              <a:rPr lang="en-GB" sz="1200" dirty="0" err="1"/>
              <a:t>Ordovas-Montanes</a:t>
            </a:r>
            <a:r>
              <a:rPr lang="en-GB" sz="1200" dirty="0"/>
              <a:t> J, Blank S, et al. Role of respiratory epithelial cells in allergic diseases. Cells 2022 Apr 20;11(9):1387</a:t>
            </a:r>
          </a:p>
          <a:p>
            <a:pPr marL="228600" indent="-228600">
              <a:buAutoNum type="arabicPeriod"/>
            </a:pPr>
            <a:r>
              <a:rPr lang="en-GB" sz="1200" dirty="0" err="1"/>
              <a:t>Doeing</a:t>
            </a:r>
            <a:r>
              <a:rPr lang="en-GB" sz="1200" dirty="0"/>
              <a:t> DC, Solway J. Airway smooth muscle in the pathophysiology and treatment of asthma. J </a:t>
            </a:r>
            <a:r>
              <a:rPr lang="en-GB" sz="1200" dirty="0" err="1"/>
              <a:t>Appl</a:t>
            </a:r>
            <a:r>
              <a:rPr lang="en-GB" sz="1200" dirty="0"/>
              <a:t> </a:t>
            </a:r>
            <a:r>
              <a:rPr lang="en-GB" sz="1200" dirty="0" err="1"/>
              <a:t>Physiol</a:t>
            </a:r>
            <a:r>
              <a:rPr lang="en-GB" sz="1200" dirty="0"/>
              <a:t> (1985) 2013 Apr;114(7):834–843</a:t>
            </a:r>
          </a:p>
          <a:p>
            <a:pPr marL="228600" indent="-228600">
              <a:buAutoNum type="arabicPeriod"/>
            </a:pPr>
            <a:r>
              <a:rPr lang="en-GB" sz="1200" dirty="0"/>
              <a:t>Hewitt RJ, Lloyd CM. Regulation of immune responses by the airway epithelial cell landscape. Nat Rev Immunol 2021 Jan 13;21(6):347–362</a:t>
            </a:r>
          </a:p>
          <a:p>
            <a:pPr marL="228600" indent="-228600">
              <a:buAutoNum type="arabicPeriod"/>
            </a:pPr>
            <a:r>
              <a:rPr lang="en-GB" sz="1200" dirty="0"/>
              <a:t>Cho H-J, Ha J, Lee S, et al. Differences and similarities between the upper and lower airway: focusing on innate immunity. Rhinology 2021 Oct 1;59(5):441–450</a:t>
            </a:r>
          </a:p>
          <a:p>
            <a:endParaRPr lang="en-GB" sz="2400"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8</a:t>
            </a:fld>
            <a:endParaRPr lang="en-GB"/>
          </a:p>
        </p:txBody>
      </p:sp>
    </p:spTree>
    <p:extLst>
      <p:ext uri="{BB962C8B-B14F-4D97-AF65-F5344CB8AC3E}">
        <p14:creationId xmlns:p14="http://schemas.microsoft.com/office/powerpoint/2010/main" val="72645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kumimoji="0" lang="da-DK" sz="1200" b="0" i="0" u="none" strike="noStrike" kern="1200" cap="none" spc="20" normalizeH="0" baseline="0" noProof="0">
                <a:ln>
                  <a:noFill/>
                </a:ln>
                <a:effectLst/>
                <a:uLnTx/>
                <a:uFillTx/>
                <a:latin typeface="+mn-lt"/>
                <a:ea typeface="+mn-ea"/>
                <a:cs typeface="+mn-cs"/>
              </a:rPr>
              <a:t>Yii AC, Tay T-R, Choo X, et al. </a:t>
            </a:r>
            <a:r>
              <a:rPr kumimoji="0" lang="en-GB" sz="1200" b="0" i="0" u="none" strike="noStrike" kern="1200" cap="none" spc="20" normalizeH="0" baseline="0" noProof="0">
                <a:ln>
                  <a:noFill/>
                </a:ln>
                <a:effectLst/>
                <a:uLnTx/>
                <a:uFillTx/>
                <a:latin typeface="+mn-lt"/>
                <a:ea typeface="+mn-ea"/>
                <a:cs typeface="+mn-cs"/>
              </a:rPr>
              <a:t>Precision medicine in united airways disease: A "treatable traits" approach. </a:t>
            </a:r>
            <a:r>
              <a:rPr kumimoji="0" lang="da-DK" sz="1200" b="0" i="0" u="none" strike="noStrike" kern="1200" cap="none" spc="20" normalizeH="0" baseline="0" noProof="0">
                <a:ln>
                  <a:noFill/>
                </a:ln>
                <a:effectLst/>
                <a:uLnTx/>
                <a:uFillTx/>
                <a:latin typeface="+mn-lt"/>
                <a:ea typeface="+mn-ea"/>
                <a:cs typeface="+mn-cs"/>
              </a:rPr>
              <a:t>Allergy 2018 Oct;73(10):1964–1978</a:t>
            </a:r>
            <a:endParaRPr kumimoji="0" lang="en-US" sz="1200" b="0" i="0" u="none" strike="noStrike" kern="1200" cap="none" spc="20" normalizeH="0" baseline="0" noProof="0">
              <a:ln>
                <a:noFill/>
              </a:ln>
              <a:solidFill>
                <a:srgbClr val="707070"/>
              </a:solidFill>
              <a:effectLst/>
              <a:uLnTx/>
              <a:uFillTx/>
              <a:latin typeface="+mn-lt"/>
              <a:ea typeface="+mn-ea"/>
              <a:cs typeface="+mn-cs"/>
            </a:endParaRPr>
          </a:p>
          <a:p>
            <a:pPr marL="228600" indent="-228600">
              <a:buAutoNum type="arabicPeriod"/>
            </a:pPr>
            <a:r>
              <a:rPr lang="en-GB" b="0" i="0">
                <a:solidFill>
                  <a:srgbClr val="707070"/>
                </a:solidFill>
                <a:effectLst/>
                <a:latin typeface="+mn-lt"/>
              </a:rPr>
              <a:t>Sin B, </a:t>
            </a:r>
            <a:r>
              <a:rPr lang="en-GB" b="0" i="0" err="1">
                <a:solidFill>
                  <a:srgbClr val="707070"/>
                </a:solidFill>
                <a:effectLst/>
                <a:latin typeface="+mn-lt"/>
              </a:rPr>
              <a:t>Togias</a:t>
            </a:r>
            <a:r>
              <a:rPr lang="en-GB" b="0" i="0">
                <a:solidFill>
                  <a:srgbClr val="707070"/>
                </a:solidFill>
                <a:effectLst/>
                <a:latin typeface="+mn-lt"/>
              </a:rPr>
              <a:t> A. Pathophysiology of allergic and nonallergic rhinitis. Proc Am </a:t>
            </a:r>
            <a:r>
              <a:rPr lang="en-GB" b="0" i="0" err="1">
                <a:solidFill>
                  <a:srgbClr val="707070"/>
                </a:solidFill>
                <a:effectLst/>
                <a:latin typeface="+mn-lt"/>
              </a:rPr>
              <a:t>Thorac</a:t>
            </a:r>
            <a:r>
              <a:rPr lang="en-GB" b="0" i="0">
                <a:solidFill>
                  <a:srgbClr val="707070"/>
                </a:solidFill>
                <a:effectLst/>
                <a:latin typeface="+mn-lt"/>
              </a:rPr>
              <a:t> Soc 2011 Mar;8(1):106–114</a:t>
            </a:r>
          </a:p>
          <a:p>
            <a:pPr marL="228600" indent="-228600">
              <a:buAutoNum type="arabicPeriod"/>
            </a:pPr>
            <a:r>
              <a:rPr lang="en-GB" b="0" i="0">
                <a:solidFill>
                  <a:srgbClr val="707070"/>
                </a:solidFill>
                <a:effectLst/>
                <a:latin typeface="+mn-lt"/>
              </a:rPr>
              <a:t>Wise SK, Lin SY, </a:t>
            </a:r>
            <a:r>
              <a:rPr lang="en-GB" b="0" i="0" err="1">
                <a:solidFill>
                  <a:srgbClr val="707070"/>
                </a:solidFill>
                <a:effectLst/>
                <a:latin typeface="+mn-lt"/>
              </a:rPr>
              <a:t>Toskala</a:t>
            </a:r>
            <a:r>
              <a:rPr lang="en-GB" b="0" i="0">
                <a:solidFill>
                  <a:srgbClr val="707070"/>
                </a:solidFill>
                <a:effectLst/>
                <a:latin typeface="+mn-lt"/>
              </a:rPr>
              <a:t> E, et al. International Consensus Statement on Allergy and Rhinology: Allergic Rhinitis. Int Forum Allergy </a:t>
            </a:r>
            <a:r>
              <a:rPr lang="en-GB" b="0" i="0" err="1">
                <a:solidFill>
                  <a:srgbClr val="707070"/>
                </a:solidFill>
                <a:effectLst/>
                <a:latin typeface="+mn-lt"/>
              </a:rPr>
              <a:t>Rhinol</a:t>
            </a:r>
            <a:r>
              <a:rPr lang="en-GB" b="0" i="0">
                <a:solidFill>
                  <a:srgbClr val="707070"/>
                </a:solidFill>
                <a:effectLst/>
                <a:latin typeface="+mn-lt"/>
              </a:rPr>
              <a:t> 2018 Feb;8(2):108–352</a:t>
            </a:r>
          </a:p>
          <a:p>
            <a:pPr marL="228600" indent="-228600">
              <a:buAutoNum type="arabicPeriod"/>
            </a:pPr>
            <a:r>
              <a:rPr lang="fr-FR" b="0" i="0">
                <a:solidFill>
                  <a:srgbClr val="707070"/>
                </a:solidFill>
                <a:effectLst/>
                <a:latin typeface="+mn-lt"/>
              </a:rPr>
              <a:t>Bousquet J, </a:t>
            </a:r>
            <a:r>
              <a:rPr lang="fr-FR" b="0" i="0" err="1">
                <a:solidFill>
                  <a:srgbClr val="707070"/>
                </a:solidFill>
                <a:effectLst/>
                <a:latin typeface="+mn-lt"/>
              </a:rPr>
              <a:t>Anto</a:t>
            </a:r>
            <a:r>
              <a:rPr lang="fr-FR" b="0" i="0">
                <a:solidFill>
                  <a:srgbClr val="707070"/>
                </a:solidFill>
                <a:effectLst/>
                <a:latin typeface="+mn-lt"/>
              </a:rPr>
              <a:t> J, </a:t>
            </a:r>
            <a:r>
              <a:rPr lang="fr-FR" b="0" i="0" err="1">
                <a:solidFill>
                  <a:srgbClr val="707070"/>
                </a:solidFill>
                <a:effectLst/>
                <a:latin typeface="+mn-lt"/>
              </a:rPr>
              <a:t>Bachert</a:t>
            </a:r>
            <a:r>
              <a:rPr lang="fr-FR" b="0" i="0">
                <a:solidFill>
                  <a:srgbClr val="707070"/>
                </a:solidFill>
                <a:effectLst/>
                <a:latin typeface="+mn-lt"/>
              </a:rPr>
              <a:t> C, et al. </a:t>
            </a:r>
            <a:r>
              <a:rPr lang="fr-FR" b="0" i="0" err="1">
                <a:solidFill>
                  <a:srgbClr val="707070"/>
                </a:solidFill>
                <a:effectLst/>
                <a:latin typeface="+mn-lt"/>
              </a:rPr>
              <a:t>Allergic</a:t>
            </a:r>
            <a:r>
              <a:rPr lang="fr-FR" b="0" i="0">
                <a:solidFill>
                  <a:srgbClr val="707070"/>
                </a:solidFill>
                <a:effectLst/>
                <a:latin typeface="+mn-lt"/>
              </a:rPr>
              <a:t> </a:t>
            </a:r>
            <a:r>
              <a:rPr lang="fr-FR" b="0" i="0" err="1">
                <a:solidFill>
                  <a:srgbClr val="707070"/>
                </a:solidFill>
                <a:effectLst/>
                <a:latin typeface="+mn-lt"/>
              </a:rPr>
              <a:t>rhinitis</a:t>
            </a:r>
            <a:r>
              <a:rPr lang="fr-FR" b="0" i="0">
                <a:solidFill>
                  <a:srgbClr val="707070"/>
                </a:solidFill>
                <a:effectLst/>
                <a:latin typeface="+mn-lt"/>
              </a:rPr>
              <a:t>. Nat </a:t>
            </a:r>
            <a:r>
              <a:rPr lang="fr-FR" b="0" i="0" err="1">
                <a:solidFill>
                  <a:srgbClr val="707070"/>
                </a:solidFill>
                <a:effectLst/>
                <a:latin typeface="+mn-lt"/>
              </a:rPr>
              <a:t>Rev</a:t>
            </a:r>
            <a:r>
              <a:rPr lang="fr-FR" b="0" i="0">
                <a:solidFill>
                  <a:srgbClr val="707070"/>
                </a:solidFill>
                <a:effectLst/>
                <a:latin typeface="+mn-lt"/>
              </a:rPr>
              <a:t> Dis </a:t>
            </a:r>
            <a:r>
              <a:rPr lang="fr-FR" b="0" i="0" err="1">
                <a:solidFill>
                  <a:srgbClr val="707070"/>
                </a:solidFill>
                <a:effectLst/>
                <a:latin typeface="+mn-lt"/>
              </a:rPr>
              <a:t>Primers</a:t>
            </a:r>
            <a:r>
              <a:rPr lang="fr-FR" b="0" i="0">
                <a:solidFill>
                  <a:srgbClr val="707070"/>
                </a:solidFill>
                <a:effectLst/>
                <a:latin typeface="+mn-lt"/>
              </a:rPr>
              <a:t> 2020 </a:t>
            </a:r>
            <a:r>
              <a:rPr lang="fr-FR" b="0" i="0" err="1">
                <a:solidFill>
                  <a:srgbClr val="707070"/>
                </a:solidFill>
                <a:effectLst/>
                <a:latin typeface="+mn-lt"/>
              </a:rPr>
              <a:t>Dec</a:t>
            </a:r>
            <a:r>
              <a:rPr lang="fr-FR" b="0" i="0">
                <a:solidFill>
                  <a:srgbClr val="707070"/>
                </a:solidFill>
                <a:effectLst/>
                <a:latin typeface="+mn-lt"/>
              </a:rPr>
              <a:t> 3;6(1):95</a:t>
            </a:r>
            <a:endParaRPr lang="en-US">
              <a:latin typeface="+mn-lt"/>
            </a:endParaRPr>
          </a:p>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9</a:t>
            </a:fld>
            <a:endParaRPr lang="en-GB"/>
          </a:p>
        </p:txBody>
      </p:sp>
    </p:spTree>
    <p:extLst>
      <p:ext uri="{BB962C8B-B14F-4D97-AF65-F5344CB8AC3E}">
        <p14:creationId xmlns:p14="http://schemas.microsoft.com/office/powerpoint/2010/main" val="82840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Kobayashi Y, Kanda A, Yun Y, et al. Reduced local response to corticosteroids in eosinophilic chronic rhinosinusitis with asthma. Biomolecules 2020 Feb;10(2):326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Liu R, Du J, Zhou J, et al. Elevated microRNA-21 is a brake of inflammation involved in the development of nasal polyps. Front Immunol 2021 Apr 15;12:530488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Kim D-K, </a:t>
            </a:r>
            <a:r>
              <a:rPr lang="en-GB" dirty="0" err="1"/>
              <a:t>Jin</a:t>
            </a:r>
            <a:r>
              <a:rPr lang="en-GB" dirty="0"/>
              <a:t> HR, </a:t>
            </a:r>
            <a:r>
              <a:rPr lang="en-GB" dirty="0" err="1"/>
              <a:t>Eun</a:t>
            </a:r>
            <a:r>
              <a:rPr lang="en-GB" dirty="0"/>
              <a:t> KM, et al. The role of interleukin-33 in chronic rhinosinusitis. Thorax 2017 Jul;72(7):635–645</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98369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368650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a:prstGeom prst="rect">
            <a:avLst/>
          </a:prstGeom>
        </p:spPr>
        <p:txBody>
          <a:bodyPr/>
          <a:lstStyle/>
          <a:p>
            <a:endParaRPr lang="en-GB"/>
          </a:p>
        </p:txBody>
      </p:sp>
      <p:pic>
        <p:nvPicPr>
          <p:cNvPr id="2" name="Graphic 1">
            <a:extLst>
              <a:ext uri="{FF2B5EF4-FFF2-40B4-BE49-F238E27FC236}">
                <a16:creationId xmlns:a16="http://schemas.microsoft.com/office/drawing/2014/main" id="{10E76DCE-7121-835A-3A31-B2894CD09D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5" name="Picture 4">
            <a:extLst>
              <a:ext uri="{FF2B5EF4-FFF2-40B4-BE49-F238E27FC236}">
                <a16:creationId xmlns:a16="http://schemas.microsoft.com/office/drawing/2014/main" id="{FB203F19-0301-8BCE-2E57-899761EDCB8F}"/>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pic>
        <p:nvPicPr>
          <p:cNvPr id="6" name="Picture 2" descr="Image result for ASTRAZENECA LOGO">
            <a:extLst>
              <a:ext uri="{FF2B5EF4-FFF2-40B4-BE49-F238E27FC236}">
                <a16:creationId xmlns:a16="http://schemas.microsoft.com/office/drawing/2014/main" id="{134C5076-B470-79E1-EBA5-094E4A82D19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75748" y="4733322"/>
            <a:ext cx="2691820" cy="72941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id="{09B9548D-A78E-9244-1050-A66A5EE52804}"/>
              </a:ext>
            </a:extLst>
          </p:cNvPr>
          <p:cNvSpPr txBox="1"/>
          <p:nvPr userDrawn="1"/>
        </p:nvSpPr>
        <p:spPr>
          <a:xfrm>
            <a:off x="466724" y="6391174"/>
            <a:ext cx="10325323" cy="507831"/>
          </a:xfrm>
          <a:prstGeom prst="rect">
            <a:avLst/>
          </a:prstGeom>
          <a:noFill/>
        </p:spPr>
        <p:txBody>
          <a:bodyPr wrap="square" rtlCol="0" anchor="b">
            <a:spAutoFit/>
          </a:bodyPr>
          <a:lstStyle/>
          <a:p>
            <a:pPr marL="0" marR="0" algn="l">
              <a:spcBef>
                <a:spcPts val="0"/>
              </a:spcBef>
              <a:spcAft>
                <a:spcPts val="0"/>
              </a:spcAft>
            </a:pPr>
            <a:r>
              <a:rPr lang="en-GB" sz="900" dirty="0">
                <a:solidFill>
                  <a:schemeClr val="tx1"/>
                </a:solidFill>
              </a:rPr>
              <a:t>Veeva ID: IT-XXXX; date of preparation: 06-2023. This symposium is organised and funded by AstraZeneca. The information displayed during the meeting is exclusively for healthcare professionals. </a:t>
            </a:r>
            <a:br>
              <a:rPr lang="en-GB" sz="900" dirty="0">
                <a:solidFill>
                  <a:schemeClr val="tx1"/>
                </a:solidFill>
              </a:rPr>
            </a:br>
            <a:r>
              <a:rPr lang="en-GB" sz="900" dirty="0">
                <a:solidFill>
                  <a:schemeClr val="tx1"/>
                </a:solidFill>
              </a:rPr>
              <a:t>Please do not distribute in media, supporting materials or communication channels aimed at the general public.</a:t>
            </a:r>
            <a:br>
              <a:rPr lang="en-GB" sz="900" dirty="0">
                <a:solidFill>
                  <a:schemeClr val="tx1"/>
                </a:solidFill>
                <a:effectLst/>
                <a:latin typeface="Calibri" panose="020F0502020204030204" pitchFamily="34" charset="0"/>
              </a:rPr>
            </a:br>
            <a:r>
              <a:rPr lang="en-GB" sz="900" dirty="0">
                <a:solidFill>
                  <a:schemeClr val="tx1"/>
                </a:solidFill>
                <a:effectLst/>
                <a:latin typeface="Calibri" panose="020F0502020204030204" pitchFamily="34" charset="0"/>
              </a:rPr>
              <a:t>© 2025 AstraZeneca. All Rights Reserved. </a:t>
            </a:r>
          </a:p>
        </p:txBody>
      </p:sp>
    </p:spTree>
    <p:extLst>
      <p:ext uri="{BB962C8B-B14F-4D97-AF65-F5344CB8AC3E}">
        <p14:creationId xmlns:p14="http://schemas.microsoft.com/office/powerpoint/2010/main" val="3074875319"/>
      </p:ext>
    </p:extLst>
  </p:cSld>
  <p:clrMapOvr>
    <a:masterClrMapping/>
  </p:clrMapOvr>
  <p:extLst>
    <p:ext uri="{DCECCB84-F9BA-43D5-87BE-67443E8EF086}">
      <p15:sldGuideLst xmlns:p15="http://schemas.microsoft.com/office/powerpoint/2012/main">
        <p15:guide id="1" pos="3840">
          <p15:clr>
            <a:srgbClr val="FBAE40"/>
          </p15:clr>
        </p15:guide>
        <p15:guide id="2" pos="39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prstGeom prst="rect">
            <a:avLst/>
          </a:prstGeo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9288759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0CAC459-CD5F-4270-8F31-936D75972770}"/>
              </a:ext>
            </a:extLst>
          </p:cNvPr>
          <p:cNvPicPr>
            <a:picLocks noChangeAspect="1"/>
          </p:cNvPicPr>
          <p:nvPr/>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a:prstGeom prst="rect">
            <a:avLst/>
          </a:prstGeom>
        </p:spPr>
        <p:txBody>
          <a:bodyPr/>
          <a:lstStyle/>
          <a:p>
            <a:endParaRPr lang="en-GB"/>
          </a:p>
        </p:txBody>
      </p:sp>
      <p:pic>
        <p:nvPicPr>
          <p:cNvPr id="3" name="Picture 2">
            <a:extLst>
              <a:ext uri="{FF2B5EF4-FFF2-40B4-BE49-F238E27FC236}">
                <a16:creationId xmlns:a16="http://schemas.microsoft.com/office/drawing/2014/main" id="{FDB80AE5-67E6-60A2-FB12-D7255A3CD756}"/>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4" name="Graphic 3">
            <a:extLst>
              <a:ext uri="{FF2B5EF4-FFF2-40B4-BE49-F238E27FC236}">
                <a16:creationId xmlns:a16="http://schemas.microsoft.com/office/drawing/2014/main" id="{A423F8E4-5213-D6EE-05C9-BDF2C99AADD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pic>
        <p:nvPicPr>
          <p:cNvPr id="7" name="Picture 2" descr="Image result for ASTRAZENECA LOGO">
            <a:extLst>
              <a:ext uri="{FF2B5EF4-FFF2-40B4-BE49-F238E27FC236}">
                <a16:creationId xmlns:a16="http://schemas.microsoft.com/office/drawing/2014/main" id="{439D9F7F-8967-FC8D-FEC6-828D4406F12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A3992B5-F02A-AEAF-4499-C3F8D3EE5438}"/>
              </a:ext>
            </a:extLst>
          </p:cNvPr>
          <p:cNvSpPr txBox="1"/>
          <p:nvPr userDrawn="1"/>
        </p:nvSpPr>
        <p:spPr>
          <a:xfrm>
            <a:off x="466724" y="6683561"/>
            <a:ext cx="10325323" cy="215444"/>
          </a:xfrm>
          <a:prstGeom prst="rect">
            <a:avLst/>
          </a:prstGeom>
          <a:noFill/>
        </p:spPr>
        <p:txBody>
          <a:bodyPr wrap="square" rtlCol="0" anchor="b">
            <a:spAutoFit/>
          </a:bodyPr>
          <a:lstStyle/>
          <a:p>
            <a:pPr marL="0" marR="0" algn="l">
              <a:spcBef>
                <a:spcPts val="0"/>
              </a:spcBef>
              <a:spcAft>
                <a:spcPts val="0"/>
              </a:spcAft>
            </a:pPr>
            <a:r>
              <a:rPr lang="en-GB" sz="800">
                <a:solidFill>
                  <a:schemeClr val="tx1"/>
                </a:solidFill>
              </a:rPr>
              <a:t>CN-139172</a:t>
            </a:r>
            <a:r>
              <a:rPr lang="en-US" altLang="zh-CN" sz="800">
                <a:solidFill>
                  <a:schemeClr val="tx1"/>
                </a:solidFill>
              </a:rPr>
              <a:t>; </a:t>
            </a:r>
            <a:r>
              <a:rPr lang="en-GB" sz="800" dirty="0">
                <a:solidFill>
                  <a:schemeClr val="tx1"/>
                </a:solidFill>
              </a:rPr>
              <a:t>date of preparation: Dec 2024.         © 2025 AstraZeneca. All Rights Reserved. This information is intended for healthcare professionals only. EpiCentral is sponsored and developed by Amgen and AstraZeneca.</a:t>
            </a:r>
          </a:p>
        </p:txBody>
      </p:sp>
    </p:spTree>
    <p:extLst>
      <p:ext uri="{BB962C8B-B14F-4D97-AF65-F5344CB8AC3E}">
        <p14:creationId xmlns:p14="http://schemas.microsoft.com/office/powerpoint/2010/main" val="24703154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90352"/>
            <a:ext cx="9910762" cy="443887"/>
          </a:xfrm>
        </p:spPr>
        <p:txBody>
          <a:bodyPr anchor="b"/>
          <a:lstStyle>
            <a:lvl1pPr marL="0" indent="0">
              <a:spcBef>
                <a:spcPts val="0"/>
              </a:spcBef>
              <a:buNone/>
              <a:defRPr sz="8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39574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9910762" cy="443887"/>
          </a:xfrm>
        </p:spPr>
        <p:txBody>
          <a:bodyPr anchor="b"/>
          <a:lstStyle>
            <a:lvl1pPr marL="0" indent="0">
              <a:spcBef>
                <a:spcPts val="0"/>
              </a:spcBef>
              <a:buNone/>
              <a:defRPr sz="8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a:extLst>
              <a:ext uri="{FF2B5EF4-FFF2-40B4-BE49-F238E27FC236}">
                <a16:creationId xmlns:a16="http://schemas.microsoft.com/office/drawing/2014/main" id="{74A5F8CC-D144-F7E3-F186-B22DA4A745CA}"/>
              </a:ext>
            </a:extLst>
          </p:cNvPr>
          <p:cNvSpPr>
            <a:spLocks noGrp="1"/>
          </p:cNvSpPr>
          <p:nvPr>
            <p:ph idx="14"/>
          </p:nvPr>
        </p:nvSpPr>
        <p:spPr>
          <a:xfrm>
            <a:off x="6243718"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826193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9910762" cy="443887"/>
          </a:xfrm>
        </p:spPr>
        <p:txBody>
          <a:bodyPr anchor="b"/>
          <a:lstStyle>
            <a:lvl1pPr marL="0" indent="0">
              <a:spcBef>
                <a:spcPts val="0"/>
              </a:spcBef>
              <a:buNone/>
              <a:defRPr sz="8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9285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140107"/>
            <a:ext cx="9910762" cy="443887"/>
          </a:xfrm>
        </p:spPr>
        <p:txBody>
          <a:bodyPr anchor="b"/>
          <a:lstStyle>
            <a:lvl1pPr marL="0" indent="0">
              <a:spcBef>
                <a:spcPts val="0"/>
              </a:spcBef>
              <a:buNone/>
              <a:defRPr sz="8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8292233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452238"/>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marL="288000" lvl="1"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Second level</a:t>
            </a:r>
          </a:p>
          <a:p>
            <a:pPr marL="288000" lvl="2"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Third level</a:t>
            </a:r>
          </a:p>
          <a:p>
            <a:pPr marL="288000" lvl="3"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Fourth level</a:t>
            </a:r>
          </a:p>
          <a:p>
            <a:pPr marL="288000" lvl="4"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Fifth level</a:t>
            </a:r>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AD62663-340B-A6C8-23A9-734D387DBA30}"/>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8" name="Graphic 7">
            <a:extLst>
              <a:ext uri="{FF2B5EF4-FFF2-40B4-BE49-F238E27FC236}">
                <a16:creationId xmlns:a16="http://schemas.microsoft.com/office/drawing/2014/main" id="{65D3CE68-A694-7422-9479-6284F405C9E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9" name="Picture 8">
            <a:extLst>
              <a:ext uri="{FF2B5EF4-FFF2-40B4-BE49-F238E27FC236}">
                <a16:creationId xmlns:a16="http://schemas.microsoft.com/office/drawing/2014/main" id="{9D25BDDD-EE2F-904C-E1B1-A93B77FE8A0D}"/>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pic>
        <p:nvPicPr>
          <p:cNvPr id="12" name="Picture 2" descr="Image result for ASTRAZENECA LOGO">
            <a:extLst>
              <a:ext uri="{FF2B5EF4-FFF2-40B4-BE49-F238E27FC236}">
                <a16:creationId xmlns:a16="http://schemas.microsoft.com/office/drawing/2014/main" id="{B912D648-7854-6FE2-4565-738D77AF75C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4">
            <a:extLst>
              <a:ext uri="{FF2B5EF4-FFF2-40B4-BE49-F238E27FC236}">
                <a16:creationId xmlns:a16="http://schemas.microsoft.com/office/drawing/2014/main" id="{2F6EE2F1-8ADB-3A6B-91E7-D920D5AB11C6}"/>
              </a:ext>
            </a:extLst>
          </p:cNvPr>
          <p:cNvSpPr>
            <a:spLocks noGrp="1"/>
          </p:cNvSpPr>
          <p:nvPr>
            <p:ph type="ftr" sz="quarter" idx="3"/>
          </p:nvPr>
        </p:nvSpPr>
        <p:spPr>
          <a:xfrm>
            <a:off x="548282" y="5968826"/>
            <a:ext cx="9910800" cy="442800"/>
          </a:xfrm>
          <a:prstGeom prst="rect">
            <a:avLst/>
          </a:prstGeom>
        </p:spPr>
        <p:txBody>
          <a:bodyPr vert="horz" lIns="0" tIns="0" rIns="0" bIns="0" rtlCol="0" anchor="b" anchorCtr="0">
            <a:noAutofit/>
          </a:bodyPr>
          <a:lstStyle>
            <a:lvl1pPr algn="l">
              <a:defRPr sz="800" spc="20" baseline="0">
                <a:solidFill>
                  <a:schemeClr val="tx1"/>
                </a:solidFill>
              </a:defRPr>
            </a:lvl1pPr>
          </a:lstStyle>
          <a:p>
            <a:endParaRPr lang="en-GB"/>
          </a:p>
        </p:txBody>
      </p:sp>
      <p:sp>
        <p:nvSpPr>
          <p:cNvPr id="6" name="TextBox 5">
            <a:extLst>
              <a:ext uri="{FF2B5EF4-FFF2-40B4-BE49-F238E27FC236}">
                <a16:creationId xmlns:a16="http://schemas.microsoft.com/office/drawing/2014/main" id="{69ACCE92-605D-E76F-82C5-1FAF2F4F5B53}"/>
              </a:ext>
            </a:extLst>
          </p:cNvPr>
          <p:cNvSpPr txBox="1"/>
          <p:nvPr userDrawn="1"/>
        </p:nvSpPr>
        <p:spPr>
          <a:xfrm>
            <a:off x="466724" y="6683561"/>
            <a:ext cx="10325323" cy="215444"/>
          </a:xfrm>
          <a:prstGeom prst="rect">
            <a:avLst/>
          </a:prstGeom>
          <a:noFill/>
        </p:spPr>
        <p:txBody>
          <a:bodyPr wrap="square" rtlCol="0" anchor="b">
            <a:spAutoFit/>
          </a:bodyPr>
          <a:lstStyle/>
          <a:p>
            <a:pPr marL="0" marR="0" algn="l">
              <a:spcBef>
                <a:spcPts val="0"/>
              </a:spcBef>
              <a:spcAft>
                <a:spcPts val="0"/>
              </a:spcAft>
            </a:pPr>
            <a:r>
              <a:rPr lang="en-GB" sz="800" dirty="0">
                <a:solidFill>
                  <a:schemeClr val="tx1"/>
                </a:solidFill>
                <a:effectLst/>
                <a:latin typeface="Calibri" panose="020F0502020204030204" pitchFamily="34" charset="0"/>
              </a:rPr>
              <a:t>© 2025 AstraZeneca. All Rights Reserved. </a:t>
            </a:r>
          </a:p>
        </p:txBody>
      </p:sp>
    </p:spTree>
    <p:extLst>
      <p:ext uri="{BB962C8B-B14F-4D97-AF65-F5344CB8AC3E}">
        <p14:creationId xmlns:p14="http://schemas.microsoft.com/office/powerpoint/2010/main" val="165957223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hf sldNum="0" hdr="0" dt="0"/>
  <p:txStyles>
    <p:titleStyle>
      <a:lvl1pPr algn="l" defTabSz="914400" rtl="0" eaLnBrk="1" latinLnBrk="0" hangingPunct="1">
        <a:lnSpc>
          <a:spcPct val="90000"/>
        </a:lnSpc>
        <a:spcBef>
          <a:spcPct val="0"/>
        </a:spcBef>
        <a:buNone/>
        <a:defRPr sz="25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7"/>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3840">
          <p15:clr>
            <a:srgbClr val="F26B43"/>
          </p15:clr>
        </p15:guide>
        <p15:guide id="3" pos="7333">
          <p15:clr>
            <a:srgbClr val="F26B43"/>
          </p15:clr>
        </p15:guide>
        <p15:guide id="4" orient="horz" pos="867">
          <p15:clr>
            <a:srgbClr val="F26B43"/>
          </p15:clr>
        </p15:guide>
        <p15:guide id="5" orient="horz" pos="3793">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7.png"/><Relationship Id="rId4" Type="http://schemas.openxmlformats.org/officeDocument/2006/relationships/image" Target="../media/image22.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FCFD-86B3-0044-2326-BF488D72D618}"/>
              </a:ext>
            </a:extLst>
          </p:cNvPr>
          <p:cNvSpPr>
            <a:spLocks noGrp="1"/>
          </p:cNvSpPr>
          <p:nvPr>
            <p:ph type="ctrTitle"/>
          </p:nvPr>
        </p:nvSpPr>
        <p:spPr>
          <a:xfrm>
            <a:off x="647999" y="4021200"/>
            <a:ext cx="7212145" cy="1198800"/>
          </a:xfrm>
        </p:spPr>
        <p:txBody>
          <a:bodyPr/>
          <a:lstStyle/>
          <a:p>
            <a:r>
              <a:rPr lang="en-GB"/>
              <a:t>Bronchial and nasal epithelium: are they the same?</a:t>
            </a:r>
          </a:p>
        </p:txBody>
      </p:sp>
      <p:sp>
        <p:nvSpPr>
          <p:cNvPr id="3" name="Subtitle 2">
            <a:extLst>
              <a:ext uri="{FF2B5EF4-FFF2-40B4-BE49-F238E27FC236}">
                <a16:creationId xmlns:a16="http://schemas.microsoft.com/office/drawing/2014/main" id="{C8D0908C-DE07-63CF-7212-415D662F3C59}"/>
              </a:ext>
            </a:extLst>
          </p:cNvPr>
          <p:cNvSpPr>
            <a:spLocks noGrp="1"/>
          </p:cNvSpPr>
          <p:nvPr>
            <p:ph type="subTitle" idx="1"/>
          </p:nvPr>
        </p:nvSpPr>
        <p:spPr/>
        <p:txBody>
          <a:bodyPr/>
          <a:lstStyle/>
          <a:p>
            <a:r>
              <a:rPr lang="en-GB"/>
              <a:t>Marco </a:t>
            </a:r>
            <a:r>
              <a:rPr lang="en-GB" err="1"/>
              <a:t>Caminati</a:t>
            </a:r>
            <a:endParaRPr lang="en-GB"/>
          </a:p>
        </p:txBody>
      </p:sp>
    </p:spTree>
    <p:extLst>
      <p:ext uri="{BB962C8B-B14F-4D97-AF65-F5344CB8AC3E}">
        <p14:creationId xmlns:p14="http://schemas.microsoft.com/office/powerpoint/2010/main" val="47748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6851-924E-5F98-F273-61A162648F40}"/>
              </a:ext>
            </a:extLst>
          </p:cNvPr>
          <p:cNvSpPr>
            <a:spLocks noGrp="1"/>
          </p:cNvSpPr>
          <p:nvPr>
            <p:ph type="title"/>
          </p:nvPr>
        </p:nvSpPr>
        <p:spPr/>
        <p:txBody>
          <a:bodyPr anchor="b">
            <a:normAutofit/>
          </a:bodyPr>
          <a:lstStyle/>
          <a:p>
            <a:r>
              <a:rPr lang="en-GB"/>
              <a:t>Expression of TSLP, IL-25 and IL-33 are elevated in CRSwNP</a:t>
            </a:r>
            <a:r>
              <a:rPr lang="en-GB" baseline="30000"/>
              <a:t>1–3</a:t>
            </a:r>
          </a:p>
        </p:txBody>
      </p:sp>
      <p:sp>
        <p:nvSpPr>
          <p:cNvPr id="8" name="Content Placeholder 7">
            <a:extLst>
              <a:ext uri="{FF2B5EF4-FFF2-40B4-BE49-F238E27FC236}">
                <a16:creationId xmlns:a16="http://schemas.microsoft.com/office/drawing/2014/main" id="{49D4865C-88D2-3BC2-FF56-CF3D6F3EA4EE}"/>
              </a:ext>
            </a:extLst>
          </p:cNvPr>
          <p:cNvSpPr>
            <a:spLocks noGrp="1"/>
          </p:cNvSpPr>
          <p:nvPr>
            <p:ph sz="quarter" idx="13"/>
          </p:nvPr>
        </p:nvSpPr>
        <p:spPr/>
        <p:txBody>
          <a:bodyPr/>
          <a:lstStyle/>
          <a:p>
            <a:r>
              <a:rPr lang="en-US" dirty="0"/>
              <a:t>Figures adapted from </a:t>
            </a:r>
            <a:r>
              <a:rPr lang="en-GB" dirty="0"/>
              <a:t>Kobayashi Y, et al. Biomolecules 2020;10:326, Liu R, et al. Front Immunol 2021;12:530488 and Kim D-K, et al. Thorax 2017;72:635–645</a:t>
            </a:r>
            <a:br>
              <a:rPr lang="en-GB" dirty="0"/>
            </a:br>
            <a:r>
              <a:rPr lang="en-GB" dirty="0"/>
              <a:t>*Tissue specimens were obtained from nasal polyps in the ethmoid sinuses of patients with eosinophilic CRSwNP and UP tissues of patients with allergic rhinitis or eosinophilic CRSwNP</a:t>
            </a:r>
            <a:r>
              <a:rPr lang="en-GB" baseline="30000" dirty="0"/>
              <a:t>1</a:t>
            </a:r>
            <a:r>
              <a:rPr lang="en-GB" dirty="0"/>
              <a:t>; </a:t>
            </a:r>
            <a:r>
              <a:rPr lang="en-GB" baseline="30000" dirty="0"/>
              <a:t>†</a:t>
            </a:r>
            <a:r>
              <a:rPr lang="en-GB" dirty="0"/>
              <a:t>Values represent the ratio to control (UP tissue from patients with allergic rhinitis)</a:t>
            </a:r>
            <a:r>
              <a:rPr lang="en-GB" baseline="30000" dirty="0"/>
              <a:t>1</a:t>
            </a:r>
            <a:r>
              <a:rPr lang="en-GB" dirty="0"/>
              <a:t>; </a:t>
            </a:r>
            <a:r>
              <a:rPr lang="en-GB" baseline="30000" dirty="0"/>
              <a:t>‡</a:t>
            </a:r>
            <a:r>
              <a:rPr lang="en-GB" dirty="0"/>
              <a:t>Nasal epithelial cells were obtained from brushings of the turbinate of control subjects and nasal polyps of patients with CRSwNP, respectively</a:t>
            </a:r>
            <a:r>
              <a:rPr lang="en-GB" baseline="30000" dirty="0"/>
              <a:t>2</a:t>
            </a:r>
            <a:r>
              <a:rPr lang="en-GB" dirty="0"/>
              <a:t>; </a:t>
            </a:r>
            <a:r>
              <a:rPr lang="en-GB" baseline="30000" dirty="0"/>
              <a:t>$</a:t>
            </a:r>
            <a:r>
              <a:rPr lang="en-GB" dirty="0"/>
              <a:t>UP tissue specimens were obtained from control subjects without any </a:t>
            </a:r>
            <a:r>
              <a:rPr lang="en-GB" dirty="0" err="1"/>
              <a:t>sinonasal</a:t>
            </a:r>
            <a:r>
              <a:rPr lang="en-GB" dirty="0"/>
              <a:t> diseases and patients with CRSsNP or CRSwNP, and nasal polyp tissues obtained from patients with CRS</a:t>
            </a:r>
            <a:r>
              <a:rPr lang="en-GB" baseline="30000" dirty="0"/>
              <a:t>3</a:t>
            </a:r>
            <a:br>
              <a:rPr lang="en-GB" dirty="0"/>
            </a:br>
            <a:r>
              <a:rPr lang="en-GB" dirty="0"/>
              <a:t>CRS, chronic rhinosinusitis; CRSsNP, chronic rhinosinusitis without nasal polyps; CRSwNP, chronic rhinosinusitis with nasal polyps; IL, interleukin; mRNA, messenger RNA; NP, nasal polyp; TSLP, thymic stromal lymphopoietin; </a:t>
            </a:r>
            <a:br>
              <a:rPr lang="en-GB" dirty="0"/>
            </a:br>
            <a:r>
              <a:rPr lang="en-GB" dirty="0"/>
              <a:t>UP, uncinate process</a:t>
            </a:r>
            <a:br>
              <a:rPr lang="en-GB" dirty="0"/>
            </a:br>
            <a:r>
              <a:rPr lang="en-GB" dirty="0"/>
              <a:t>1. Kobayashi Y, et al. Biomolecules 2020;10:326; 2. Liu R, et al. Front Immunol 2021;12:530488; 3. Kim D-K, et al. Thorax 2017;72:635–645</a:t>
            </a:r>
          </a:p>
        </p:txBody>
      </p:sp>
      <p:sp>
        <p:nvSpPr>
          <p:cNvPr id="10" name="Rectangle 9">
            <a:extLst>
              <a:ext uri="{FF2B5EF4-FFF2-40B4-BE49-F238E27FC236}">
                <a16:creationId xmlns:a16="http://schemas.microsoft.com/office/drawing/2014/main" id="{9DE707EB-53C0-93DD-0E1E-466B539E3185}"/>
              </a:ext>
            </a:extLst>
          </p:cNvPr>
          <p:cNvSpPr/>
          <p:nvPr/>
        </p:nvSpPr>
        <p:spPr>
          <a:xfrm>
            <a:off x="550863" y="1461405"/>
            <a:ext cx="3589988" cy="4374703"/>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5D396B6-9942-8665-9D73-78148E59C734}"/>
              </a:ext>
            </a:extLst>
          </p:cNvPr>
          <p:cNvSpPr txBox="1"/>
          <p:nvPr/>
        </p:nvSpPr>
        <p:spPr>
          <a:xfrm>
            <a:off x="4301006" y="1467930"/>
            <a:ext cx="3589988" cy="1069965"/>
          </a:xfrm>
          <a:prstGeom prst="rect">
            <a:avLst/>
          </a:prstGeom>
          <a:solidFill>
            <a:schemeClr val="tx2"/>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lang="en-GB" sz="1600" b="1" dirty="0">
                <a:solidFill>
                  <a:schemeClr val="bg1"/>
                </a:solidFill>
              </a:rPr>
              <a:t>IL-25</a:t>
            </a:r>
            <a:r>
              <a:rPr lang="en-GB" sz="1600" b="1" i="1" dirty="0">
                <a:solidFill>
                  <a:schemeClr val="bg1"/>
                </a:solidFill>
              </a:rPr>
              <a:t> </a:t>
            </a:r>
            <a:r>
              <a:rPr lang="en-GB" sz="1600" b="1" dirty="0">
                <a:solidFill>
                  <a:schemeClr val="bg1"/>
                </a:solidFill>
              </a:rPr>
              <a:t>levels are elevated in nasal epithelial cells of patients with </a:t>
            </a:r>
            <a:br>
              <a:rPr lang="en-GB" sz="1600" b="1" dirty="0">
                <a:solidFill>
                  <a:schemeClr val="bg1"/>
                </a:solidFill>
              </a:rPr>
            </a:br>
            <a:r>
              <a:rPr lang="en-GB" sz="1600" b="1" dirty="0">
                <a:solidFill>
                  <a:schemeClr val="bg1"/>
                </a:solidFill>
              </a:rPr>
              <a:t>CRSwNP, compared with</a:t>
            </a:r>
            <a:br>
              <a:rPr lang="en-GB" sz="1600" b="1" dirty="0">
                <a:solidFill>
                  <a:schemeClr val="bg1"/>
                </a:solidFill>
              </a:rPr>
            </a:br>
            <a:r>
              <a:rPr lang="en-GB" sz="1600" b="1" dirty="0">
                <a:solidFill>
                  <a:schemeClr val="bg1"/>
                </a:solidFill>
              </a:rPr>
              <a:t>control subjects</a:t>
            </a:r>
            <a:r>
              <a:rPr lang="en-GB" sz="1600" b="1" baseline="30000" dirty="0">
                <a:solidFill>
                  <a:schemeClr val="bg1"/>
                </a:solidFill>
              </a:rPr>
              <a:t>2‡</a:t>
            </a:r>
            <a:endParaRPr kumimoji="0" lang="en-GB" sz="1600" b="1" i="0" u="none" strike="noStrike" kern="1200" cap="none" spc="0" normalizeH="0" baseline="0" noProof="0" dirty="0">
              <a:ln>
                <a:noFill/>
              </a:ln>
              <a:solidFill>
                <a:schemeClr val="bg1"/>
              </a:solidFill>
              <a:effectLst/>
              <a:uLnTx/>
              <a:uFillTx/>
              <a:ea typeface="+mn-ea"/>
              <a:cs typeface="+mn-cs"/>
            </a:endParaRPr>
          </a:p>
        </p:txBody>
      </p:sp>
      <p:sp>
        <p:nvSpPr>
          <p:cNvPr id="18" name="TextBox 17">
            <a:extLst>
              <a:ext uri="{FF2B5EF4-FFF2-40B4-BE49-F238E27FC236}">
                <a16:creationId xmlns:a16="http://schemas.microsoft.com/office/drawing/2014/main" id="{BA350EE9-3D87-5000-2473-11FFF9E02F9A}"/>
              </a:ext>
            </a:extLst>
          </p:cNvPr>
          <p:cNvSpPr txBox="1"/>
          <p:nvPr/>
        </p:nvSpPr>
        <p:spPr>
          <a:xfrm>
            <a:off x="558648" y="1460678"/>
            <a:ext cx="3582203" cy="1077216"/>
          </a:xfrm>
          <a:prstGeom prst="rect">
            <a:avLst/>
          </a:prstGeom>
          <a:solidFill>
            <a:schemeClr val="bg2"/>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600" b="1" u="none" strike="noStrike" kern="1200" cap="none" spc="0" normalizeH="0" baseline="0" noProof="0" dirty="0">
                <a:ln>
                  <a:noFill/>
                </a:ln>
                <a:solidFill>
                  <a:schemeClr val="bg1"/>
                </a:solidFill>
                <a:effectLst/>
                <a:uLnTx/>
                <a:uFillTx/>
                <a:ea typeface="+mn-ea"/>
                <a:cs typeface="+mn-cs"/>
              </a:rPr>
              <a:t>TSLP</a:t>
            </a:r>
            <a:r>
              <a:rPr kumimoji="0" lang="en-GB" sz="1600" b="1" i="0" u="none" strike="noStrike" kern="1200" cap="none" spc="0" normalizeH="0" baseline="0" noProof="0" dirty="0">
                <a:ln>
                  <a:noFill/>
                </a:ln>
                <a:solidFill>
                  <a:schemeClr val="bg1"/>
                </a:solidFill>
                <a:effectLst/>
                <a:uLnTx/>
                <a:uFillTx/>
                <a:ea typeface="+mn-ea"/>
                <a:cs typeface="+mn-cs"/>
              </a:rPr>
              <a:t> levels are higher in nasal polyp </a:t>
            </a:r>
            <a:br>
              <a:rPr kumimoji="0" lang="en-GB" sz="1600" b="1" i="0" u="none" strike="noStrike" kern="1200" cap="none" spc="0" normalizeH="0" baseline="0" noProof="0" dirty="0">
                <a:ln>
                  <a:noFill/>
                </a:ln>
                <a:solidFill>
                  <a:schemeClr val="bg1"/>
                </a:solidFill>
                <a:effectLst/>
                <a:uLnTx/>
                <a:uFillTx/>
                <a:ea typeface="+mn-ea"/>
                <a:cs typeface="+mn-cs"/>
              </a:rPr>
            </a:br>
            <a:r>
              <a:rPr kumimoji="0" lang="en-GB" sz="1600" b="1" i="0" u="none" strike="noStrike" kern="1200" cap="none" spc="0" normalizeH="0" baseline="0" noProof="0" dirty="0">
                <a:ln>
                  <a:noFill/>
                </a:ln>
                <a:solidFill>
                  <a:schemeClr val="bg1"/>
                </a:solidFill>
                <a:effectLst/>
                <a:uLnTx/>
                <a:uFillTx/>
                <a:ea typeface="+mn-ea"/>
                <a:cs typeface="+mn-cs"/>
              </a:rPr>
              <a:t>tissues compared with uncinate </a:t>
            </a:r>
            <a:br>
              <a:rPr kumimoji="0" lang="en-GB" sz="1600" b="1" i="0" u="none" strike="noStrike" kern="1200" cap="none" spc="0" normalizeH="0" baseline="0" noProof="0" dirty="0">
                <a:ln>
                  <a:noFill/>
                </a:ln>
                <a:solidFill>
                  <a:schemeClr val="bg1"/>
                </a:solidFill>
                <a:effectLst/>
                <a:uLnTx/>
                <a:uFillTx/>
                <a:ea typeface="+mn-ea"/>
                <a:cs typeface="+mn-cs"/>
              </a:rPr>
            </a:br>
            <a:r>
              <a:rPr kumimoji="0" lang="en-GB" sz="1600" b="1" i="0" u="none" strike="noStrike" kern="1200" cap="none" spc="0" normalizeH="0" baseline="0" noProof="0" dirty="0">
                <a:ln>
                  <a:noFill/>
                </a:ln>
                <a:solidFill>
                  <a:schemeClr val="bg1"/>
                </a:solidFill>
                <a:effectLst/>
                <a:uLnTx/>
                <a:uFillTx/>
                <a:ea typeface="+mn-ea"/>
                <a:cs typeface="+mn-cs"/>
              </a:rPr>
              <a:t>process tissues from control subjects</a:t>
            </a:r>
            <a:r>
              <a:rPr kumimoji="0" lang="en-GB" sz="1600" b="1" i="0" u="none" strike="noStrike" kern="1200" cap="none" spc="0" normalizeH="0" baseline="30000" noProof="0" dirty="0">
                <a:ln>
                  <a:noFill/>
                </a:ln>
                <a:solidFill>
                  <a:schemeClr val="bg1"/>
                </a:solidFill>
                <a:effectLst/>
                <a:uLnTx/>
                <a:uFillTx/>
                <a:ea typeface="+mn-ea"/>
                <a:cs typeface="+mn-cs"/>
              </a:rPr>
              <a:t>1</a:t>
            </a:r>
            <a:r>
              <a:rPr kumimoji="0" lang="en-GB" sz="1600" b="1" i="0" u="none" strike="noStrike" kern="1200" cap="none" spc="0" normalizeH="0" noProof="0" dirty="0">
                <a:ln>
                  <a:noFill/>
                </a:ln>
                <a:solidFill>
                  <a:schemeClr val="bg1"/>
                </a:solidFill>
                <a:effectLst/>
                <a:uLnTx/>
                <a:uFillTx/>
                <a:ea typeface="+mn-ea"/>
                <a:cs typeface="+mn-cs"/>
              </a:rPr>
              <a:t>*</a:t>
            </a:r>
          </a:p>
        </p:txBody>
      </p:sp>
      <p:sp>
        <p:nvSpPr>
          <p:cNvPr id="20" name="TextBox 19">
            <a:extLst>
              <a:ext uri="{FF2B5EF4-FFF2-40B4-BE49-F238E27FC236}">
                <a16:creationId xmlns:a16="http://schemas.microsoft.com/office/drawing/2014/main" id="{54714D1C-BE9E-44C5-B5EA-4D477D7EACD0}"/>
              </a:ext>
            </a:extLst>
          </p:cNvPr>
          <p:cNvSpPr txBox="1"/>
          <p:nvPr/>
        </p:nvSpPr>
        <p:spPr>
          <a:xfrm>
            <a:off x="8043364" y="1460678"/>
            <a:ext cx="3589988" cy="1069964"/>
          </a:xfrm>
          <a:prstGeom prst="rect">
            <a:avLst/>
          </a:prstGeom>
          <a:solidFill>
            <a:schemeClr val="accent2"/>
          </a:solidFill>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600" b="1" i="0" u="none" strike="noStrike" kern="1200" cap="none" spc="0" normalizeH="0" baseline="0" noProof="0" dirty="0">
                <a:ln>
                  <a:noFill/>
                </a:ln>
                <a:solidFill>
                  <a:schemeClr val="bg1"/>
                </a:solidFill>
                <a:effectLst/>
                <a:uLnTx/>
                <a:uFillTx/>
                <a:ea typeface="+mn-ea"/>
                <a:cs typeface="+mn-cs"/>
              </a:rPr>
              <a:t>Levels of </a:t>
            </a:r>
            <a:r>
              <a:rPr kumimoji="0" lang="en-GB" sz="1600" b="1" u="none" strike="noStrike" kern="1200" cap="none" spc="0" normalizeH="0" baseline="0" noProof="0" dirty="0">
                <a:ln>
                  <a:noFill/>
                </a:ln>
                <a:solidFill>
                  <a:schemeClr val="bg1"/>
                </a:solidFill>
                <a:effectLst/>
                <a:uLnTx/>
                <a:uFillTx/>
                <a:ea typeface="+mn-ea"/>
                <a:cs typeface="+mn-cs"/>
              </a:rPr>
              <a:t>IL-33 </a:t>
            </a:r>
            <a:r>
              <a:rPr kumimoji="0" lang="en-GB" sz="1600" b="1" i="0" u="none" strike="noStrike" kern="1200" cap="none" spc="0" normalizeH="0" baseline="0" noProof="0" dirty="0">
                <a:ln>
                  <a:noFill/>
                </a:ln>
                <a:solidFill>
                  <a:schemeClr val="bg1"/>
                </a:solidFill>
                <a:effectLst/>
                <a:uLnTx/>
                <a:uFillTx/>
                <a:ea typeface="+mn-ea"/>
                <a:cs typeface="+mn-cs"/>
              </a:rPr>
              <a:t>are increased in </a:t>
            </a:r>
            <a:br>
              <a:rPr kumimoji="0" lang="en-GB" sz="1600" b="1" i="0" u="none" strike="noStrike" kern="1200" cap="none" spc="0" normalizeH="0" baseline="0" noProof="0" dirty="0">
                <a:ln>
                  <a:noFill/>
                </a:ln>
                <a:solidFill>
                  <a:schemeClr val="bg1"/>
                </a:solidFill>
                <a:effectLst/>
                <a:uLnTx/>
                <a:uFillTx/>
                <a:ea typeface="+mn-ea"/>
                <a:cs typeface="+mn-cs"/>
              </a:rPr>
            </a:br>
            <a:r>
              <a:rPr kumimoji="0" lang="en-GB" sz="1600" b="1" i="0" u="none" strike="noStrike" kern="1200" cap="none" spc="0" normalizeH="0" baseline="0" noProof="0" dirty="0">
                <a:ln>
                  <a:noFill/>
                </a:ln>
                <a:solidFill>
                  <a:schemeClr val="bg1"/>
                </a:solidFill>
                <a:effectLst/>
                <a:uLnTx/>
                <a:uFillTx/>
                <a:ea typeface="+mn-ea"/>
                <a:cs typeface="+mn-cs"/>
              </a:rPr>
              <a:t>uncinate </a:t>
            </a:r>
            <a:r>
              <a:rPr lang="en-GB" sz="1600" b="1" dirty="0">
                <a:solidFill>
                  <a:schemeClr val="bg1"/>
                </a:solidFill>
              </a:rPr>
              <a:t>process tissues from patients with CRSwNP compared with </a:t>
            </a:r>
            <a:br>
              <a:rPr lang="en-GB" sz="1600" b="1" dirty="0">
                <a:solidFill>
                  <a:schemeClr val="bg1"/>
                </a:solidFill>
              </a:rPr>
            </a:br>
            <a:r>
              <a:rPr lang="en-GB" sz="1600" b="1" dirty="0">
                <a:solidFill>
                  <a:schemeClr val="bg1"/>
                </a:solidFill>
              </a:rPr>
              <a:t>control subjects</a:t>
            </a:r>
            <a:r>
              <a:rPr lang="en-GB" sz="1600" b="1" baseline="30000" dirty="0">
                <a:solidFill>
                  <a:schemeClr val="bg1"/>
                </a:solidFill>
              </a:rPr>
              <a:t>3$</a:t>
            </a:r>
            <a:endParaRPr kumimoji="0" lang="en-GB" sz="1600" b="1" i="0" u="none" strike="noStrike" kern="1200" cap="none" spc="0" normalizeH="0" baseline="30000" noProof="0" dirty="0">
              <a:ln>
                <a:noFill/>
              </a:ln>
              <a:solidFill>
                <a:schemeClr val="bg1"/>
              </a:solidFill>
              <a:effectLst/>
              <a:uLnTx/>
              <a:uFillTx/>
              <a:ea typeface="+mn-ea"/>
              <a:cs typeface="+mn-cs"/>
            </a:endParaRPr>
          </a:p>
        </p:txBody>
      </p:sp>
      <p:sp>
        <p:nvSpPr>
          <p:cNvPr id="1071" name="Rectangle 1070">
            <a:extLst>
              <a:ext uri="{FF2B5EF4-FFF2-40B4-BE49-F238E27FC236}">
                <a16:creationId xmlns:a16="http://schemas.microsoft.com/office/drawing/2014/main" id="{D1AB15DE-7E50-313D-EF0A-59B9F2C5E666}"/>
              </a:ext>
            </a:extLst>
          </p:cNvPr>
          <p:cNvSpPr/>
          <p:nvPr/>
        </p:nvSpPr>
        <p:spPr>
          <a:xfrm>
            <a:off x="4301006" y="1462144"/>
            <a:ext cx="3589988" cy="437470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2" name="Rectangle 1071">
            <a:extLst>
              <a:ext uri="{FF2B5EF4-FFF2-40B4-BE49-F238E27FC236}">
                <a16:creationId xmlns:a16="http://schemas.microsoft.com/office/drawing/2014/main" id="{5A7E8F0D-7C08-D91E-4920-922818D0A210}"/>
              </a:ext>
            </a:extLst>
          </p:cNvPr>
          <p:cNvSpPr/>
          <p:nvPr/>
        </p:nvSpPr>
        <p:spPr>
          <a:xfrm>
            <a:off x="8043364" y="1461407"/>
            <a:ext cx="3589988" cy="437470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81" name="Group 1180">
            <a:extLst>
              <a:ext uri="{FF2B5EF4-FFF2-40B4-BE49-F238E27FC236}">
                <a16:creationId xmlns:a16="http://schemas.microsoft.com/office/drawing/2014/main" id="{FB1AEB93-DDAF-9F6E-0626-4DB512B5B6BB}"/>
              </a:ext>
            </a:extLst>
          </p:cNvPr>
          <p:cNvGrpSpPr/>
          <p:nvPr/>
        </p:nvGrpSpPr>
        <p:grpSpPr>
          <a:xfrm>
            <a:off x="8279390" y="2935147"/>
            <a:ext cx="2980475" cy="2497937"/>
            <a:chOff x="8279390" y="2935147"/>
            <a:chExt cx="2980475" cy="2497937"/>
          </a:xfrm>
        </p:grpSpPr>
        <p:grpSp>
          <p:nvGrpSpPr>
            <p:cNvPr id="1092" name="Group 1091">
              <a:extLst>
                <a:ext uri="{FF2B5EF4-FFF2-40B4-BE49-F238E27FC236}">
                  <a16:creationId xmlns:a16="http://schemas.microsoft.com/office/drawing/2014/main" id="{8777C11B-5BBE-B7E6-C9A2-5A98596469B2}"/>
                </a:ext>
              </a:extLst>
            </p:cNvPr>
            <p:cNvGrpSpPr/>
            <p:nvPr/>
          </p:nvGrpSpPr>
          <p:grpSpPr>
            <a:xfrm>
              <a:off x="8588889" y="3038869"/>
              <a:ext cx="2670976" cy="2394215"/>
              <a:chOff x="8813813" y="4428691"/>
              <a:chExt cx="2670976" cy="1243021"/>
            </a:xfrm>
          </p:grpSpPr>
          <p:sp>
            <p:nvSpPr>
              <p:cNvPr id="1097" name="TextBox 1096">
                <a:extLst>
                  <a:ext uri="{FF2B5EF4-FFF2-40B4-BE49-F238E27FC236}">
                    <a16:creationId xmlns:a16="http://schemas.microsoft.com/office/drawing/2014/main" id="{B2D15DB7-D6EA-ACD0-DB45-A1C2270CC605}"/>
                  </a:ext>
                </a:extLst>
              </p:cNvPr>
              <p:cNvSpPr txBox="1"/>
              <p:nvPr/>
            </p:nvSpPr>
            <p:spPr>
              <a:xfrm>
                <a:off x="8818814" y="4428691"/>
                <a:ext cx="76393" cy="144525"/>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lang="en-US" sz="1100" b="0">
                    <a:solidFill>
                      <a:srgbClr val="656665"/>
                    </a:solidFill>
                    <a:latin typeface="+mn-lt"/>
                  </a:rPr>
                  <a:t>2</a:t>
                </a:r>
                <a:endParaRPr kumimoji="0" lang="en-US" sz="1100" b="0" i="0" u="none" strike="noStrike" kern="1700" cap="none" spc="0" normalizeH="0" baseline="0" noProof="0">
                  <a:ln>
                    <a:noFill/>
                  </a:ln>
                  <a:solidFill>
                    <a:srgbClr val="656665"/>
                  </a:solidFill>
                  <a:effectLst/>
                  <a:uLnTx/>
                  <a:uFillTx/>
                  <a:latin typeface="+mn-lt"/>
                  <a:ea typeface="+mj-ea"/>
                  <a:cs typeface="+mj-cs"/>
                </a:endParaRPr>
              </a:p>
            </p:txBody>
          </p:sp>
          <p:sp>
            <p:nvSpPr>
              <p:cNvPr id="1098" name="TextBox 1097">
                <a:extLst>
                  <a:ext uri="{FF2B5EF4-FFF2-40B4-BE49-F238E27FC236}">
                    <a16:creationId xmlns:a16="http://schemas.microsoft.com/office/drawing/2014/main" id="{4C6322FA-1823-B0D7-3209-3708417DE5AD}"/>
                  </a:ext>
                </a:extLst>
              </p:cNvPr>
              <p:cNvSpPr txBox="1"/>
              <p:nvPr/>
            </p:nvSpPr>
            <p:spPr>
              <a:xfrm>
                <a:off x="8813813" y="4840211"/>
                <a:ext cx="76392" cy="144525"/>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a:ln>
                      <a:noFill/>
                    </a:ln>
                    <a:solidFill>
                      <a:srgbClr val="656665"/>
                    </a:solidFill>
                    <a:effectLst/>
                    <a:uLnTx/>
                    <a:uFillTx/>
                    <a:latin typeface="+mn-lt"/>
                    <a:ea typeface="+mj-ea"/>
                    <a:cs typeface="+mj-cs"/>
                  </a:rPr>
                  <a:t>1</a:t>
                </a:r>
              </a:p>
            </p:txBody>
          </p:sp>
          <p:sp>
            <p:nvSpPr>
              <p:cNvPr id="1099" name="TextBox 1098">
                <a:extLst>
                  <a:ext uri="{FF2B5EF4-FFF2-40B4-BE49-F238E27FC236}">
                    <a16:creationId xmlns:a16="http://schemas.microsoft.com/office/drawing/2014/main" id="{2BE18EEC-6018-5A85-A3AB-798034637CF2}"/>
                  </a:ext>
                </a:extLst>
              </p:cNvPr>
              <p:cNvSpPr txBox="1"/>
              <p:nvPr/>
            </p:nvSpPr>
            <p:spPr>
              <a:xfrm>
                <a:off x="8813813" y="5237249"/>
                <a:ext cx="76392" cy="144525"/>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a:ln>
                      <a:noFill/>
                    </a:ln>
                    <a:solidFill>
                      <a:srgbClr val="656665"/>
                    </a:solidFill>
                    <a:effectLst/>
                    <a:uLnTx/>
                    <a:uFillTx/>
                    <a:latin typeface="+mn-lt"/>
                    <a:ea typeface="+mj-ea"/>
                    <a:cs typeface="+mj-cs"/>
                  </a:rPr>
                  <a:t>0</a:t>
                </a:r>
              </a:p>
            </p:txBody>
          </p:sp>
          <p:grpSp>
            <p:nvGrpSpPr>
              <p:cNvPr id="1100" name="Group 1099">
                <a:extLst>
                  <a:ext uri="{FF2B5EF4-FFF2-40B4-BE49-F238E27FC236}">
                    <a16:creationId xmlns:a16="http://schemas.microsoft.com/office/drawing/2014/main" id="{C813B526-B046-B8B6-3B38-143C5193441A}"/>
                  </a:ext>
                </a:extLst>
              </p:cNvPr>
              <p:cNvGrpSpPr/>
              <p:nvPr/>
            </p:nvGrpSpPr>
            <p:grpSpPr>
              <a:xfrm>
                <a:off x="8949086" y="4500843"/>
                <a:ext cx="2535703" cy="857050"/>
                <a:chOff x="8916473" y="4679999"/>
                <a:chExt cx="2500827" cy="876456"/>
              </a:xfrm>
            </p:grpSpPr>
            <p:sp>
              <p:nvSpPr>
                <p:cNvPr id="1121" name="Freeform: Shape 1120">
                  <a:extLst>
                    <a:ext uri="{FF2B5EF4-FFF2-40B4-BE49-F238E27FC236}">
                      <a16:creationId xmlns:a16="http://schemas.microsoft.com/office/drawing/2014/main" id="{76A885D6-A624-DEE7-9CAC-8ACCD7E81705}"/>
                    </a:ext>
                  </a:extLst>
                </p:cNvPr>
                <p:cNvSpPr/>
                <p:nvPr/>
              </p:nvSpPr>
              <p:spPr>
                <a:xfrm>
                  <a:off x="8979541" y="4680000"/>
                  <a:ext cx="2437759" cy="822731"/>
                </a:xfrm>
                <a:custGeom>
                  <a:avLst/>
                  <a:gdLst>
                    <a:gd name="connsiteX0" fmla="*/ 0 w 1765300"/>
                    <a:gd name="connsiteY0" fmla="*/ 0 h 2035175"/>
                    <a:gd name="connsiteX1" fmla="*/ 0 w 1765300"/>
                    <a:gd name="connsiteY1" fmla="*/ 2035175 h 2035175"/>
                    <a:gd name="connsiteX2" fmla="*/ 1765300 w 1765300"/>
                    <a:gd name="connsiteY2" fmla="*/ 2035175 h 2035175"/>
                  </a:gdLst>
                  <a:ahLst/>
                  <a:cxnLst>
                    <a:cxn ang="0">
                      <a:pos x="connsiteX0" y="connsiteY0"/>
                    </a:cxn>
                    <a:cxn ang="0">
                      <a:pos x="connsiteX1" y="connsiteY1"/>
                    </a:cxn>
                    <a:cxn ang="0">
                      <a:pos x="connsiteX2" y="connsiteY2"/>
                    </a:cxn>
                  </a:cxnLst>
                  <a:rect l="l" t="t" r="r" b="b"/>
                  <a:pathLst>
                    <a:path w="1765300" h="2035175">
                      <a:moveTo>
                        <a:pt x="0" y="0"/>
                      </a:moveTo>
                      <a:lnTo>
                        <a:pt x="0" y="2035175"/>
                      </a:lnTo>
                      <a:lnTo>
                        <a:pt x="1765300" y="20351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2" name="Group 1121">
                  <a:extLst>
                    <a:ext uri="{FF2B5EF4-FFF2-40B4-BE49-F238E27FC236}">
                      <a16:creationId xmlns:a16="http://schemas.microsoft.com/office/drawing/2014/main" id="{E32D6B53-7A91-1574-0524-C1C057C7733E}"/>
                    </a:ext>
                  </a:extLst>
                </p:cNvPr>
                <p:cNvGrpSpPr/>
                <p:nvPr/>
              </p:nvGrpSpPr>
              <p:grpSpPr>
                <a:xfrm>
                  <a:off x="8916473" y="4679999"/>
                  <a:ext cx="63068" cy="820899"/>
                  <a:chOff x="8916473" y="4679999"/>
                  <a:chExt cx="63068" cy="820899"/>
                </a:xfrm>
              </p:grpSpPr>
              <p:cxnSp>
                <p:nvCxnSpPr>
                  <p:cNvPr id="1128" name="Straight Connector 1127">
                    <a:extLst>
                      <a:ext uri="{FF2B5EF4-FFF2-40B4-BE49-F238E27FC236}">
                        <a16:creationId xmlns:a16="http://schemas.microsoft.com/office/drawing/2014/main" id="{576FBA06-F499-C701-5AD5-9F6199EDA894}"/>
                      </a:ext>
                    </a:extLst>
                  </p:cNvPr>
                  <p:cNvCxnSpPr>
                    <a:cxnSpLocks/>
                  </p:cNvCxnSpPr>
                  <p:nvPr/>
                </p:nvCxnSpPr>
                <p:spPr>
                  <a:xfrm>
                    <a:off x="8916473" y="4679999"/>
                    <a:ext cx="63068"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9" name="Straight Connector 1128">
                    <a:extLst>
                      <a:ext uri="{FF2B5EF4-FFF2-40B4-BE49-F238E27FC236}">
                        <a16:creationId xmlns:a16="http://schemas.microsoft.com/office/drawing/2014/main" id="{31C4BFF9-74D2-A4CB-5F09-7301E7665ACE}"/>
                      </a:ext>
                    </a:extLst>
                  </p:cNvPr>
                  <p:cNvCxnSpPr>
                    <a:cxnSpLocks/>
                  </p:cNvCxnSpPr>
                  <p:nvPr/>
                </p:nvCxnSpPr>
                <p:spPr>
                  <a:xfrm flipV="1">
                    <a:off x="8922823" y="5096330"/>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41098E27-AF19-42BA-EA79-FEFEBDA24FC7}"/>
                      </a:ext>
                    </a:extLst>
                  </p:cNvPr>
                  <p:cNvCxnSpPr>
                    <a:cxnSpLocks/>
                  </p:cNvCxnSpPr>
                  <p:nvPr/>
                </p:nvCxnSpPr>
                <p:spPr>
                  <a:xfrm flipV="1">
                    <a:off x="8922823" y="5500898"/>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23" name="Group 1122">
                  <a:extLst>
                    <a:ext uri="{FF2B5EF4-FFF2-40B4-BE49-F238E27FC236}">
                      <a16:creationId xmlns:a16="http://schemas.microsoft.com/office/drawing/2014/main" id="{9FFA224F-2C32-520C-40FF-F574DFE7E632}"/>
                    </a:ext>
                  </a:extLst>
                </p:cNvPr>
                <p:cNvGrpSpPr/>
                <p:nvPr/>
              </p:nvGrpSpPr>
              <p:grpSpPr>
                <a:xfrm>
                  <a:off x="9271764" y="5509873"/>
                  <a:ext cx="1826622" cy="46582"/>
                  <a:chOff x="9271764" y="5509873"/>
                  <a:chExt cx="1826622" cy="46582"/>
                </a:xfrm>
              </p:grpSpPr>
              <p:cxnSp>
                <p:nvCxnSpPr>
                  <p:cNvPr id="1124" name="Straight Connector 1123">
                    <a:extLst>
                      <a:ext uri="{FF2B5EF4-FFF2-40B4-BE49-F238E27FC236}">
                        <a16:creationId xmlns:a16="http://schemas.microsoft.com/office/drawing/2014/main" id="{4F3599CD-44AC-8DFB-144C-8B60DD745B2D}"/>
                      </a:ext>
                    </a:extLst>
                  </p:cNvPr>
                  <p:cNvCxnSpPr>
                    <a:cxnSpLocks/>
                  </p:cNvCxnSpPr>
                  <p:nvPr/>
                </p:nvCxnSpPr>
                <p:spPr>
                  <a:xfrm rot="5400000" flipV="1">
                    <a:off x="9248474" y="5533163"/>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5" name="Straight Connector 1124">
                    <a:extLst>
                      <a:ext uri="{FF2B5EF4-FFF2-40B4-BE49-F238E27FC236}">
                        <a16:creationId xmlns:a16="http://schemas.microsoft.com/office/drawing/2014/main" id="{B4A5466A-CC62-CB6F-3D1A-218BD47E0D1D}"/>
                      </a:ext>
                    </a:extLst>
                  </p:cNvPr>
                  <p:cNvCxnSpPr>
                    <a:cxnSpLocks/>
                  </p:cNvCxnSpPr>
                  <p:nvPr/>
                </p:nvCxnSpPr>
                <p:spPr>
                  <a:xfrm rot="5400000" flipV="1">
                    <a:off x="9868517" y="5533164"/>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6" name="Straight Connector 1125">
                    <a:extLst>
                      <a:ext uri="{FF2B5EF4-FFF2-40B4-BE49-F238E27FC236}">
                        <a16:creationId xmlns:a16="http://schemas.microsoft.com/office/drawing/2014/main" id="{DD3710C9-87A6-5B17-7018-DC3723DD7AFB}"/>
                      </a:ext>
                    </a:extLst>
                  </p:cNvPr>
                  <p:cNvCxnSpPr>
                    <a:cxnSpLocks/>
                  </p:cNvCxnSpPr>
                  <p:nvPr/>
                </p:nvCxnSpPr>
                <p:spPr>
                  <a:xfrm rot="5400000" flipV="1">
                    <a:off x="10465578" y="5533165"/>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7" name="Straight Connector 1126">
                    <a:extLst>
                      <a:ext uri="{FF2B5EF4-FFF2-40B4-BE49-F238E27FC236}">
                        <a16:creationId xmlns:a16="http://schemas.microsoft.com/office/drawing/2014/main" id="{94CBBD28-118B-914B-5124-96E240C49EF0}"/>
                      </a:ext>
                    </a:extLst>
                  </p:cNvPr>
                  <p:cNvCxnSpPr>
                    <a:cxnSpLocks/>
                  </p:cNvCxnSpPr>
                  <p:nvPr/>
                </p:nvCxnSpPr>
                <p:spPr>
                  <a:xfrm rot="5400000" flipV="1">
                    <a:off x="11075096" y="5533166"/>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1101" name="Group 1100">
                <a:extLst>
                  <a:ext uri="{FF2B5EF4-FFF2-40B4-BE49-F238E27FC236}">
                    <a16:creationId xmlns:a16="http://schemas.microsoft.com/office/drawing/2014/main" id="{BDD9C717-AEB7-7388-4957-25B02054D6F8}"/>
                  </a:ext>
                </a:extLst>
              </p:cNvPr>
              <p:cNvGrpSpPr/>
              <p:nvPr/>
            </p:nvGrpSpPr>
            <p:grpSpPr>
              <a:xfrm>
                <a:off x="9878984" y="4755393"/>
                <a:ext cx="118072" cy="218539"/>
                <a:chOff x="8556781" y="4541177"/>
                <a:chExt cx="116448" cy="262007"/>
              </a:xfrm>
            </p:grpSpPr>
            <p:cxnSp>
              <p:nvCxnSpPr>
                <p:cNvPr id="1118" name="Straight Connector 1117">
                  <a:extLst>
                    <a:ext uri="{FF2B5EF4-FFF2-40B4-BE49-F238E27FC236}">
                      <a16:creationId xmlns:a16="http://schemas.microsoft.com/office/drawing/2014/main" id="{92D53ACF-3379-8F76-5B09-F5556F0A1E74}"/>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9" name="Straight Connector 1118">
                  <a:extLst>
                    <a:ext uri="{FF2B5EF4-FFF2-40B4-BE49-F238E27FC236}">
                      <a16:creationId xmlns:a16="http://schemas.microsoft.com/office/drawing/2014/main" id="{DBFB8B5B-EE53-BA5A-F564-6512FFF9C02E}"/>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02" name="Group 1101">
                <a:extLst>
                  <a:ext uri="{FF2B5EF4-FFF2-40B4-BE49-F238E27FC236}">
                    <a16:creationId xmlns:a16="http://schemas.microsoft.com/office/drawing/2014/main" id="{576C7B81-0367-DDDF-994C-B2004B788DFF}"/>
                  </a:ext>
                </a:extLst>
              </p:cNvPr>
              <p:cNvGrpSpPr/>
              <p:nvPr/>
            </p:nvGrpSpPr>
            <p:grpSpPr>
              <a:xfrm>
                <a:off x="10480167" y="4838016"/>
                <a:ext cx="118072" cy="80032"/>
                <a:chOff x="8556781" y="4541177"/>
                <a:chExt cx="116448" cy="262007"/>
              </a:xfrm>
            </p:grpSpPr>
            <p:cxnSp>
              <p:nvCxnSpPr>
                <p:cNvPr id="1115" name="Straight Connector 1114">
                  <a:extLst>
                    <a:ext uri="{FF2B5EF4-FFF2-40B4-BE49-F238E27FC236}">
                      <a16:creationId xmlns:a16="http://schemas.microsoft.com/office/drawing/2014/main" id="{4BB7BCF0-C962-65F6-E162-707557439A3B}"/>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B61FDA3C-A0DB-BDC3-A8D7-90298BA623C3}"/>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03" name="Group 1102">
                <a:extLst>
                  <a:ext uri="{FF2B5EF4-FFF2-40B4-BE49-F238E27FC236}">
                    <a16:creationId xmlns:a16="http://schemas.microsoft.com/office/drawing/2014/main" id="{F55514FB-90E6-B189-A3BC-5F5359187CD0}"/>
                  </a:ext>
                </a:extLst>
              </p:cNvPr>
              <p:cNvGrpSpPr/>
              <p:nvPr/>
            </p:nvGrpSpPr>
            <p:grpSpPr>
              <a:xfrm>
                <a:off x="11102389" y="4873804"/>
                <a:ext cx="118072" cy="116428"/>
                <a:chOff x="8556781" y="4541177"/>
                <a:chExt cx="116448" cy="262007"/>
              </a:xfrm>
            </p:grpSpPr>
            <p:cxnSp>
              <p:nvCxnSpPr>
                <p:cNvPr id="1112" name="Straight Connector 1111">
                  <a:extLst>
                    <a:ext uri="{FF2B5EF4-FFF2-40B4-BE49-F238E27FC236}">
                      <a16:creationId xmlns:a16="http://schemas.microsoft.com/office/drawing/2014/main" id="{EA60248A-36C7-2E4C-2BAD-B95BFA45750F}"/>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9CC6B8B8-3D7A-A819-720B-2059F196DF1A}"/>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04" name="Group 1103">
                <a:extLst>
                  <a:ext uri="{FF2B5EF4-FFF2-40B4-BE49-F238E27FC236}">
                    <a16:creationId xmlns:a16="http://schemas.microsoft.com/office/drawing/2014/main" id="{93139547-3DD4-58D3-F4EE-327D79D090E4}"/>
                  </a:ext>
                </a:extLst>
              </p:cNvPr>
              <p:cNvGrpSpPr/>
              <p:nvPr/>
            </p:nvGrpSpPr>
            <p:grpSpPr>
              <a:xfrm>
                <a:off x="9246862" y="5202477"/>
                <a:ext cx="118072" cy="21122"/>
                <a:chOff x="8556781" y="4541177"/>
                <a:chExt cx="116448" cy="262007"/>
              </a:xfrm>
            </p:grpSpPr>
            <p:cxnSp>
              <p:nvCxnSpPr>
                <p:cNvPr id="1109" name="Straight Connector 1108">
                  <a:extLst>
                    <a:ext uri="{FF2B5EF4-FFF2-40B4-BE49-F238E27FC236}">
                      <a16:creationId xmlns:a16="http://schemas.microsoft.com/office/drawing/2014/main" id="{F9CF7B27-6E28-5899-CE61-00886D53C5F6}"/>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BF7CF7AF-0809-270A-7357-813CE2275C77}"/>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105" name="TextBox 1104">
                <a:extLst>
                  <a:ext uri="{FF2B5EF4-FFF2-40B4-BE49-F238E27FC236}">
                    <a16:creationId xmlns:a16="http://schemas.microsoft.com/office/drawing/2014/main" id="{6D071812-588E-82AB-344B-542E8047BB7A}"/>
                  </a:ext>
                </a:extLst>
              </p:cNvPr>
              <p:cNvSpPr txBox="1"/>
              <p:nvPr/>
            </p:nvSpPr>
            <p:spPr>
              <a:xfrm>
                <a:off x="9072249" y="5389872"/>
                <a:ext cx="470954" cy="281840"/>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err="1">
                    <a:ln>
                      <a:noFill/>
                    </a:ln>
                    <a:solidFill>
                      <a:srgbClr val="656665"/>
                    </a:solidFill>
                    <a:effectLst/>
                    <a:uLnTx/>
                    <a:uFillTx/>
                    <a:latin typeface="+mn-lt"/>
                    <a:ea typeface="+mj-ea"/>
                    <a:cs typeface="+mj-cs"/>
                  </a:rPr>
                  <a:t>Contro</a:t>
                </a:r>
                <a:r>
                  <a:rPr lang="en-US" sz="1100" b="0">
                    <a:solidFill>
                      <a:srgbClr val="656665"/>
                    </a:solidFill>
                    <a:latin typeface="+mn-lt"/>
                  </a:rPr>
                  <a:t>l</a:t>
                </a:r>
                <a:br>
                  <a:rPr lang="en-US" sz="1100" b="0">
                    <a:solidFill>
                      <a:srgbClr val="656665"/>
                    </a:solidFill>
                    <a:latin typeface="+mn-lt"/>
                  </a:rPr>
                </a:br>
                <a:r>
                  <a:rPr lang="en-US" sz="1100" b="0">
                    <a:solidFill>
                      <a:srgbClr val="656665"/>
                    </a:solidFill>
                    <a:latin typeface="+mn-lt"/>
                  </a:rPr>
                  <a:t>-UP</a:t>
                </a:r>
                <a:endParaRPr kumimoji="0" lang="en-US" sz="1100" b="0" i="0" u="none" strike="noStrike" kern="1700" cap="none" spc="0" normalizeH="0" baseline="0" noProof="0">
                  <a:ln>
                    <a:noFill/>
                  </a:ln>
                  <a:solidFill>
                    <a:srgbClr val="656665"/>
                  </a:solidFill>
                  <a:effectLst/>
                  <a:uLnTx/>
                  <a:uFillTx/>
                  <a:latin typeface="+mn-lt"/>
                  <a:ea typeface="+mj-ea"/>
                  <a:cs typeface="+mj-cs"/>
                </a:endParaRPr>
              </a:p>
            </p:txBody>
          </p:sp>
          <p:sp>
            <p:nvSpPr>
              <p:cNvPr id="1106" name="TextBox 1105">
                <a:extLst>
                  <a:ext uri="{FF2B5EF4-FFF2-40B4-BE49-F238E27FC236}">
                    <a16:creationId xmlns:a16="http://schemas.microsoft.com/office/drawing/2014/main" id="{7FC2DF00-F856-86C3-18A1-8F0B3279A00B}"/>
                  </a:ext>
                </a:extLst>
              </p:cNvPr>
              <p:cNvSpPr txBox="1"/>
              <p:nvPr/>
            </p:nvSpPr>
            <p:spPr>
              <a:xfrm>
                <a:off x="9689372" y="5389872"/>
                <a:ext cx="470954" cy="281840"/>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a:ln>
                      <a:noFill/>
                    </a:ln>
                    <a:solidFill>
                      <a:srgbClr val="656665"/>
                    </a:solidFill>
                    <a:effectLst/>
                    <a:uLnTx/>
                    <a:uFillTx/>
                    <a:latin typeface="+mn-lt"/>
                    <a:ea typeface="+mj-ea"/>
                    <a:cs typeface="+mj-cs"/>
                  </a:rPr>
                  <a:t>CRSsNP</a:t>
                </a:r>
                <a:br>
                  <a:rPr kumimoji="0" lang="en-US" sz="1100" b="0" i="0" u="none" strike="noStrike" kern="1700" cap="none" spc="0" normalizeH="0" baseline="0" noProof="0">
                    <a:ln>
                      <a:noFill/>
                    </a:ln>
                    <a:solidFill>
                      <a:srgbClr val="656665"/>
                    </a:solidFill>
                    <a:effectLst/>
                    <a:uLnTx/>
                    <a:uFillTx/>
                    <a:latin typeface="+mn-lt"/>
                    <a:ea typeface="+mj-ea"/>
                    <a:cs typeface="+mj-cs"/>
                  </a:rPr>
                </a:br>
                <a:r>
                  <a:rPr kumimoji="0" lang="en-US" sz="1100" b="0" i="0" u="none" strike="noStrike" kern="1700" cap="none" spc="0" normalizeH="0" baseline="0" noProof="0">
                    <a:ln>
                      <a:noFill/>
                    </a:ln>
                    <a:solidFill>
                      <a:srgbClr val="656665"/>
                    </a:solidFill>
                    <a:effectLst/>
                    <a:uLnTx/>
                    <a:uFillTx/>
                    <a:latin typeface="+mn-lt"/>
                    <a:ea typeface="+mj-ea"/>
                    <a:cs typeface="+mj-cs"/>
                  </a:rPr>
                  <a:t>-UP</a:t>
                </a:r>
              </a:p>
            </p:txBody>
          </p:sp>
          <p:sp>
            <p:nvSpPr>
              <p:cNvPr id="1107" name="TextBox 1106">
                <a:extLst>
                  <a:ext uri="{FF2B5EF4-FFF2-40B4-BE49-F238E27FC236}">
                    <a16:creationId xmlns:a16="http://schemas.microsoft.com/office/drawing/2014/main" id="{5D4804F3-E63A-58D0-DDD1-623964EE446A}"/>
                  </a:ext>
                </a:extLst>
              </p:cNvPr>
              <p:cNvSpPr txBox="1"/>
              <p:nvPr/>
            </p:nvSpPr>
            <p:spPr>
              <a:xfrm>
                <a:off x="10319265" y="5389872"/>
                <a:ext cx="470954" cy="281840"/>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err="1">
                    <a:ln>
                      <a:noFill/>
                    </a:ln>
                    <a:solidFill>
                      <a:srgbClr val="656665"/>
                    </a:solidFill>
                    <a:effectLst/>
                    <a:uLnTx/>
                    <a:uFillTx/>
                    <a:latin typeface="+mn-lt"/>
                    <a:ea typeface="+mj-ea"/>
                    <a:cs typeface="+mj-cs"/>
                  </a:rPr>
                  <a:t>CRSwNP</a:t>
                </a:r>
                <a:br>
                  <a:rPr kumimoji="0" lang="en-US" sz="1100" b="0" i="0" u="none" strike="noStrike" kern="1700" cap="none" spc="0" normalizeH="0" baseline="0" noProof="0">
                    <a:ln>
                      <a:noFill/>
                    </a:ln>
                    <a:solidFill>
                      <a:srgbClr val="656665"/>
                    </a:solidFill>
                    <a:effectLst/>
                    <a:uLnTx/>
                    <a:uFillTx/>
                    <a:latin typeface="+mn-lt"/>
                    <a:ea typeface="+mj-ea"/>
                    <a:cs typeface="+mj-cs"/>
                  </a:rPr>
                </a:br>
                <a:r>
                  <a:rPr kumimoji="0" lang="en-US" sz="1100" b="0" i="0" u="none" strike="noStrike" kern="1700" cap="none" spc="0" normalizeH="0" baseline="0" noProof="0">
                    <a:ln>
                      <a:noFill/>
                    </a:ln>
                    <a:solidFill>
                      <a:srgbClr val="656665"/>
                    </a:solidFill>
                    <a:effectLst/>
                    <a:uLnTx/>
                    <a:uFillTx/>
                    <a:latin typeface="+mn-lt"/>
                    <a:ea typeface="+mj-ea"/>
                    <a:cs typeface="+mj-cs"/>
                  </a:rPr>
                  <a:t>-UP</a:t>
                </a:r>
              </a:p>
            </p:txBody>
          </p:sp>
          <p:sp>
            <p:nvSpPr>
              <p:cNvPr id="1108" name="TextBox 1107">
                <a:extLst>
                  <a:ext uri="{FF2B5EF4-FFF2-40B4-BE49-F238E27FC236}">
                    <a16:creationId xmlns:a16="http://schemas.microsoft.com/office/drawing/2014/main" id="{2A70BAF4-0827-522C-84B7-C896B1992BE3}"/>
                  </a:ext>
                </a:extLst>
              </p:cNvPr>
              <p:cNvSpPr txBox="1"/>
              <p:nvPr/>
            </p:nvSpPr>
            <p:spPr>
              <a:xfrm>
                <a:off x="10924842" y="5389872"/>
                <a:ext cx="470954" cy="281840"/>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a:ln>
                      <a:noFill/>
                    </a:ln>
                    <a:solidFill>
                      <a:srgbClr val="656665"/>
                    </a:solidFill>
                    <a:effectLst/>
                    <a:uLnTx/>
                    <a:uFillTx/>
                    <a:latin typeface="+mn-lt"/>
                    <a:ea typeface="+mj-ea"/>
                    <a:cs typeface="+mj-cs"/>
                  </a:rPr>
                  <a:t>NP</a:t>
                </a:r>
              </a:p>
            </p:txBody>
          </p:sp>
          <p:sp>
            <p:nvSpPr>
              <p:cNvPr id="1096" name="Rectangle 1095">
                <a:extLst>
                  <a:ext uri="{FF2B5EF4-FFF2-40B4-BE49-F238E27FC236}">
                    <a16:creationId xmlns:a16="http://schemas.microsoft.com/office/drawing/2014/main" id="{36C92269-7011-C6D1-09F0-F45600F0C771}"/>
                  </a:ext>
                </a:extLst>
              </p:cNvPr>
              <p:cNvSpPr/>
              <p:nvPr/>
            </p:nvSpPr>
            <p:spPr>
              <a:xfrm>
                <a:off x="11000277" y="4934347"/>
                <a:ext cx="322298" cy="369260"/>
              </a:xfrm>
              <a:prstGeom prst="rect">
                <a:avLst/>
              </a:prstGeom>
              <a:solidFill>
                <a:schemeClr val="accent1"/>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656665"/>
                  </a:solidFill>
                  <a:effectLst/>
                  <a:uLnTx/>
                  <a:uFillTx/>
                  <a:latin typeface="Arial" panose="020B0604020202020204"/>
                  <a:ea typeface="+mn-ea"/>
                  <a:cs typeface="+mn-cs"/>
                </a:endParaRPr>
              </a:p>
            </p:txBody>
          </p:sp>
          <p:sp>
            <p:nvSpPr>
              <p:cNvPr id="1095" name="Rectangle 1094">
                <a:extLst>
                  <a:ext uri="{FF2B5EF4-FFF2-40B4-BE49-F238E27FC236}">
                    <a16:creationId xmlns:a16="http://schemas.microsoft.com/office/drawing/2014/main" id="{CFEC0D6D-E672-7572-D7DA-57D898AE1E57}"/>
                  </a:ext>
                </a:extLst>
              </p:cNvPr>
              <p:cNvSpPr/>
              <p:nvPr/>
            </p:nvSpPr>
            <p:spPr>
              <a:xfrm>
                <a:off x="10378055" y="4873804"/>
                <a:ext cx="322298" cy="429803"/>
              </a:xfrm>
              <a:prstGeom prst="rect">
                <a:avLst/>
              </a:prstGeom>
              <a:solidFill>
                <a:schemeClr val="accent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656665"/>
                  </a:solidFill>
                  <a:effectLst/>
                  <a:uLnTx/>
                  <a:uFillTx/>
                  <a:latin typeface="Arial" panose="020B0604020202020204"/>
                  <a:ea typeface="+mn-ea"/>
                  <a:cs typeface="+mn-cs"/>
                </a:endParaRPr>
              </a:p>
            </p:txBody>
          </p:sp>
          <p:sp>
            <p:nvSpPr>
              <p:cNvPr id="1094" name="Rectangle 1093">
                <a:extLst>
                  <a:ext uri="{FF2B5EF4-FFF2-40B4-BE49-F238E27FC236}">
                    <a16:creationId xmlns:a16="http://schemas.microsoft.com/office/drawing/2014/main" id="{EEBB11E2-9FC1-40BC-1A59-CBF41E7A2EFE}"/>
                  </a:ext>
                </a:extLst>
              </p:cNvPr>
              <p:cNvSpPr/>
              <p:nvPr/>
            </p:nvSpPr>
            <p:spPr>
              <a:xfrm>
                <a:off x="9776871" y="4862163"/>
                <a:ext cx="322298" cy="441445"/>
              </a:xfrm>
              <a:prstGeom prst="rect">
                <a:avLst/>
              </a:prstGeom>
              <a:solidFill>
                <a:schemeClr val="tx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656665"/>
                  </a:solidFill>
                  <a:effectLst/>
                  <a:uLnTx/>
                  <a:uFillTx/>
                  <a:latin typeface="Arial" panose="020B0604020202020204"/>
                  <a:ea typeface="+mn-ea"/>
                  <a:cs typeface="+mn-cs"/>
                </a:endParaRPr>
              </a:p>
            </p:txBody>
          </p:sp>
          <p:sp>
            <p:nvSpPr>
              <p:cNvPr id="1093" name="Rectangle 1092">
                <a:extLst>
                  <a:ext uri="{FF2B5EF4-FFF2-40B4-BE49-F238E27FC236}">
                    <a16:creationId xmlns:a16="http://schemas.microsoft.com/office/drawing/2014/main" id="{3B14BB63-D19A-D58B-9835-9864A5A3C047}"/>
                  </a:ext>
                </a:extLst>
              </p:cNvPr>
              <p:cNvSpPr/>
              <p:nvPr/>
            </p:nvSpPr>
            <p:spPr>
              <a:xfrm>
                <a:off x="9148181" y="5213770"/>
                <a:ext cx="322298" cy="89837"/>
              </a:xfrm>
              <a:prstGeom prst="rect">
                <a:avLst/>
              </a:prstGeom>
              <a:solidFill>
                <a:schemeClr val="bg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656665"/>
                  </a:solidFill>
                  <a:effectLst/>
                  <a:uLnTx/>
                  <a:uFillTx/>
                  <a:latin typeface="Arial" panose="020B0604020202020204"/>
                  <a:ea typeface="+mn-ea"/>
                  <a:cs typeface="+mn-cs"/>
                </a:endParaRPr>
              </a:p>
            </p:txBody>
          </p:sp>
        </p:grpSp>
        <p:sp>
          <p:nvSpPr>
            <p:cNvPr id="1131" name="TextBox 1130">
              <a:extLst>
                <a:ext uri="{FF2B5EF4-FFF2-40B4-BE49-F238E27FC236}">
                  <a16:creationId xmlns:a16="http://schemas.microsoft.com/office/drawing/2014/main" id="{23A1981E-36E5-CAB1-060F-E516D79EF49A}"/>
                </a:ext>
              </a:extLst>
            </p:cNvPr>
            <p:cNvSpPr txBox="1"/>
            <p:nvPr/>
          </p:nvSpPr>
          <p:spPr>
            <a:xfrm rot="16200000">
              <a:off x="7371117" y="3843420"/>
              <a:ext cx="1985823" cy="169277"/>
            </a:xfrm>
            <a:prstGeom prst="rect">
              <a:avLst/>
            </a:prstGeom>
            <a:noFill/>
          </p:spPr>
          <p:txBody>
            <a:bodyPr wrap="square" lIns="0" tIns="0" rIns="0" bIns="0" rtlCol="0" anchor="ctr">
              <a:spAutoFit/>
            </a:bodyPr>
            <a:lstStyle/>
            <a:p>
              <a:pPr algn="ctr"/>
              <a:r>
                <a:rPr lang="en-GB" sz="1100"/>
                <a:t>IL-33/total protein (ng/mg)</a:t>
              </a:r>
            </a:p>
          </p:txBody>
        </p:sp>
        <p:grpSp>
          <p:nvGrpSpPr>
            <p:cNvPr id="1132" name="Group 1131">
              <a:extLst>
                <a:ext uri="{FF2B5EF4-FFF2-40B4-BE49-F238E27FC236}">
                  <a16:creationId xmlns:a16="http://schemas.microsoft.com/office/drawing/2014/main" id="{18FB2D91-4058-8E35-A95F-C35253712FFA}"/>
                </a:ext>
              </a:extLst>
            </p:cNvPr>
            <p:cNvGrpSpPr/>
            <p:nvPr/>
          </p:nvGrpSpPr>
          <p:grpSpPr>
            <a:xfrm>
              <a:off x="9076892" y="2992093"/>
              <a:ext cx="1861605" cy="608901"/>
              <a:chOff x="9264352" y="3352542"/>
              <a:chExt cx="1836000" cy="622688"/>
            </a:xfrm>
          </p:grpSpPr>
          <p:cxnSp>
            <p:nvCxnSpPr>
              <p:cNvPr id="1133" name="Straight Connector 1132">
                <a:extLst>
                  <a:ext uri="{FF2B5EF4-FFF2-40B4-BE49-F238E27FC236}">
                    <a16:creationId xmlns:a16="http://schemas.microsoft.com/office/drawing/2014/main" id="{219B02D1-006F-AD47-2E9E-5163982EDCC6}"/>
                  </a:ext>
                </a:extLst>
              </p:cNvPr>
              <p:cNvCxnSpPr>
                <a:cxnSpLocks/>
              </p:cNvCxnSpPr>
              <p:nvPr/>
            </p:nvCxnSpPr>
            <p:spPr>
              <a:xfrm>
                <a:off x="9264352" y="3528858"/>
                <a:ext cx="1836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4" name="TextBox 1133">
                <a:extLst>
                  <a:ext uri="{FF2B5EF4-FFF2-40B4-BE49-F238E27FC236}">
                    <a16:creationId xmlns:a16="http://schemas.microsoft.com/office/drawing/2014/main" id="{A5631DB6-3EEE-5BB2-CBD4-93E340DB0066}"/>
                  </a:ext>
                </a:extLst>
              </p:cNvPr>
              <p:cNvSpPr txBox="1"/>
              <p:nvPr/>
            </p:nvSpPr>
            <p:spPr>
              <a:xfrm>
                <a:off x="9329738" y="3352542"/>
                <a:ext cx="1770062" cy="175446"/>
              </a:xfrm>
              <a:prstGeom prst="rect">
                <a:avLst/>
              </a:prstGeom>
              <a:noFill/>
            </p:spPr>
            <p:txBody>
              <a:bodyPr wrap="square" lIns="0" tIns="0" rIns="0" bIns="0" rtlCol="0" anchor="b">
                <a:noAutofit/>
              </a:bodyPr>
              <a:lstStyle/>
              <a:p>
                <a:pPr algn="ctr"/>
                <a:r>
                  <a:rPr lang="en-GB" sz="1100"/>
                  <a:t>P&lt;0.01</a:t>
                </a:r>
              </a:p>
            </p:txBody>
          </p:sp>
          <p:cxnSp>
            <p:nvCxnSpPr>
              <p:cNvPr id="1135" name="Straight Connector 1134">
                <a:extLst>
                  <a:ext uri="{FF2B5EF4-FFF2-40B4-BE49-F238E27FC236}">
                    <a16:creationId xmlns:a16="http://schemas.microsoft.com/office/drawing/2014/main" id="{61FF8D95-9ABE-8467-42A5-D2FE38C90669}"/>
                  </a:ext>
                </a:extLst>
              </p:cNvPr>
              <p:cNvCxnSpPr>
                <a:cxnSpLocks/>
              </p:cNvCxnSpPr>
              <p:nvPr/>
            </p:nvCxnSpPr>
            <p:spPr>
              <a:xfrm>
                <a:off x="9264352" y="3719358"/>
                <a:ext cx="1224136"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6" name="TextBox 1135">
                <a:extLst>
                  <a:ext uri="{FF2B5EF4-FFF2-40B4-BE49-F238E27FC236}">
                    <a16:creationId xmlns:a16="http://schemas.microsoft.com/office/drawing/2014/main" id="{D0B17809-2A8B-6264-30DF-A12BED8E25BA}"/>
                  </a:ext>
                </a:extLst>
              </p:cNvPr>
              <p:cNvSpPr txBox="1"/>
              <p:nvPr/>
            </p:nvSpPr>
            <p:spPr>
              <a:xfrm>
                <a:off x="9324975" y="3543042"/>
                <a:ext cx="1100138" cy="175446"/>
              </a:xfrm>
              <a:prstGeom prst="rect">
                <a:avLst/>
              </a:prstGeom>
              <a:noFill/>
            </p:spPr>
            <p:txBody>
              <a:bodyPr wrap="square" lIns="0" tIns="0" rIns="0" bIns="0" rtlCol="0" anchor="b">
                <a:noAutofit/>
              </a:bodyPr>
              <a:lstStyle/>
              <a:p>
                <a:pPr algn="ctr"/>
                <a:r>
                  <a:rPr lang="en-GB" sz="1100"/>
                  <a:t>P&lt;0.001</a:t>
                </a:r>
              </a:p>
            </p:txBody>
          </p:sp>
          <p:cxnSp>
            <p:nvCxnSpPr>
              <p:cNvPr id="1137" name="Straight Connector 1136">
                <a:extLst>
                  <a:ext uri="{FF2B5EF4-FFF2-40B4-BE49-F238E27FC236}">
                    <a16:creationId xmlns:a16="http://schemas.microsoft.com/office/drawing/2014/main" id="{1E0E3D12-9D6F-A0C2-1506-E3FE8BF929C1}"/>
                  </a:ext>
                </a:extLst>
              </p:cNvPr>
              <p:cNvCxnSpPr>
                <a:cxnSpLocks/>
              </p:cNvCxnSpPr>
              <p:nvPr/>
            </p:nvCxnSpPr>
            <p:spPr>
              <a:xfrm>
                <a:off x="9264352" y="3919384"/>
                <a:ext cx="64807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8" name="TextBox 1137">
                <a:extLst>
                  <a:ext uri="{FF2B5EF4-FFF2-40B4-BE49-F238E27FC236}">
                    <a16:creationId xmlns:a16="http://schemas.microsoft.com/office/drawing/2014/main" id="{A69A10B2-92D7-EBE4-2DA3-267665C562B3}"/>
                  </a:ext>
                </a:extLst>
              </p:cNvPr>
              <p:cNvSpPr txBox="1"/>
              <p:nvPr/>
            </p:nvSpPr>
            <p:spPr>
              <a:xfrm>
                <a:off x="9348788" y="3743068"/>
                <a:ext cx="481104" cy="175446"/>
              </a:xfrm>
              <a:prstGeom prst="rect">
                <a:avLst/>
              </a:prstGeom>
              <a:noFill/>
            </p:spPr>
            <p:txBody>
              <a:bodyPr wrap="square" lIns="0" tIns="0" rIns="0" bIns="0" rtlCol="0" anchor="b">
                <a:noAutofit/>
              </a:bodyPr>
              <a:lstStyle/>
              <a:p>
                <a:pPr algn="ctr"/>
                <a:r>
                  <a:rPr lang="en-GB" sz="1100"/>
                  <a:t>P&lt;0.01</a:t>
                </a:r>
              </a:p>
            </p:txBody>
          </p:sp>
          <p:cxnSp>
            <p:nvCxnSpPr>
              <p:cNvPr id="1139" name="Straight Connector 1138">
                <a:extLst>
                  <a:ext uri="{FF2B5EF4-FFF2-40B4-BE49-F238E27FC236}">
                    <a16:creationId xmlns:a16="http://schemas.microsoft.com/office/drawing/2014/main" id="{076412D7-2FC3-280C-93BA-57F17443F4AA}"/>
                  </a:ext>
                </a:extLst>
              </p:cNvPr>
              <p:cNvCxnSpPr>
                <a:cxnSpLocks/>
              </p:cNvCxnSpPr>
              <p:nvPr/>
            </p:nvCxnSpPr>
            <p:spPr>
              <a:xfrm rot="5400000">
                <a:off x="10453263" y="3743449"/>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a:extLst>
                  <a:ext uri="{FF2B5EF4-FFF2-40B4-BE49-F238E27FC236}">
                    <a16:creationId xmlns:a16="http://schemas.microsoft.com/office/drawing/2014/main" id="{780729BB-A0C2-BA03-2E77-89547CDE773A}"/>
                  </a:ext>
                </a:extLst>
              </p:cNvPr>
              <p:cNvCxnSpPr>
                <a:cxnSpLocks/>
              </p:cNvCxnSpPr>
              <p:nvPr/>
            </p:nvCxnSpPr>
            <p:spPr>
              <a:xfrm rot="5400000">
                <a:off x="9236070" y="3746625"/>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a:extLst>
                  <a:ext uri="{FF2B5EF4-FFF2-40B4-BE49-F238E27FC236}">
                    <a16:creationId xmlns:a16="http://schemas.microsoft.com/office/drawing/2014/main" id="{E806D85F-5265-0BC0-1771-CDE789CC2C1C}"/>
                  </a:ext>
                </a:extLst>
              </p:cNvPr>
              <p:cNvCxnSpPr>
                <a:cxnSpLocks/>
              </p:cNvCxnSpPr>
              <p:nvPr/>
            </p:nvCxnSpPr>
            <p:spPr>
              <a:xfrm rot="5400000">
                <a:off x="9878588" y="3943476"/>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a:extLst>
                  <a:ext uri="{FF2B5EF4-FFF2-40B4-BE49-F238E27FC236}">
                    <a16:creationId xmlns:a16="http://schemas.microsoft.com/office/drawing/2014/main" id="{DF9DA8B7-E018-0860-AFEB-9BA1AEF818E9}"/>
                  </a:ext>
                </a:extLst>
              </p:cNvPr>
              <p:cNvCxnSpPr>
                <a:cxnSpLocks/>
              </p:cNvCxnSpPr>
              <p:nvPr/>
            </p:nvCxnSpPr>
            <p:spPr>
              <a:xfrm rot="5400000">
                <a:off x="9232895" y="3943476"/>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a:extLst>
                  <a:ext uri="{FF2B5EF4-FFF2-40B4-BE49-F238E27FC236}">
                    <a16:creationId xmlns:a16="http://schemas.microsoft.com/office/drawing/2014/main" id="{FFB1D419-75A5-0111-B8CE-2B4961E3A218}"/>
                  </a:ext>
                </a:extLst>
              </p:cNvPr>
              <p:cNvCxnSpPr>
                <a:cxnSpLocks/>
              </p:cNvCxnSpPr>
              <p:nvPr/>
            </p:nvCxnSpPr>
            <p:spPr>
              <a:xfrm rot="5400000">
                <a:off x="11068045" y="3556125"/>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a:extLst>
                  <a:ext uri="{FF2B5EF4-FFF2-40B4-BE49-F238E27FC236}">
                    <a16:creationId xmlns:a16="http://schemas.microsoft.com/office/drawing/2014/main" id="{1C3F329A-A9DA-0560-09D3-6C07D655B1F1}"/>
                  </a:ext>
                </a:extLst>
              </p:cNvPr>
              <p:cNvCxnSpPr>
                <a:cxnSpLocks/>
              </p:cNvCxnSpPr>
              <p:nvPr/>
            </p:nvCxnSpPr>
            <p:spPr>
              <a:xfrm rot="5400000">
                <a:off x="9236070" y="3552951"/>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82" name="Group 1181">
            <a:extLst>
              <a:ext uri="{FF2B5EF4-FFF2-40B4-BE49-F238E27FC236}">
                <a16:creationId xmlns:a16="http://schemas.microsoft.com/office/drawing/2014/main" id="{602963AC-87F5-CB34-5CB4-02FD9581A7AC}"/>
              </a:ext>
            </a:extLst>
          </p:cNvPr>
          <p:cNvGrpSpPr/>
          <p:nvPr/>
        </p:nvGrpSpPr>
        <p:grpSpPr>
          <a:xfrm>
            <a:off x="4856523" y="2717004"/>
            <a:ext cx="2405623" cy="3239999"/>
            <a:chOff x="4856523" y="2717004"/>
            <a:chExt cx="2405623" cy="3239999"/>
          </a:xfrm>
        </p:grpSpPr>
        <p:sp>
          <p:nvSpPr>
            <p:cNvPr id="1155" name="Rectangle 1154">
              <a:extLst>
                <a:ext uri="{FF2B5EF4-FFF2-40B4-BE49-F238E27FC236}">
                  <a16:creationId xmlns:a16="http://schemas.microsoft.com/office/drawing/2014/main" id="{4A973DCE-2574-9783-B897-AD7F38F16BD5}"/>
                </a:ext>
              </a:extLst>
            </p:cNvPr>
            <p:cNvSpPr/>
            <p:nvPr/>
          </p:nvSpPr>
          <p:spPr>
            <a:xfrm>
              <a:off x="5726310" y="4198840"/>
              <a:ext cx="418043" cy="838520"/>
            </a:xfrm>
            <a:prstGeom prst="rect">
              <a:avLst/>
            </a:prstGeom>
            <a:solidFill>
              <a:schemeClr val="bg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56665"/>
                </a:solidFill>
                <a:effectLst/>
                <a:uLnTx/>
                <a:uFillTx/>
                <a:latin typeface="Arial" panose="020B0604020202020204"/>
                <a:ea typeface="+mn-ea"/>
                <a:cs typeface="+mn-cs"/>
              </a:endParaRPr>
            </a:p>
          </p:txBody>
        </p:sp>
        <p:sp>
          <p:nvSpPr>
            <p:cNvPr id="1146" name="TextBox 1145">
              <a:extLst>
                <a:ext uri="{FF2B5EF4-FFF2-40B4-BE49-F238E27FC236}">
                  <a16:creationId xmlns:a16="http://schemas.microsoft.com/office/drawing/2014/main" id="{151FE244-9DB8-E7DD-4CE0-7C4306B22653}"/>
                </a:ext>
              </a:extLst>
            </p:cNvPr>
            <p:cNvSpPr txBox="1"/>
            <p:nvPr/>
          </p:nvSpPr>
          <p:spPr>
            <a:xfrm>
              <a:off x="5235837" y="2851538"/>
              <a:ext cx="99087"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lang="en-US" sz="1200" b="0">
                  <a:solidFill>
                    <a:srgbClr val="656665"/>
                  </a:solidFill>
                  <a:latin typeface="+mn-lt"/>
                </a:rPr>
                <a:t>2.5</a:t>
              </a:r>
              <a:endParaRPr kumimoji="0" lang="en-US" sz="1200" b="0" i="0" u="none" strike="noStrike" kern="1700" cap="none" spc="0" normalizeH="0" baseline="0" noProof="0">
                <a:ln>
                  <a:noFill/>
                </a:ln>
                <a:solidFill>
                  <a:srgbClr val="656665"/>
                </a:solidFill>
                <a:effectLst/>
                <a:uLnTx/>
                <a:uFillTx/>
                <a:latin typeface="+mn-lt"/>
                <a:ea typeface="+mj-ea"/>
                <a:cs typeface="+mj-cs"/>
              </a:endParaRPr>
            </a:p>
          </p:txBody>
        </p:sp>
        <p:sp>
          <p:nvSpPr>
            <p:cNvPr id="1147" name="TextBox 1146">
              <a:extLst>
                <a:ext uri="{FF2B5EF4-FFF2-40B4-BE49-F238E27FC236}">
                  <a16:creationId xmlns:a16="http://schemas.microsoft.com/office/drawing/2014/main" id="{2D3D9A7A-3763-9283-0420-633679F10DD5}"/>
                </a:ext>
              </a:extLst>
            </p:cNvPr>
            <p:cNvSpPr txBox="1"/>
            <p:nvPr/>
          </p:nvSpPr>
          <p:spPr>
            <a:xfrm>
              <a:off x="5229351" y="4060126"/>
              <a:ext cx="99086"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1</a:t>
              </a:r>
            </a:p>
          </p:txBody>
        </p:sp>
        <p:sp>
          <p:nvSpPr>
            <p:cNvPr id="1148" name="TextBox 1147">
              <a:extLst>
                <a:ext uri="{FF2B5EF4-FFF2-40B4-BE49-F238E27FC236}">
                  <a16:creationId xmlns:a16="http://schemas.microsoft.com/office/drawing/2014/main" id="{6ACDADAF-A9EF-0823-36A2-D13E178C63FD}"/>
                </a:ext>
              </a:extLst>
            </p:cNvPr>
            <p:cNvSpPr txBox="1"/>
            <p:nvPr/>
          </p:nvSpPr>
          <p:spPr>
            <a:xfrm>
              <a:off x="5229351" y="4871576"/>
              <a:ext cx="99086"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0</a:t>
              </a:r>
            </a:p>
          </p:txBody>
        </p:sp>
        <p:grpSp>
          <p:nvGrpSpPr>
            <p:cNvPr id="1149" name="Group 1148">
              <a:extLst>
                <a:ext uri="{FF2B5EF4-FFF2-40B4-BE49-F238E27FC236}">
                  <a16:creationId xmlns:a16="http://schemas.microsoft.com/office/drawing/2014/main" id="{D5926F5B-FFD3-CEF7-6D78-9794F7400CFA}"/>
                </a:ext>
              </a:extLst>
            </p:cNvPr>
            <p:cNvGrpSpPr/>
            <p:nvPr/>
          </p:nvGrpSpPr>
          <p:grpSpPr>
            <a:xfrm>
              <a:off x="5404809" y="3031797"/>
              <a:ext cx="1857337" cy="2141180"/>
              <a:chOff x="8916473" y="4679999"/>
              <a:chExt cx="1412252" cy="876454"/>
            </a:xfrm>
          </p:grpSpPr>
          <p:grpSp>
            <p:nvGrpSpPr>
              <p:cNvPr id="1167" name="Group 1166">
                <a:extLst>
                  <a:ext uri="{FF2B5EF4-FFF2-40B4-BE49-F238E27FC236}">
                    <a16:creationId xmlns:a16="http://schemas.microsoft.com/office/drawing/2014/main" id="{84929CCC-5449-97C1-5E26-BD4FF72C782F}"/>
                  </a:ext>
                </a:extLst>
              </p:cNvPr>
              <p:cNvGrpSpPr/>
              <p:nvPr/>
            </p:nvGrpSpPr>
            <p:grpSpPr>
              <a:xfrm>
                <a:off x="8916473" y="4679999"/>
                <a:ext cx="63068" cy="820899"/>
                <a:chOff x="8916473" y="4679999"/>
                <a:chExt cx="63068" cy="820899"/>
              </a:xfrm>
            </p:grpSpPr>
            <p:cxnSp>
              <p:nvCxnSpPr>
                <p:cNvPr id="1171" name="Straight Connector 1170">
                  <a:extLst>
                    <a:ext uri="{FF2B5EF4-FFF2-40B4-BE49-F238E27FC236}">
                      <a16:creationId xmlns:a16="http://schemas.microsoft.com/office/drawing/2014/main" id="{C91FDCE8-9242-AF8B-B2A5-3AD0D3700ABA}"/>
                    </a:ext>
                  </a:extLst>
                </p:cNvPr>
                <p:cNvCxnSpPr>
                  <a:cxnSpLocks/>
                </p:cNvCxnSpPr>
                <p:nvPr/>
              </p:nvCxnSpPr>
              <p:spPr>
                <a:xfrm>
                  <a:off x="8916473" y="4679999"/>
                  <a:ext cx="63068"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2" name="Straight Connector 1171">
                  <a:extLst>
                    <a:ext uri="{FF2B5EF4-FFF2-40B4-BE49-F238E27FC236}">
                      <a16:creationId xmlns:a16="http://schemas.microsoft.com/office/drawing/2014/main" id="{4270006D-217C-C54C-FB69-F54C6D9A2EB0}"/>
                    </a:ext>
                  </a:extLst>
                </p:cNvPr>
                <p:cNvCxnSpPr>
                  <a:cxnSpLocks/>
                </p:cNvCxnSpPr>
                <p:nvPr/>
              </p:nvCxnSpPr>
              <p:spPr>
                <a:xfrm flipV="1">
                  <a:off x="8922823" y="5170206"/>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3" name="Straight Connector 1172">
                  <a:extLst>
                    <a:ext uri="{FF2B5EF4-FFF2-40B4-BE49-F238E27FC236}">
                      <a16:creationId xmlns:a16="http://schemas.microsoft.com/office/drawing/2014/main" id="{1812326D-52AE-BDD5-902C-195EEE2026F3}"/>
                    </a:ext>
                  </a:extLst>
                </p:cNvPr>
                <p:cNvCxnSpPr>
                  <a:cxnSpLocks/>
                </p:cNvCxnSpPr>
                <p:nvPr/>
              </p:nvCxnSpPr>
              <p:spPr>
                <a:xfrm flipV="1">
                  <a:off x="8922823" y="5500898"/>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68" name="Group 1167">
                <a:extLst>
                  <a:ext uri="{FF2B5EF4-FFF2-40B4-BE49-F238E27FC236}">
                    <a16:creationId xmlns:a16="http://schemas.microsoft.com/office/drawing/2014/main" id="{F1572882-B5C3-0577-D2EB-418D54E16C31}"/>
                  </a:ext>
                </a:extLst>
              </p:cNvPr>
              <p:cNvGrpSpPr/>
              <p:nvPr/>
            </p:nvGrpSpPr>
            <p:grpSpPr>
              <a:xfrm>
                <a:off x="9319864" y="5509873"/>
                <a:ext cx="620043" cy="46580"/>
                <a:chOff x="9319864" y="5509873"/>
                <a:chExt cx="620043" cy="46580"/>
              </a:xfrm>
            </p:grpSpPr>
            <p:cxnSp>
              <p:nvCxnSpPr>
                <p:cNvPr id="1169" name="Straight Connector 1168">
                  <a:extLst>
                    <a:ext uri="{FF2B5EF4-FFF2-40B4-BE49-F238E27FC236}">
                      <a16:creationId xmlns:a16="http://schemas.microsoft.com/office/drawing/2014/main" id="{F97DAAD4-7AB9-7744-5F3D-8F328D4D7B34}"/>
                    </a:ext>
                  </a:extLst>
                </p:cNvPr>
                <p:cNvCxnSpPr>
                  <a:cxnSpLocks/>
                </p:cNvCxnSpPr>
                <p:nvPr/>
              </p:nvCxnSpPr>
              <p:spPr>
                <a:xfrm rot="5400000" flipV="1">
                  <a:off x="9296574" y="5533163"/>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0" name="Straight Connector 1169">
                  <a:extLst>
                    <a:ext uri="{FF2B5EF4-FFF2-40B4-BE49-F238E27FC236}">
                      <a16:creationId xmlns:a16="http://schemas.microsoft.com/office/drawing/2014/main" id="{BCC0BFE2-CD2B-5B93-E5B5-4ADEC39C112C}"/>
                    </a:ext>
                  </a:extLst>
                </p:cNvPr>
                <p:cNvCxnSpPr>
                  <a:cxnSpLocks/>
                </p:cNvCxnSpPr>
                <p:nvPr/>
              </p:nvCxnSpPr>
              <p:spPr>
                <a:xfrm rot="5400000" flipV="1">
                  <a:off x="9916617" y="5533164"/>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166" name="Freeform: Shape 1165">
                <a:extLst>
                  <a:ext uri="{FF2B5EF4-FFF2-40B4-BE49-F238E27FC236}">
                    <a16:creationId xmlns:a16="http://schemas.microsoft.com/office/drawing/2014/main" id="{EBA24BEB-B534-10A8-2A2C-F2AD1752727B}"/>
                  </a:ext>
                </a:extLst>
              </p:cNvPr>
              <p:cNvSpPr/>
              <p:nvPr/>
            </p:nvSpPr>
            <p:spPr>
              <a:xfrm>
                <a:off x="8979541" y="4680000"/>
                <a:ext cx="1349184" cy="822731"/>
              </a:xfrm>
              <a:custGeom>
                <a:avLst/>
                <a:gdLst>
                  <a:gd name="connsiteX0" fmla="*/ 0 w 1765300"/>
                  <a:gd name="connsiteY0" fmla="*/ 0 h 2035175"/>
                  <a:gd name="connsiteX1" fmla="*/ 0 w 1765300"/>
                  <a:gd name="connsiteY1" fmla="*/ 2035175 h 2035175"/>
                  <a:gd name="connsiteX2" fmla="*/ 1765300 w 1765300"/>
                  <a:gd name="connsiteY2" fmla="*/ 2035175 h 2035175"/>
                </a:gdLst>
                <a:ahLst/>
                <a:cxnLst>
                  <a:cxn ang="0">
                    <a:pos x="connsiteX0" y="connsiteY0"/>
                  </a:cxn>
                  <a:cxn ang="0">
                    <a:pos x="connsiteX1" y="connsiteY1"/>
                  </a:cxn>
                  <a:cxn ang="0">
                    <a:pos x="connsiteX2" y="connsiteY2"/>
                  </a:cxn>
                </a:cxnLst>
                <a:rect l="l" t="t" r="r" b="b"/>
                <a:pathLst>
                  <a:path w="1765300" h="2035175">
                    <a:moveTo>
                      <a:pt x="0" y="0"/>
                    </a:moveTo>
                    <a:lnTo>
                      <a:pt x="0" y="2035175"/>
                    </a:lnTo>
                    <a:lnTo>
                      <a:pt x="1765300" y="20351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grpSp>
          <p:nvGrpSpPr>
            <p:cNvPr id="1150" name="Group 1149">
              <a:extLst>
                <a:ext uri="{FF2B5EF4-FFF2-40B4-BE49-F238E27FC236}">
                  <a16:creationId xmlns:a16="http://schemas.microsoft.com/office/drawing/2014/main" id="{C0DB6477-0377-C93C-8398-FA604D3D3256}"/>
                </a:ext>
              </a:extLst>
            </p:cNvPr>
            <p:cNvGrpSpPr/>
            <p:nvPr/>
          </p:nvGrpSpPr>
          <p:grpSpPr>
            <a:xfrm>
              <a:off x="6674214" y="3817631"/>
              <a:ext cx="153148" cy="545981"/>
              <a:chOff x="8556781" y="4541177"/>
              <a:chExt cx="116448" cy="262007"/>
            </a:xfrm>
          </p:grpSpPr>
          <p:cxnSp>
            <p:nvCxnSpPr>
              <p:cNvPr id="1164" name="Straight Connector 1163">
                <a:extLst>
                  <a:ext uri="{FF2B5EF4-FFF2-40B4-BE49-F238E27FC236}">
                    <a16:creationId xmlns:a16="http://schemas.microsoft.com/office/drawing/2014/main" id="{BF3B91E0-D0B6-B2A9-9747-722B3839F0C3}"/>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65" name="Straight Connector 1164">
                <a:extLst>
                  <a:ext uri="{FF2B5EF4-FFF2-40B4-BE49-F238E27FC236}">
                    <a16:creationId xmlns:a16="http://schemas.microsoft.com/office/drawing/2014/main" id="{BEC2E266-A5AF-2813-27FF-F957208A3059}"/>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51" name="Group 1150">
              <a:extLst>
                <a:ext uri="{FF2B5EF4-FFF2-40B4-BE49-F238E27FC236}">
                  <a16:creationId xmlns:a16="http://schemas.microsoft.com/office/drawing/2014/main" id="{A6613A94-A7AF-EB54-8F7A-A09BA03E7C44}"/>
                </a:ext>
              </a:extLst>
            </p:cNvPr>
            <p:cNvGrpSpPr/>
            <p:nvPr/>
          </p:nvGrpSpPr>
          <p:grpSpPr>
            <a:xfrm>
              <a:off x="5854307" y="4146068"/>
              <a:ext cx="153148" cy="52770"/>
              <a:chOff x="8556781" y="4541177"/>
              <a:chExt cx="116448" cy="262007"/>
            </a:xfrm>
          </p:grpSpPr>
          <p:cxnSp>
            <p:nvCxnSpPr>
              <p:cNvPr id="1162" name="Straight Connector 1161">
                <a:extLst>
                  <a:ext uri="{FF2B5EF4-FFF2-40B4-BE49-F238E27FC236}">
                    <a16:creationId xmlns:a16="http://schemas.microsoft.com/office/drawing/2014/main" id="{6944410E-2C93-EFED-F5D4-558ED40737BB}"/>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63" name="Straight Connector 1162">
                <a:extLst>
                  <a:ext uri="{FF2B5EF4-FFF2-40B4-BE49-F238E27FC236}">
                    <a16:creationId xmlns:a16="http://schemas.microsoft.com/office/drawing/2014/main" id="{285D1732-C202-A84C-B481-27AD7437149E}"/>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152" name="TextBox 1151">
              <a:extLst>
                <a:ext uri="{FF2B5EF4-FFF2-40B4-BE49-F238E27FC236}">
                  <a16:creationId xmlns:a16="http://schemas.microsoft.com/office/drawing/2014/main" id="{EFAD3625-F1BC-952E-7642-3A066185B6F4}"/>
                </a:ext>
              </a:extLst>
            </p:cNvPr>
            <p:cNvSpPr txBox="1"/>
            <p:nvPr/>
          </p:nvSpPr>
          <p:spPr>
            <a:xfrm>
              <a:off x="5627821" y="5252877"/>
              <a:ext cx="610861" cy="704126"/>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Control</a:t>
              </a:r>
            </a:p>
          </p:txBody>
        </p:sp>
        <p:sp>
          <p:nvSpPr>
            <p:cNvPr id="1153" name="TextBox 1152">
              <a:extLst>
                <a:ext uri="{FF2B5EF4-FFF2-40B4-BE49-F238E27FC236}">
                  <a16:creationId xmlns:a16="http://schemas.microsoft.com/office/drawing/2014/main" id="{D97C2376-365E-19C3-2D2E-9611F1DF409B}"/>
                </a:ext>
              </a:extLst>
            </p:cNvPr>
            <p:cNvSpPr txBox="1"/>
            <p:nvPr/>
          </p:nvSpPr>
          <p:spPr>
            <a:xfrm>
              <a:off x="6428273" y="5252877"/>
              <a:ext cx="610861" cy="704126"/>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CRSwNP</a:t>
              </a:r>
            </a:p>
          </p:txBody>
        </p:sp>
        <p:sp>
          <p:nvSpPr>
            <p:cNvPr id="1154" name="Rectangle 1153">
              <a:extLst>
                <a:ext uri="{FF2B5EF4-FFF2-40B4-BE49-F238E27FC236}">
                  <a16:creationId xmlns:a16="http://schemas.microsoft.com/office/drawing/2014/main" id="{8DC5148A-528B-3169-C773-855A1D74778A}"/>
                </a:ext>
              </a:extLst>
            </p:cNvPr>
            <p:cNvSpPr/>
            <p:nvPr/>
          </p:nvSpPr>
          <p:spPr>
            <a:xfrm>
              <a:off x="6541766" y="3891920"/>
              <a:ext cx="418043" cy="1144016"/>
            </a:xfrm>
            <a:prstGeom prst="rect">
              <a:avLst/>
            </a:prstGeom>
            <a:solidFill>
              <a:schemeClr val="tx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56665"/>
                </a:solidFill>
                <a:effectLst/>
                <a:uLnTx/>
                <a:uFillTx/>
                <a:latin typeface="Arial" panose="020B0604020202020204"/>
                <a:ea typeface="+mn-ea"/>
                <a:cs typeface="+mn-cs"/>
              </a:endParaRPr>
            </a:p>
          </p:txBody>
        </p:sp>
        <p:sp>
          <p:nvSpPr>
            <p:cNvPr id="1156" name="TextBox 1155">
              <a:extLst>
                <a:ext uri="{FF2B5EF4-FFF2-40B4-BE49-F238E27FC236}">
                  <a16:creationId xmlns:a16="http://schemas.microsoft.com/office/drawing/2014/main" id="{D2B7FD39-DDA2-2F5C-07D0-AAA43DF6A553}"/>
                </a:ext>
              </a:extLst>
            </p:cNvPr>
            <p:cNvSpPr txBox="1"/>
            <p:nvPr/>
          </p:nvSpPr>
          <p:spPr>
            <a:xfrm rot="16200000">
              <a:off x="3660981" y="3912546"/>
              <a:ext cx="2575752" cy="184667"/>
            </a:xfrm>
            <a:prstGeom prst="rect">
              <a:avLst/>
            </a:prstGeom>
            <a:noFill/>
          </p:spPr>
          <p:txBody>
            <a:bodyPr wrap="square" lIns="0" tIns="0" rIns="0" bIns="0" rtlCol="0" anchor="ctr">
              <a:spAutoFit/>
            </a:bodyPr>
            <a:lstStyle/>
            <a:p>
              <a:pPr algn="ctr"/>
              <a:r>
                <a:rPr lang="en-GB" sz="1200"/>
                <a:t>IL-25 mRNA expression</a:t>
              </a:r>
            </a:p>
          </p:txBody>
        </p:sp>
        <p:grpSp>
          <p:nvGrpSpPr>
            <p:cNvPr id="1157" name="Group 1156">
              <a:extLst>
                <a:ext uri="{FF2B5EF4-FFF2-40B4-BE49-F238E27FC236}">
                  <a16:creationId xmlns:a16="http://schemas.microsoft.com/office/drawing/2014/main" id="{40FB617A-6A9C-169B-47E6-99D7DBFDB07B}"/>
                </a:ext>
              </a:extLst>
            </p:cNvPr>
            <p:cNvGrpSpPr/>
            <p:nvPr/>
          </p:nvGrpSpPr>
          <p:grpSpPr>
            <a:xfrm>
              <a:off x="5862324" y="3429042"/>
              <a:ext cx="852318" cy="313512"/>
              <a:chOff x="9264352" y="3728048"/>
              <a:chExt cx="648072" cy="247182"/>
            </a:xfrm>
          </p:grpSpPr>
          <p:cxnSp>
            <p:nvCxnSpPr>
              <p:cNvPr id="1158" name="Straight Connector 1157">
                <a:extLst>
                  <a:ext uri="{FF2B5EF4-FFF2-40B4-BE49-F238E27FC236}">
                    <a16:creationId xmlns:a16="http://schemas.microsoft.com/office/drawing/2014/main" id="{5F657FE8-C0B1-FD67-DABE-B3E51977B3FD}"/>
                  </a:ext>
                </a:extLst>
              </p:cNvPr>
              <p:cNvCxnSpPr>
                <a:cxnSpLocks/>
              </p:cNvCxnSpPr>
              <p:nvPr/>
            </p:nvCxnSpPr>
            <p:spPr>
              <a:xfrm>
                <a:off x="9264352" y="3919384"/>
                <a:ext cx="64807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9" name="TextBox 1158">
                <a:extLst>
                  <a:ext uri="{FF2B5EF4-FFF2-40B4-BE49-F238E27FC236}">
                    <a16:creationId xmlns:a16="http://schemas.microsoft.com/office/drawing/2014/main" id="{1C94FF54-7188-0CD6-0A7C-7656671D1D3A}"/>
                  </a:ext>
                </a:extLst>
              </p:cNvPr>
              <p:cNvSpPr txBox="1"/>
              <p:nvPr/>
            </p:nvSpPr>
            <p:spPr>
              <a:xfrm>
                <a:off x="9348788" y="3728048"/>
                <a:ext cx="481104" cy="175446"/>
              </a:xfrm>
              <a:prstGeom prst="rect">
                <a:avLst/>
              </a:prstGeom>
              <a:noFill/>
            </p:spPr>
            <p:txBody>
              <a:bodyPr wrap="square" lIns="0" tIns="0" rIns="0" bIns="0" rtlCol="0" anchor="b">
                <a:noAutofit/>
              </a:bodyPr>
              <a:lstStyle/>
              <a:p>
                <a:pPr algn="ctr"/>
                <a:r>
                  <a:rPr lang="en-GB" sz="1100"/>
                  <a:t>P&lt;0.05</a:t>
                </a:r>
              </a:p>
            </p:txBody>
          </p:sp>
          <p:cxnSp>
            <p:nvCxnSpPr>
              <p:cNvPr id="1160" name="Straight Connector 1159">
                <a:extLst>
                  <a:ext uri="{FF2B5EF4-FFF2-40B4-BE49-F238E27FC236}">
                    <a16:creationId xmlns:a16="http://schemas.microsoft.com/office/drawing/2014/main" id="{44684C9C-ED70-400F-0461-45205A82A5F2}"/>
                  </a:ext>
                </a:extLst>
              </p:cNvPr>
              <p:cNvCxnSpPr>
                <a:cxnSpLocks/>
              </p:cNvCxnSpPr>
              <p:nvPr/>
            </p:nvCxnSpPr>
            <p:spPr>
              <a:xfrm rot="5400000">
                <a:off x="9878588" y="3943476"/>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a:extLst>
                  <a:ext uri="{FF2B5EF4-FFF2-40B4-BE49-F238E27FC236}">
                    <a16:creationId xmlns:a16="http://schemas.microsoft.com/office/drawing/2014/main" id="{FB58989A-2B56-06FF-8ED9-8F2A29B79139}"/>
                  </a:ext>
                </a:extLst>
              </p:cNvPr>
              <p:cNvCxnSpPr>
                <a:cxnSpLocks/>
              </p:cNvCxnSpPr>
              <p:nvPr/>
            </p:nvCxnSpPr>
            <p:spPr>
              <a:xfrm rot="5400000">
                <a:off x="9232895" y="3943476"/>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80" name="Group 1179">
            <a:extLst>
              <a:ext uri="{FF2B5EF4-FFF2-40B4-BE49-F238E27FC236}">
                <a16:creationId xmlns:a16="http://schemas.microsoft.com/office/drawing/2014/main" id="{0505F14C-B69D-C5D3-68BF-65B555D412DF}"/>
              </a:ext>
            </a:extLst>
          </p:cNvPr>
          <p:cNvGrpSpPr>
            <a:grpSpLocks noChangeAspect="1"/>
          </p:cNvGrpSpPr>
          <p:nvPr/>
        </p:nvGrpSpPr>
        <p:grpSpPr>
          <a:xfrm>
            <a:off x="920286" y="2750802"/>
            <a:ext cx="2391685" cy="3235287"/>
            <a:chOff x="950877" y="3002272"/>
            <a:chExt cx="2074726" cy="2806527"/>
          </a:xfrm>
        </p:grpSpPr>
        <p:sp>
          <p:nvSpPr>
            <p:cNvPr id="28" name="TextBox 27">
              <a:extLst>
                <a:ext uri="{FF2B5EF4-FFF2-40B4-BE49-F238E27FC236}">
                  <a16:creationId xmlns:a16="http://schemas.microsoft.com/office/drawing/2014/main" id="{4D19BEC5-FAFD-589A-F6CA-B56486506FD4}"/>
                </a:ext>
              </a:extLst>
            </p:cNvPr>
            <p:cNvSpPr txBox="1"/>
            <p:nvPr/>
          </p:nvSpPr>
          <p:spPr>
            <a:xfrm rot="16200000">
              <a:off x="101627" y="3923606"/>
              <a:ext cx="2066943" cy="368444"/>
            </a:xfrm>
            <a:prstGeom prst="rect">
              <a:avLst/>
            </a:prstGeom>
            <a:noFill/>
          </p:spPr>
          <p:txBody>
            <a:bodyPr wrap="square" rtlCol="0" anchor="ctr">
              <a:spAutoFit/>
            </a:bodyPr>
            <a:lstStyle/>
            <a:p>
              <a:pPr marL="0" marR="0" lvl="0" indent="0" algn="ctr" defTabSz="1219139" rtl="0" eaLnBrk="1" fontAlgn="auto" latinLnBrk="0" hangingPunct="1">
                <a:lnSpc>
                  <a:spcPct val="90000"/>
                </a:lnSpc>
                <a:spcBef>
                  <a:spcPct val="0"/>
                </a:spcBef>
                <a:spcAft>
                  <a:spcPts val="0"/>
                </a:spcAft>
                <a:buClr>
                  <a:srgbClr val="7F134C"/>
                </a:buClr>
                <a:buSzTx/>
                <a:buFontTx/>
                <a:buNone/>
                <a:tabLst>
                  <a:tab pos="1200121" algn="l"/>
                </a:tabLst>
                <a:defRPr/>
              </a:pPr>
              <a:r>
                <a:rPr kumimoji="0" lang="en-US" sz="1200" b="0" i="1" u="none" kern="1700" cap="none" spc="0" normalizeH="0" baseline="0" noProof="0" dirty="0">
                  <a:ln>
                    <a:noFill/>
                  </a:ln>
                  <a:effectLst/>
                  <a:uLnTx/>
                  <a:uFillTx/>
                  <a:ea typeface="+mn-ea"/>
                  <a:cs typeface="+mn-cs"/>
                </a:rPr>
                <a:t>TSLP</a:t>
              </a:r>
              <a:r>
                <a:rPr kumimoji="0" lang="en-US" sz="1200" b="0" i="0" u="none" kern="1700" cap="none" spc="0" normalizeH="0" baseline="0" noProof="0" dirty="0">
                  <a:ln>
                    <a:noFill/>
                  </a:ln>
                  <a:effectLst/>
                  <a:uLnTx/>
                  <a:uFillTx/>
                  <a:ea typeface="+mn-ea"/>
                  <a:cs typeface="+mn-cs"/>
                </a:rPr>
                <a:t> mRNA expression</a:t>
              </a:r>
              <a:br>
                <a:rPr kumimoji="0" lang="en-US" sz="1200" b="0" i="0" u="none" kern="1700" cap="none" spc="0" normalizeH="0" baseline="0" noProof="0" dirty="0">
                  <a:ln>
                    <a:noFill/>
                  </a:ln>
                  <a:effectLst/>
                  <a:uLnTx/>
                  <a:uFillTx/>
                  <a:ea typeface="+mn-ea"/>
                  <a:cs typeface="+mn-cs"/>
                </a:rPr>
              </a:br>
              <a:r>
                <a:rPr kumimoji="0" lang="en-US" sz="1200" b="0" i="0" u="none" kern="1700" cap="none" spc="0" normalizeH="0" baseline="0" noProof="0" dirty="0">
                  <a:ln>
                    <a:noFill/>
                  </a:ln>
                  <a:effectLst/>
                  <a:uLnTx/>
                  <a:uFillTx/>
                  <a:ea typeface="+mn-ea"/>
                  <a:cs typeface="+mn-cs"/>
                </a:rPr>
                <a:t>(ratio to control)</a:t>
              </a:r>
              <a:r>
                <a:rPr kumimoji="0" lang="en-US" sz="1200" b="0" i="0" u="none" kern="1700" cap="none" spc="0" normalizeH="0" baseline="30000" noProof="0" dirty="0">
                  <a:ln>
                    <a:noFill/>
                  </a:ln>
                  <a:effectLst/>
                  <a:uLnTx/>
                  <a:uFillTx/>
                  <a:ea typeface="+mn-ea"/>
                  <a:cs typeface="+mn-cs"/>
                </a:rPr>
                <a:t>†</a:t>
              </a:r>
            </a:p>
          </p:txBody>
        </p:sp>
        <p:sp>
          <p:nvSpPr>
            <p:cNvPr id="31" name="TextBox 30">
              <a:extLst>
                <a:ext uri="{FF2B5EF4-FFF2-40B4-BE49-F238E27FC236}">
                  <a16:creationId xmlns:a16="http://schemas.microsoft.com/office/drawing/2014/main" id="{9746BF8B-405B-ADA9-8A2F-10399667677D}"/>
                </a:ext>
              </a:extLst>
            </p:cNvPr>
            <p:cNvSpPr txBox="1"/>
            <p:nvPr/>
          </p:nvSpPr>
          <p:spPr>
            <a:xfrm>
              <a:off x="1532890" y="5055079"/>
              <a:ext cx="68138" cy="13215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1600"/>
                </a:spcBef>
                <a:spcAft>
                  <a:spcPts val="0"/>
                </a:spcAft>
                <a:buClr>
                  <a:srgbClr val="7F134C"/>
                </a:buClr>
                <a:buSzTx/>
                <a:buFontTx/>
                <a:buNone/>
                <a:tabLst/>
                <a:defRPr/>
              </a:pPr>
              <a:r>
                <a:rPr kumimoji="0" lang="en-US" sz="1100" b="0" i="0" u="none" strike="noStrike" kern="1700" cap="none" spc="0" normalizeH="0" baseline="0" noProof="0">
                  <a:ln>
                    <a:noFill/>
                  </a:ln>
                  <a:solidFill>
                    <a:srgbClr val="656665"/>
                  </a:solidFill>
                  <a:effectLst/>
                  <a:uLnTx/>
                  <a:uFillTx/>
                  <a:latin typeface="Arial" panose="020B0604020202020204"/>
                  <a:ea typeface="+mn-ea"/>
                  <a:cs typeface="+mn-cs"/>
                </a:rPr>
                <a:t>0</a:t>
              </a:r>
            </a:p>
          </p:txBody>
        </p:sp>
        <p:sp>
          <p:nvSpPr>
            <p:cNvPr id="1024" name="TextBox 1023">
              <a:extLst>
                <a:ext uri="{FF2B5EF4-FFF2-40B4-BE49-F238E27FC236}">
                  <a16:creationId xmlns:a16="http://schemas.microsoft.com/office/drawing/2014/main" id="{E60DEE9D-6D51-6837-458A-93F0DE170FE1}"/>
                </a:ext>
              </a:extLst>
            </p:cNvPr>
            <p:cNvSpPr txBox="1"/>
            <p:nvPr/>
          </p:nvSpPr>
          <p:spPr>
            <a:xfrm>
              <a:off x="1431378" y="4551675"/>
              <a:ext cx="169649" cy="144173"/>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160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ea typeface="+mn-ea"/>
                  <a:cs typeface="+mn-cs"/>
                </a:rPr>
                <a:t>2.5</a:t>
              </a:r>
            </a:p>
          </p:txBody>
        </p:sp>
        <p:sp>
          <p:nvSpPr>
            <p:cNvPr id="1025" name="TextBox 1024">
              <a:extLst>
                <a:ext uri="{FF2B5EF4-FFF2-40B4-BE49-F238E27FC236}">
                  <a16:creationId xmlns:a16="http://schemas.microsoft.com/office/drawing/2014/main" id="{0CF60CB5-5EE1-8A19-1B27-58BC91511DDF}"/>
                </a:ext>
              </a:extLst>
            </p:cNvPr>
            <p:cNvSpPr txBox="1"/>
            <p:nvPr/>
          </p:nvSpPr>
          <p:spPr>
            <a:xfrm>
              <a:off x="1532890" y="4040851"/>
              <a:ext cx="68138" cy="144173"/>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160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ea typeface="+mn-ea"/>
                  <a:cs typeface="+mn-cs"/>
                </a:rPr>
                <a:t>5</a:t>
              </a:r>
            </a:p>
          </p:txBody>
        </p:sp>
        <p:sp>
          <p:nvSpPr>
            <p:cNvPr id="1027" name="TextBox 1026">
              <a:extLst>
                <a:ext uri="{FF2B5EF4-FFF2-40B4-BE49-F238E27FC236}">
                  <a16:creationId xmlns:a16="http://schemas.microsoft.com/office/drawing/2014/main" id="{227774E3-C14C-F153-9AA7-6A4F5C18361B}"/>
                </a:ext>
              </a:extLst>
            </p:cNvPr>
            <p:cNvSpPr txBox="1"/>
            <p:nvPr/>
          </p:nvSpPr>
          <p:spPr>
            <a:xfrm>
              <a:off x="1431378" y="3532550"/>
              <a:ext cx="169649" cy="144173"/>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160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ea typeface="+mn-ea"/>
                  <a:cs typeface="+mn-cs"/>
                </a:rPr>
                <a:t>7.5</a:t>
              </a:r>
            </a:p>
          </p:txBody>
        </p:sp>
        <p:sp>
          <p:nvSpPr>
            <p:cNvPr id="1029" name="TextBox 1028">
              <a:extLst>
                <a:ext uri="{FF2B5EF4-FFF2-40B4-BE49-F238E27FC236}">
                  <a16:creationId xmlns:a16="http://schemas.microsoft.com/office/drawing/2014/main" id="{C634E82E-10C5-E6AA-14EC-070426A918BE}"/>
                </a:ext>
              </a:extLst>
            </p:cNvPr>
            <p:cNvSpPr txBox="1"/>
            <p:nvPr/>
          </p:nvSpPr>
          <p:spPr>
            <a:xfrm>
              <a:off x="1464752" y="3002272"/>
              <a:ext cx="136275" cy="144173"/>
            </a:xfrm>
            <a:prstGeom prst="rect">
              <a:avLst/>
            </a:prstGeom>
            <a:noFill/>
          </p:spPr>
          <p:txBody>
            <a:bodyPr wrap="none" lIns="0" tIns="0" rIns="0" bIns="0" rtlCol="0" anchor="ctr">
              <a:sp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10</a:t>
              </a:r>
            </a:p>
          </p:txBody>
        </p:sp>
        <p:cxnSp>
          <p:nvCxnSpPr>
            <p:cNvPr id="1030" name="Straight Connector 1029">
              <a:extLst>
                <a:ext uri="{FF2B5EF4-FFF2-40B4-BE49-F238E27FC236}">
                  <a16:creationId xmlns:a16="http://schemas.microsoft.com/office/drawing/2014/main" id="{545C6AEC-CFD2-B9BE-2903-7548CFF71D52}"/>
                </a:ext>
              </a:extLst>
            </p:cNvPr>
            <p:cNvCxnSpPr>
              <a:cxnSpLocks/>
            </p:cNvCxnSpPr>
            <p:nvPr/>
          </p:nvCxnSpPr>
          <p:spPr>
            <a:xfrm>
              <a:off x="1704701" y="3038869"/>
              <a:ext cx="0" cy="2066943"/>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C450F59D-D0E4-5A2D-8803-31B5B2E647E5}"/>
                </a:ext>
              </a:extLst>
            </p:cNvPr>
            <p:cNvCxnSpPr>
              <a:cxnSpLocks/>
            </p:cNvCxnSpPr>
            <p:nvPr/>
          </p:nvCxnSpPr>
          <p:spPr>
            <a:xfrm flipV="1">
              <a:off x="1653089" y="5107345"/>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CA1AA824-0CC5-1AA4-6325-6381918A31C2}"/>
                </a:ext>
              </a:extLst>
            </p:cNvPr>
            <p:cNvCxnSpPr>
              <a:cxnSpLocks/>
            </p:cNvCxnSpPr>
            <p:nvPr/>
          </p:nvCxnSpPr>
          <p:spPr>
            <a:xfrm flipV="1">
              <a:off x="1653089" y="4603941"/>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E96E073E-2B40-0E76-DE9C-8F70FB310FD8}"/>
                </a:ext>
              </a:extLst>
            </p:cNvPr>
            <p:cNvCxnSpPr>
              <a:cxnSpLocks/>
            </p:cNvCxnSpPr>
            <p:nvPr/>
          </p:nvCxnSpPr>
          <p:spPr>
            <a:xfrm flipV="1">
              <a:off x="1653089" y="4093117"/>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D3D3CE79-E455-9361-F8BA-CDAEE2E1BF68}"/>
                </a:ext>
              </a:extLst>
            </p:cNvPr>
            <p:cNvCxnSpPr>
              <a:cxnSpLocks/>
            </p:cNvCxnSpPr>
            <p:nvPr/>
          </p:nvCxnSpPr>
          <p:spPr>
            <a:xfrm flipV="1">
              <a:off x="1653089" y="3584817"/>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305904DA-E4A2-CA21-2EC4-EF0052EAB58B}"/>
                </a:ext>
              </a:extLst>
            </p:cNvPr>
            <p:cNvCxnSpPr>
              <a:cxnSpLocks/>
            </p:cNvCxnSpPr>
            <p:nvPr/>
          </p:nvCxnSpPr>
          <p:spPr>
            <a:xfrm flipV="1">
              <a:off x="1653089" y="3074356"/>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036" name="Group 1035">
              <a:extLst>
                <a:ext uri="{FF2B5EF4-FFF2-40B4-BE49-F238E27FC236}">
                  <a16:creationId xmlns:a16="http://schemas.microsoft.com/office/drawing/2014/main" id="{891ECE00-D89E-06FD-DE14-57362E57BE12}"/>
                </a:ext>
              </a:extLst>
            </p:cNvPr>
            <p:cNvGrpSpPr/>
            <p:nvPr/>
          </p:nvGrpSpPr>
          <p:grpSpPr>
            <a:xfrm>
              <a:off x="1904169" y="4688116"/>
              <a:ext cx="317865" cy="413958"/>
              <a:chOff x="7653057" y="4792616"/>
              <a:chExt cx="393073" cy="511904"/>
            </a:xfrm>
          </p:grpSpPr>
          <p:grpSp>
            <p:nvGrpSpPr>
              <p:cNvPr id="1065" name="Group 1064">
                <a:extLst>
                  <a:ext uri="{FF2B5EF4-FFF2-40B4-BE49-F238E27FC236}">
                    <a16:creationId xmlns:a16="http://schemas.microsoft.com/office/drawing/2014/main" id="{472C27C0-8243-9AD5-EED9-3D188BA35249}"/>
                  </a:ext>
                </a:extLst>
              </p:cNvPr>
              <p:cNvGrpSpPr/>
              <p:nvPr/>
            </p:nvGrpSpPr>
            <p:grpSpPr>
              <a:xfrm>
                <a:off x="7776589" y="4792616"/>
                <a:ext cx="144000" cy="54000"/>
                <a:chOff x="7776589" y="4792616"/>
                <a:chExt cx="144000" cy="54000"/>
              </a:xfrm>
            </p:grpSpPr>
            <p:cxnSp>
              <p:nvCxnSpPr>
                <p:cNvPr id="1067" name="Straight Connector 1066">
                  <a:extLst>
                    <a:ext uri="{FF2B5EF4-FFF2-40B4-BE49-F238E27FC236}">
                      <a16:creationId xmlns:a16="http://schemas.microsoft.com/office/drawing/2014/main" id="{9E02D613-64CD-8E91-1655-564CE1F4053E}"/>
                    </a:ext>
                  </a:extLst>
                </p:cNvPr>
                <p:cNvCxnSpPr>
                  <a:cxnSpLocks/>
                </p:cNvCxnSpPr>
                <p:nvPr/>
              </p:nvCxnSpPr>
              <p:spPr>
                <a:xfrm>
                  <a:off x="7849593" y="4792616"/>
                  <a:ext cx="0" cy="5400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ED6182AE-1C8F-3571-E31B-31B4244AFE3F}"/>
                    </a:ext>
                  </a:extLst>
                </p:cNvPr>
                <p:cNvCxnSpPr>
                  <a:cxnSpLocks/>
                </p:cNvCxnSpPr>
                <p:nvPr/>
              </p:nvCxnSpPr>
              <p:spPr>
                <a:xfrm rot="5400000">
                  <a:off x="7848589" y="4721084"/>
                  <a:ext cx="0" cy="14400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66" name="Rectangle 1065">
                <a:extLst>
                  <a:ext uri="{FF2B5EF4-FFF2-40B4-BE49-F238E27FC236}">
                    <a16:creationId xmlns:a16="http://schemas.microsoft.com/office/drawing/2014/main" id="{B694228A-ED97-99B9-504A-4FB36D1DAE40}"/>
                  </a:ext>
                </a:extLst>
              </p:cNvPr>
              <p:cNvSpPr/>
              <p:nvPr/>
            </p:nvSpPr>
            <p:spPr>
              <a:xfrm>
                <a:off x="7653057" y="4836520"/>
                <a:ext cx="393073" cy="468000"/>
              </a:xfrm>
              <a:prstGeom prst="rect">
                <a:avLst/>
              </a:prstGeom>
              <a:solidFill>
                <a:schemeClr val="accent3"/>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56665"/>
                  </a:solidFill>
                  <a:effectLst/>
                  <a:uLnTx/>
                  <a:uFillTx/>
                  <a:latin typeface="Arial" panose="020B0604020202020204"/>
                  <a:ea typeface="+mn-ea"/>
                  <a:cs typeface="+mn-cs"/>
                </a:endParaRPr>
              </a:p>
            </p:txBody>
          </p:sp>
        </p:grpSp>
        <p:grpSp>
          <p:nvGrpSpPr>
            <p:cNvPr id="1037" name="Group 1036">
              <a:extLst>
                <a:ext uri="{FF2B5EF4-FFF2-40B4-BE49-F238E27FC236}">
                  <a16:creationId xmlns:a16="http://schemas.microsoft.com/office/drawing/2014/main" id="{3F2890A1-09F9-3711-797E-1ACC597916B6}"/>
                </a:ext>
              </a:extLst>
            </p:cNvPr>
            <p:cNvGrpSpPr/>
            <p:nvPr/>
          </p:nvGrpSpPr>
          <p:grpSpPr>
            <a:xfrm>
              <a:off x="2464963" y="3631259"/>
              <a:ext cx="317865" cy="1473414"/>
              <a:chOff x="8346538" y="3485697"/>
              <a:chExt cx="393073" cy="1822037"/>
            </a:xfrm>
          </p:grpSpPr>
          <p:sp>
            <p:nvSpPr>
              <p:cNvPr id="1044" name="Rectangle 1043">
                <a:extLst>
                  <a:ext uri="{FF2B5EF4-FFF2-40B4-BE49-F238E27FC236}">
                    <a16:creationId xmlns:a16="http://schemas.microsoft.com/office/drawing/2014/main" id="{AEC7E938-44D1-EBC3-4EB8-637DB42D4AE7}"/>
                  </a:ext>
                </a:extLst>
              </p:cNvPr>
              <p:cNvSpPr/>
              <p:nvPr/>
            </p:nvSpPr>
            <p:spPr>
              <a:xfrm>
                <a:off x="8346538" y="3813734"/>
                <a:ext cx="393073" cy="1494000"/>
              </a:xfrm>
              <a:prstGeom prst="rect">
                <a:avLst/>
              </a:prstGeom>
              <a:solidFill>
                <a:schemeClr val="bg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56665"/>
                  </a:solidFill>
                  <a:effectLst/>
                  <a:uLnTx/>
                  <a:uFillTx/>
                  <a:latin typeface="Arial" panose="020B0604020202020204"/>
                  <a:ea typeface="+mn-ea"/>
                  <a:cs typeface="+mn-cs"/>
                </a:endParaRPr>
              </a:p>
            </p:txBody>
          </p:sp>
          <p:cxnSp>
            <p:nvCxnSpPr>
              <p:cNvPr id="1052" name="Straight Connector 1051">
                <a:extLst>
                  <a:ext uri="{FF2B5EF4-FFF2-40B4-BE49-F238E27FC236}">
                    <a16:creationId xmlns:a16="http://schemas.microsoft.com/office/drawing/2014/main" id="{D0FF9A92-D775-6A37-B553-1B2C9ECA74C8}"/>
                  </a:ext>
                </a:extLst>
              </p:cNvPr>
              <p:cNvCxnSpPr>
                <a:cxnSpLocks/>
              </p:cNvCxnSpPr>
              <p:nvPr/>
            </p:nvCxnSpPr>
            <p:spPr>
              <a:xfrm rot="5400000">
                <a:off x="8540201" y="3413697"/>
                <a:ext cx="0" cy="14400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6B06162B-751C-F0B1-FE00-8E76DBAC3122}"/>
                  </a:ext>
                </a:extLst>
              </p:cNvPr>
              <p:cNvCxnSpPr>
                <a:cxnSpLocks/>
              </p:cNvCxnSpPr>
              <p:nvPr/>
            </p:nvCxnSpPr>
            <p:spPr>
              <a:xfrm>
                <a:off x="8543074" y="3485697"/>
                <a:ext cx="0" cy="32400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cxnSp>
          <p:nvCxnSpPr>
            <p:cNvPr id="1038" name="Straight Connector 1037">
              <a:extLst>
                <a:ext uri="{FF2B5EF4-FFF2-40B4-BE49-F238E27FC236}">
                  <a16:creationId xmlns:a16="http://schemas.microsoft.com/office/drawing/2014/main" id="{94AFBE95-EB27-89E1-17F6-71ABC7E8E137}"/>
                </a:ext>
              </a:extLst>
            </p:cNvPr>
            <p:cNvCxnSpPr>
              <a:cxnSpLocks/>
            </p:cNvCxnSpPr>
            <p:nvPr/>
          </p:nvCxnSpPr>
          <p:spPr>
            <a:xfrm flipV="1">
              <a:off x="1657603" y="5107502"/>
              <a:ext cx="1368000"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82FFB35-AD45-7848-7201-93E546D20D00}"/>
                </a:ext>
              </a:extLst>
            </p:cNvPr>
            <p:cNvSpPr txBox="1"/>
            <p:nvPr/>
          </p:nvSpPr>
          <p:spPr>
            <a:xfrm>
              <a:off x="2016378" y="3322861"/>
              <a:ext cx="649829" cy="212255"/>
            </a:xfrm>
            <a:prstGeom prst="rect">
              <a:avLst/>
            </a:prstGeom>
            <a:noFill/>
          </p:spPr>
          <p:txBody>
            <a:bodyPr wrap="square" rtlCol="0" anchor="ctr">
              <a:spAutoFit/>
            </a:bodyPr>
            <a:lstStyle/>
            <a:p>
              <a:pPr marL="0" marR="0" lvl="0" indent="0" algn="ctr" defTabSz="1219139" rtl="0" eaLnBrk="1" fontAlgn="auto" latinLnBrk="0" hangingPunct="1">
                <a:lnSpc>
                  <a:spcPct val="90000"/>
                </a:lnSpc>
                <a:spcBef>
                  <a:spcPct val="0"/>
                </a:spcBef>
                <a:spcAft>
                  <a:spcPts val="0"/>
                </a:spcAft>
                <a:buClr>
                  <a:srgbClr val="7F134C"/>
                </a:buClr>
                <a:buSzTx/>
                <a:buFontTx/>
                <a:buNone/>
                <a:tabLst>
                  <a:tab pos="1200121" algn="l"/>
                </a:tabLst>
                <a:defRPr/>
              </a:pPr>
              <a:r>
                <a:rPr kumimoji="0" lang="en-US" sz="1100" b="0" i="0" u="none" strike="noStrike" kern="1700" cap="none" spc="0" normalizeH="0" baseline="0" noProof="0">
                  <a:ln>
                    <a:noFill/>
                  </a:ln>
                  <a:solidFill>
                    <a:srgbClr val="656665"/>
                  </a:solidFill>
                  <a:effectLst/>
                  <a:uLnTx/>
                  <a:uFillTx/>
                  <a:ea typeface="+mn-ea"/>
                  <a:cs typeface="+mn-cs"/>
                </a:rPr>
                <a:t>P&lt;0.01</a:t>
              </a:r>
            </a:p>
          </p:txBody>
        </p:sp>
        <p:grpSp>
          <p:nvGrpSpPr>
            <p:cNvPr id="4" name="Group 3">
              <a:extLst>
                <a:ext uri="{FF2B5EF4-FFF2-40B4-BE49-F238E27FC236}">
                  <a16:creationId xmlns:a16="http://schemas.microsoft.com/office/drawing/2014/main" id="{10E3AB3B-3E11-FB6A-5BC9-55622727ACEF}"/>
                </a:ext>
              </a:extLst>
            </p:cNvPr>
            <p:cNvGrpSpPr/>
            <p:nvPr/>
          </p:nvGrpSpPr>
          <p:grpSpPr>
            <a:xfrm>
              <a:off x="2063095" y="3508777"/>
              <a:ext cx="558471" cy="90487"/>
              <a:chOff x="1810252" y="2271713"/>
              <a:chExt cx="1147260" cy="90487"/>
            </a:xfrm>
          </p:grpSpPr>
          <p:cxnSp>
            <p:nvCxnSpPr>
              <p:cNvPr id="5" name="Straight Connector 4">
                <a:extLst>
                  <a:ext uri="{FF2B5EF4-FFF2-40B4-BE49-F238E27FC236}">
                    <a16:creationId xmlns:a16="http://schemas.microsoft.com/office/drawing/2014/main" id="{BC6A125F-247A-BC4A-F27E-16B50D5DCA68}"/>
                  </a:ext>
                </a:extLst>
              </p:cNvPr>
              <p:cNvCxnSpPr>
                <a:cxnSpLocks/>
              </p:cNvCxnSpPr>
              <p:nvPr/>
            </p:nvCxnSpPr>
            <p:spPr>
              <a:xfrm>
                <a:off x="1810252" y="2278646"/>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BF5FF9-6259-101F-8616-509149728C16}"/>
                  </a:ext>
                </a:extLst>
              </p:cNvPr>
              <p:cNvCxnSpPr/>
              <p:nvPr/>
            </p:nvCxnSpPr>
            <p:spPr>
              <a:xfrm>
                <a:off x="1819275" y="22812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0DAC56-3B36-1973-79FC-BE4D2496357E}"/>
                  </a:ext>
                </a:extLst>
              </p:cNvPr>
              <p:cNvCxnSpPr/>
              <p:nvPr/>
            </p:nvCxnSpPr>
            <p:spPr>
              <a:xfrm>
                <a:off x="2957512" y="227171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8" name="Group 1177">
              <a:extLst>
                <a:ext uri="{FF2B5EF4-FFF2-40B4-BE49-F238E27FC236}">
                  <a16:creationId xmlns:a16="http://schemas.microsoft.com/office/drawing/2014/main" id="{3B47189E-BCA9-E0F5-9D31-D6D9FD8357AE}"/>
                </a:ext>
              </a:extLst>
            </p:cNvPr>
            <p:cNvGrpSpPr/>
            <p:nvPr/>
          </p:nvGrpSpPr>
          <p:grpSpPr>
            <a:xfrm>
              <a:off x="1820557" y="5116609"/>
              <a:ext cx="470954" cy="692190"/>
              <a:chOff x="1766892" y="5116609"/>
              <a:chExt cx="470954" cy="692190"/>
            </a:xfrm>
          </p:grpSpPr>
          <p:cxnSp>
            <p:nvCxnSpPr>
              <p:cNvPr id="1174" name="Straight Connector 1173">
                <a:extLst>
                  <a:ext uri="{FF2B5EF4-FFF2-40B4-BE49-F238E27FC236}">
                    <a16:creationId xmlns:a16="http://schemas.microsoft.com/office/drawing/2014/main" id="{043B51B8-F7F6-B763-404F-47EBAEA7D562}"/>
                  </a:ext>
                </a:extLst>
              </p:cNvPr>
              <p:cNvCxnSpPr>
                <a:cxnSpLocks/>
              </p:cNvCxnSpPr>
              <p:nvPr/>
            </p:nvCxnSpPr>
            <p:spPr>
              <a:xfrm rot="5400000" flipV="1">
                <a:off x="1960108" y="5160474"/>
                <a:ext cx="87730"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76" name="TextBox 1175">
                <a:extLst>
                  <a:ext uri="{FF2B5EF4-FFF2-40B4-BE49-F238E27FC236}">
                    <a16:creationId xmlns:a16="http://schemas.microsoft.com/office/drawing/2014/main" id="{325E6C4E-AFC2-A153-5C45-8B3D6F8531DF}"/>
                  </a:ext>
                </a:extLst>
              </p:cNvPr>
              <p:cNvSpPr txBox="1"/>
              <p:nvPr/>
            </p:nvSpPr>
            <p:spPr>
              <a:xfrm>
                <a:off x="1766892" y="5265940"/>
                <a:ext cx="470954" cy="542859"/>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dirty="0">
                    <a:ln>
                      <a:noFill/>
                    </a:ln>
                    <a:solidFill>
                      <a:srgbClr val="656665"/>
                    </a:solidFill>
                    <a:effectLst/>
                    <a:uLnTx/>
                    <a:uFillTx/>
                    <a:latin typeface="+mn-lt"/>
                    <a:ea typeface="+mj-ea"/>
                    <a:cs typeface="+mj-cs"/>
                  </a:rPr>
                  <a:t>UP</a:t>
                </a:r>
              </a:p>
            </p:txBody>
          </p:sp>
        </p:grpSp>
        <p:grpSp>
          <p:nvGrpSpPr>
            <p:cNvPr id="1179" name="Group 1178">
              <a:extLst>
                <a:ext uri="{FF2B5EF4-FFF2-40B4-BE49-F238E27FC236}">
                  <a16:creationId xmlns:a16="http://schemas.microsoft.com/office/drawing/2014/main" id="{272657BF-FD1A-63FB-25B9-CC32B408AE6E}"/>
                </a:ext>
              </a:extLst>
            </p:cNvPr>
            <p:cNvGrpSpPr/>
            <p:nvPr/>
          </p:nvGrpSpPr>
          <p:grpSpPr>
            <a:xfrm>
              <a:off x="2389308" y="5116611"/>
              <a:ext cx="470954" cy="692188"/>
              <a:chOff x="2397463" y="5116611"/>
              <a:chExt cx="470954" cy="692188"/>
            </a:xfrm>
          </p:grpSpPr>
          <p:cxnSp>
            <p:nvCxnSpPr>
              <p:cNvPr id="1175" name="Straight Connector 1174">
                <a:extLst>
                  <a:ext uri="{FF2B5EF4-FFF2-40B4-BE49-F238E27FC236}">
                    <a16:creationId xmlns:a16="http://schemas.microsoft.com/office/drawing/2014/main" id="{1E2E3D2B-EDDA-72E5-9A4E-1C6EAC289925}"/>
                  </a:ext>
                </a:extLst>
              </p:cNvPr>
              <p:cNvCxnSpPr>
                <a:cxnSpLocks/>
              </p:cNvCxnSpPr>
              <p:nvPr/>
            </p:nvCxnSpPr>
            <p:spPr>
              <a:xfrm rot="5400000" flipV="1">
                <a:off x="2588798" y="5160476"/>
                <a:ext cx="87730"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77" name="TextBox 1176">
                <a:extLst>
                  <a:ext uri="{FF2B5EF4-FFF2-40B4-BE49-F238E27FC236}">
                    <a16:creationId xmlns:a16="http://schemas.microsoft.com/office/drawing/2014/main" id="{89C407F8-CBF7-4056-D703-651A65D76260}"/>
                  </a:ext>
                </a:extLst>
              </p:cNvPr>
              <p:cNvSpPr txBox="1"/>
              <p:nvPr/>
            </p:nvSpPr>
            <p:spPr>
              <a:xfrm>
                <a:off x="2397463" y="5265940"/>
                <a:ext cx="470954" cy="542859"/>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NP</a:t>
                </a:r>
              </a:p>
            </p:txBody>
          </p:sp>
        </p:grpSp>
      </p:grpSp>
      <p:sp>
        <p:nvSpPr>
          <p:cNvPr id="1185" name="TextBox 1184">
            <a:extLst>
              <a:ext uri="{FF2B5EF4-FFF2-40B4-BE49-F238E27FC236}">
                <a16:creationId xmlns:a16="http://schemas.microsoft.com/office/drawing/2014/main" id="{EE856F08-0405-5EED-7998-E88054FCD544}"/>
              </a:ext>
            </a:extLst>
          </p:cNvPr>
          <p:cNvSpPr txBox="1"/>
          <p:nvPr/>
        </p:nvSpPr>
        <p:spPr>
          <a:xfrm>
            <a:off x="5234396" y="4467555"/>
            <a:ext cx="99086"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lang="en-US" sz="1200" b="0">
                <a:solidFill>
                  <a:srgbClr val="656665"/>
                </a:solidFill>
                <a:latin typeface="+mn-lt"/>
              </a:rPr>
              <a:t>0.5</a:t>
            </a:r>
            <a:endParaRPr kumimoji="0" lang="en-US" sz="1200" b="0" i="0" u="none" strike="noStrike" kern="1700" cap="none" spc="0" normalizeH="0" baseline="0" noProof="0">
              <a:ln>
                <a:noFill/>
              </a:ln>
              <a:solidFill>
                <a:srgbClr val="656665"/>
              </a:solidFill>
              <a:effectLst/>
              <a:uLnTx/>
              <a:uFillTx/>
              <a:latin typeface="+mn-lt"/>
              <a:ea typeface="+mj-ea"/>
              <a:cs typeface="+mj-cs"/>
            </a:endParaRPr>
          </a:p>
        </p:txBody>
      </p:sp>
      <p:cxnSp>
        <p:nvCxnSpPr>
          <p:cNvPr id="1186" name="Straight Connector 1185">
            <a:extLst>
              <a:ext uri="{FF2B5EF4-FFF2-40B4-BE49-F238E27FC236}">
                <a16:creationId xmlns:a16="http://schemas.microsoft.com/office/drawing/2014/main" id="{2C01173A-49E3-D2A2-781C-AC9A2E9B8E5E}"/>
              </a:ext>
            </a:extLst>
          </p:cNvPr>
          <p:cNvCxnSpPr>
            <a:cxnSpLocks/>
          </p:cNvCxnSpPr>
          <p:nvPr/>
        </p:nvCxnSpPr>
        <p:spPr>
          <a:xfrm flipV="1">
            <a:off x="5418205" y="4636804"/>
            <a:ext cx="61258"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87" name="TextBox 1186">
            <a:extLst>
              <a:ext uri="{FF2B5EF4-FFF2-40B4-BE49-F238E27FC236}">
                <a16:creationId xmlns:a16="http://schemas.microsoft.com/office/drawing/2014/main" id="{F672B5F7-14E9-E926-F382-0F5BBA8A5BA2}"/>
              </a:ext>
            </a:extLst>
          </p:cNvPr>
          <p:cNvSpPr txBox="1"/>
          <p:nvPr/>
        </p:nvSpPr>
        <p:spPr>
          <a:xfrm>
            <a:off x="5237087" y="3663624"/>
            <a:ext cx="99086"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1.5</a:t>
            </a:r>
          </a:p>
        </p:txBody>
      </p:sp>
      <p:cxnSp>
        <p:nvCxnSpPr>
          <p:cNvPr id="1188" name="Straight Connector 1187">
            <a:extLst>
              <a:ext uri="{FF2B5EF4-FFF2-40B4-BE49-F238E27FC236}">
                <a16:creationId xmlns:a16="http://schemas.microsoft.com/office/drawing/2014/main" id="{083C9444-C170-E865-8981-7FFB39A099DA}"/>
              </a:ext>
            </a:extLst>
          </p:cNvPr>
          <p:cNvCxnSpPr>
            <a:cxnSpLocks/>
          </p:cNvCxnSpPr>
          <p:nvPr/>
        </p:nvCxnSpPr>
        <p:spPr>
          <a:xfrm flipV="1">
            <a:off x="5420896" y="3832872"/>
            <a:ext cx="61258"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91" name="TextBox 1190">
            <a:extLst>
              <a:ext uri="{FF2B5EF4-FFF2-40B4-BE49-F238E27FC236}">
                <a16:creationId xmlns:a16="http://schemas.microsoft.com/office/drawing/2014/main" id="{3D972487-5FA4-A7E7-AC4F-B8A3AB890437}"/>
              </a:ext>
            </a:extLst>
          </p:cNvPr>
          <p:cNvSpPr txBox="1"/>
          <p:nvPr/>
        </p:nvSpPr>
        <p:spPr>
          <a:xfrm>
            <a:off x="5232686" y="3267122"/>
            <a:ext cx="99086"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lang="en-US" sz="1200" b="0">
                <a:solidFill>
                  <a:srgbClr val="656665"/>
                </a:solidFill>
                <a:latin typeface="+mn-lt"/>
              </a:rPr>
              <a:t>2</a:t>
            </a:r>
            <a:endParaRPr kumimoji="0" lang="en-US" sz="1200" b="0" i="0" u="none" strike="noStrike" kern="1700" cap="none" spc="0" normalizeH="0" baseline="0" noProof="0">
              <a:ln>
                <a:noFill/>
              </a:ln>
              <a:solidFill>
                <a:srgbClr val="656665"/>
              </a:solidFill>
              <a:effectLst/>
              <a:uLnTx/>
              <a:uFillTx/>
              <a:latin typeface="+mn-lt"/>
              <a:ea typeface="+mj-ea"/>
              <a:cs typeface="+mj-cs"/>
            </a:endParaRPr>
          </a:p>
        </p:txBody>
      </p:sp>
      <p:cxnSp>
        <p:nvCxnSpPr>
          <p:cNvPr id="1192" name="Straight Connector 1191">
            <a:extLst>
              <a:ext uri="{FF2B5EF4-FFF2-40B4-BE49-F238E27FC236}">
                <a16:creationId xmlns:a16="http://schemas.microsoft.com/office/drawing/2014/main" id="{D99433D4-4FCD-D4F5-E48C-CEF9D89396A4}"/>
              </a:ext>
            </a:extLst>
          </p:cNvPr>
          <p:cNvCxnSpPr>
            <a:cxnSpLocks/>
          </p:cNvCxnSpPr>
          <p:nvPr/>
        </p:nvCxnSpPr>
        <p:spPr>
          <a:xfrm flipV="1">
            <a:off x="5416495" y="3436370"/>
            <a:ext cx="61258"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29BD77E-88C1-22B7-6A13-CB8B0400F252}"/>
              </a:ext>
            </a:extLst>
          </p:cNvPr>
          <p:cNvSpPr txBox="1"/>
          <p:nvPr/>
        </p:nvSpPr>
        <p:spPr>
          <a:xfrm>
            <a:off x="1536668" y="5559109"/>
            <a:ext cx="1333590"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n=4</a:t>
            </a:r>
          </a:p>
        </p:txBody>
      </p:sp>
      <p:sp>
        <p:nvSpPr>
          <p:cNvPr id="9" name="TextBox 8">
            <a:extLst>
              <a:ext uri="{FF2B5EF4-FFF2-40B4-BE49-F238E27FC236}">
                <a16:creationId xmlns:a16="http://schemas.microsoft.com/office/drawing/2014/main" id="{2D8714F6-6F0F-F829-33C8-AF209F9C6D40}"/>
              </a:ext>
            </a:extLst>
          </p:cNvPr>
          <p:cNvSpPr txBox="1"/>
          <p:nvPr/>
        </p:nvSpPr>
        <p:spPr>
          <a:xfrm>
            <a:off x="2177022" y="5556069"/>
            <a:ext cx="1333590"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n=4</a:t>
            </a:r>
          </a:p>
        </p:txBody>
      </p:sp>
      <p:sp>
        <p:nvSpPr>
          <p:cNvPr id="12" name="TextBox 11">
            <a:extLst>
              <a:ext uri="{FF2B5EF4-FFF2-40B4-BE49-F238E27FC236}">
                <a16:creationId xmlns:a16="http://schemas.microsoft.com/office/drawing/2014/main" id="{8A6017B3-FA71-B44C-2921-B7F02239C3D3}"/>
              </a:ext>
            </a:extLst>
          </p:cNvPr>
          <p:cNvSpPr txBox="1"/>
          <p:nvPr/>
        </p:nvSpPr>
        <p:spPr>
          <a:xfrm>
            <a:off x="5264086" y="5551940"/>
            <a:ext cx="1333590"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n=10</a:t>
            </a:r>
          </a:p>
        </p:txBody>
      </p:sp>
      <p:sp>
        <p:nvSpPr>
          <p:cNvPr id="13" name="TextBox 12">
            <a:extLst>
              <a:ext uri="{FF2B5EF4-FFF2-40B4-BE49-F238E27FC236}">
                <a16:creationId xmlns:a16="http://schemas.microsoft.com/office/drawing/2014/main" id="{632F7333-5FE2-0FA3-4B5C-3A338BD9C840}"/>
              </a:ext>
            </a:extLst>
          </p:cNvPr>
          <p:cNvSpPr txBox="1"/>
          <p:nvPr/>
        </p:nvSpPr>
        <p:spPr>
          <a:xfrm>
            <a:off x="6066908" y="5551939"/>
            <a:ext cx="1333590"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n=17</a:t>
            </a:r>
          </a:p>
        </p:txBody>
      </p:sp>
      <p:sp>
        <p:nvSpPr>
          <p:cNvPr id="14" name="TextBox 13">
            <a:extLst>
              <a:ext uri="{FF2B5EF4-FFF2-40B4-BE49-F238E27FC236}">
                <a16:creationId xmlns:a16="http://schemas.microsoft.com/office/drawing/2014/main" id="{157D4F36-265C-196E-22FC-848845AB8F8F}"/>
              </a:ext>
            </a:extLst>
          </p:cNvPr>
          <p:cNvSpPr txBox="1"/>
          <p:nvPr/>
        </p:nvSpPr>
        <p:spPr>
          <a:xfrm>
            <a:off x="8764363" y="5551939"/>
            <a:ext cx="629109"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n=9</a:t>
            </a:r>
          </a:p>
        </p:txBody>
      </p:sp>
      <p:sp>
        <p:nvSpPr>
          <p:cNvPr id="15" name="TextBox 14">
            <a:extLst>
              <a:ext uri="{FF2B5EF4-FFF2-40B4-BE49-F238E27FC236}">
                <a16:creationId xmlns:a16="http://schemas.microsoft.com/office/drawing/2014/main" id="{32AEFA53-80AD-27E1-3B06-FA1A5B44A2F6}"/>
              </a:ext>
            </a:extLst>
          </p:cNvPr>
          <p:cNvSpPr txBox="1"/>
          <p:nvPr/>
        </p:nvSpPr>
        <p:spPr>
          <a:xfrm>
            <a:off x="9377963" y="5534692"/>
            <a:ext cx="637015"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n=7</a:t>
            </a:r>
          </a:p>
        </p:txBody>
      </p:sp>
      <p:sp>
        <p:nvSpPr>
          <p:cNvPr id="16" name="TextBox 15">
            <a:extLst>
              <a:ext uri="{FF2B5EF4-FFF2-40B4-BE49-F238E27FC236}">
                <a16:creationId xmlns:a16="http://schemas.microsoft.com/office/drawing/2014/main" id="{87351219-1894-C323-A38E-6CF380D42978}"/>
              </a:ext>
            </a:extLst>
          </p:cNvPr>
          <p:cNvSpPr txBox="1"/>
          <p:nvPr/>
        </p:nvSpPr>
        <p:spPr>
          <a:xfrm>
            <a:off x="9999469" y="5534691"/>
            <a:ext cx="629109"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n=27</a:t>
            </a:r>
          </a:p>
        </p:txBody>
      </p:sp>
      <p:sp>
        <p:nvSpPr>
          <p:cNvPr id="17" name="TextBox 16">
            <a:extLst>
              <a:ext uri="{FF2B5EF4-FFF2-40B4-BE49-F238E27FC236}">
                <a16:creationId xmlns:a16="http://schemas.microsoft.com/office/drawing/2014/main" id="{497B6519-03ED-36FF-91EE-5172E58FC85A}"/>
              </a:ext>
            </a:extLst>
          </p:cNvPr>
          <p:cNvSpPr txBox="1"/>
          <p:nvPr/>
        </p:nvSpPr>
        <p:spPr>
          <a:xfrm>
            <a:off x="10620840" y="5531317"/>
            <a:ext cx="629109"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n=36</a:t>
            </a:r>
          </a:p>
        </p:txBody>
      </p:sp>
    </p:spTree>
    <p:extLst>
      <p:ext uri="{BB962C8B-B14F-4D97-AF65-F5344CB8AC3E}">
        <p14:creationId xmlns:p14="http://schemas.microsoft.com/office/powerpoint/2010/main" val="401439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676851-924E-5F98-F273-61A162648F40}"/>
              </a:ext>
            </a:extLst>
          </p:cNvPr>
          <p:cNvSpPr>
            <a:spLocks noGrp="1"/>
          </p:cNvSpPr>
          <p:nvPr>
            <p:ph type="title"/>
          </p:nvPr>
        </p:nvSpPr>
        <p:spPr/>
        <p:txBody>
          <a:bodyPr anchor="b">
            <a:normAutofit/>
          </a:bodyPr>
          <a:lstStyle/>
          <a:p>
            <a:r>
              <a:rPr lang="en-GB"/>
              <a:t>Expression of TSLP and IL-33 are elevated in asthma</a:t>
            </a:r>
            <a:r>
              <a:rPr lang="en-GB" baseline="30000"/>
              <a:t>1</a:t>
            </a:r>
          </a:p>
        </p:txBody>
      </p:sp>
      <p:sp>
        <p:nvSpPr>
          <p:cNvPr id="312" name="Content Placeholder 311">
            <a:extLst>
              <a:ext uri="{FF2B5EF4-FFF2-40B4-BE49-F238E27FC236}">
                <a16:creationId xmlns:a16="http://schemas.microsoft.com/office/drawing/2014/main" id="{0F0E9F2C-22D1-BC61-3569-8668DF115F3A}"/>
              </a:ext>
            </a:extLst>
          </p:cNvPr>
          <p:cNvSpPr>
            <a:spLocks noGrp="1"/>
          </p:cNvSpPr>
          <p:nvPr>
            <p:ph sz="quarter" idx="13"/>
          </p:nvPr>
        </p:nvSpPr>
        <p:spPr/>
        <p:txBody>
          <a:bodyPr/>
          <a:lstStyle/>
          <a:p>
            <a:pPr marL="0" indent="0">
              <a:spcAft>
                <a:spcPts val="0"/>
              </a:spcAft>
              <a:buNone/>
            </a:pPr>
            <a:r>
              <a:rPr lang="en-US" dirty="0"/>
              <a:t>Figures adapted from Li Y, et al. J Immunol 2018;200:2253–2262 </a:t>
            </a:r>
            <a:br>
              <a:rPr lang="en-US" dirty="0"/>
            </a:br>
            <a:r>
              <a:rPr lang="en-US" dirty="0"/>
              <a:t>*Normal control patients were healthy, lifelong non-smoking volunteers who had no history of lung disease</a:t>
            </a:r>
            <a:r>
              <a:rPr lang="en-US" baseline="30000" dirty="0"/>
              <a:t>1</a:t>
            </a:r>
          </a:p>
          <a:p>
            <a:pPr>
              <a:spcAft>
                <a:spcPts val="0"/>
              </a:spcAft>
            </a:pPr>
            <a:r>
              <a:rPr lang="de-DE" dirty="0"/>
              <a:t>BALF, </a:t>
            </a:r>
            <a:r>
              <a:rPr lang="en-US" dirty="0"/>
              <a:t>bronchoalveolar lavage fluid; ICS, inhaled corticosteroid(s); </a:t>
            </a:r>
            <a:r>
              <a:rPr lang="en-GB" dirty="0"/>
              <a:t>IL, interleukin; </a:t>
            </a:r>
            <a:r>
              <a:rPr lang="en-US" dirty="0"/>
              <a:t>OCS, oral corticosteroid(s); TSLP, thymic stromal lymphopoietin </a:t>
            </a:r>
          </a:p>
          <a:p>
            <a:r>
              <a:rPr lang="en-US" dirty="0"/>
              <a:t>1. Li Y, et al. J Immunol 2018;200:2253–2262; 2. </a:t>
            </a:r>
            <a:r>
              <a:rPr lang="en-GB" dirty="0"/>
              <a:t>Global Initiative for Asthma (GINA). Global Strategy for Asthma Management and Prevention. 2023. Available from: https://ginasthma.org/wp-content/uploads/2023/07/GINA-2023-Full-report-23_07_06-WMS.pdf (Accessed 6 October 2023)</a:t>
            </a:r>
            <a:endParaRPr lang="en-GB" strike="sngStrike" dirty="0"/>
          </a:p>
        </p:txBody>
      </p:sp>
      <p:sp>
        <p:nvSpPr>
          <p:cNvPr id="2" name="Text Placeholder 2">
            <a:extLst>
              <a:ext uri="{FF2B5EF4-FFF2-40B4-BE49-F238E27FC236}">
                <a16:creationId xmlns:a16="http://schemas.microsoft.com/office/drawing/2014/main" id="{37B542EC-8990-979A-F750-1E10B1A0E6A4}"/>
              </a:ext>
            </a:extLst>
          </p:cNvPr>
          <p:cNvSpPr txBox="1">
            <a:spLocks/>
          </p:cNvSpPr>
          <p:nvPr/>
        </p:nvSpPr>
        <p:spPr>
          <a:xfrm>
            <a:off x="548282" y="1454274"/>
            <a:ext cx="5523200" cy="468000"/>
          </a:xfrm>
          <a:prstGeom prst="rect">
            <a:avLst/>
          </a:prstGeom>
          <a:solidFill>
            <a:schemeClr val="bg2"/>
          </a:solidFill>
          <a:ln w="19050">
            <a:solidFill>
              <a:schemeClr val="bg2"/>
            </a:solidFill>
          </a:ln>
        </p:spPr>
        <p:txBody>
          <a:bodyPr anchor="ctr">
            <a:no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685800">
              <a:lnSpc>
                <a:spcPct val="100000"/>
              </a:lnSpc>
              <a:spcBef>
                <a:spcPts val="0"/>
              </a:spcBef>
              <a:buClrTx/>
              <a:buNone/>
              <a:defRPr/>
            </a:pPr>
            <a:r>
              <a:rPr lang="en-US" sz="1600" b="1" dirty="0">
                <a:solidFill>
                  <a:schemeClr val="bg1"/>
                </a:solidFill>
                <a:cs typeface="Arial" panose="020B0604020202020204" pitchFamily="34" charset="0"/>
              </a:rPr>
              <a:t>BALF TSLP expression increased with asthma severity</a:t>
            </a:r>
            <a:r>
              <a:rPr lang="en-US" sz="1600" b="1" baseline="30000" dirty="0">
                <a:solidFill>
                  <a:schemeClr val="bg1"/>
                </a:solidFill>
                <a:cs typeface="Arial" panose="020B0604020202020204" pitchFamily="34" charset="0"/>
              </a:rPr>
              <a:t>1</a:t>
            </a:r>
            <a:r>
              <a:rPr lang="en-US" sz="1600" b="1" dirty="0">
                <a:solidFill>
                  <a:schemeClr val="bg1"/>
                </a:solidFill>
                <a:cs typeface="Arial" panose="020B0604020202020204" pitchFamily="34" charset="0"/>
              </a:rPr>
              <a:t>*</a:t>
            </a:r>
            <a:endParaRPr lang="en-US" sz="1600" dirty="0">
              <a:solidFill>
                <a:schemeClr val="bg1"/>
              </a:solidFill>
              <a:cs typeface="Arial" panose="020B0604020202020204" pitchFamily="34" charset="0"/>
            </a:endParaRPr>
          </a:p>
        </p:txBody>
      </p:sp>
      <p:sp>
        <p:nvSpPr>
          <p:cNvPr id="150" name="Text Placeholder 2">
            <a:extLst>
              <a:ext uri="{FF2B5EF4-FFF2-40B4-BE49-F238E27FC236}">
                <a16:creationId xmlns:a16="http://schemas.microsoft.com/office/drawing/2014/main" id="{3C54FFA4-D70F-01EE-0AFF-1518DA99F296}"/>
              </a:ext>
            </a:extLst>
          </p:cNvPr>
          <p:cNvSpPr txBox="1">
            <a:spLocks/>
          </p:cNvSpPr>
          <p:nvPr/>
        </p:nvSpPr>
        <p:spPr>
          <a:xfrm>
            <a:off x="6223902" y="1454274"/>
            <a:ext cx="5522400" cy="468000"/>
          </a:xfrm>
          <a:prstGeom prst="rect">
            <a:avLst/>
          </a:prstGeom>
          <a:solidFill>
            <a:schemeClr val="accent2"/>
          </a:solidFill>
          <a:ln w="19050">
            <a:solidFill>
              <a:schemeClr val="accent2"/>
            </a:solidFill>
          </a:ln>
        </p:spPr>
        <p:txBody>
          <a:bodyPr anchor="ctr">
            <a:no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685800">
              <a:lnSpc>
                <a:spcPct val="100000"/>
              </a:lnSpc>
              <a:spcBef>
                <a:spcPts val="0"/>
              </a:spcBef>
              <a:buClrTx/>
              <a:buNone/>
              <a:defRPr/>
            </a:pPr>
            <a:r>
              <a:rPr lang="en-US" sz="1600" b="1" dirty="0">
                <a:solidFill>
                  <a:schemeClr val="bg1"/>
                </a:solidFill>
                <a:cs typeface="Arial" panose="020B0604020202020204" pitchFamily="34" charset="0"/>
              </a:rPr>
              <a:t>BALF IL-33 concentration increased with asthma severity</a:t>
            </a:r>
            <a:r>
              <a:rPr lang="en-US" sz="1600" b="1" baseline="30000" dirty="0">
                <a:solidFill>
                  <a:schemeClr val="bg1"/>
                </a:solidFill>
                <a:cs typeface="Arial" panose="020B0604020202020204" pitchFamily="34" charset="0"/>
              </a:rPr>
              <a:t>1</a:t>
            </a:r>
            <a:r>
              <a:rPr lang="en-US" sz="1600" b="1" dirty="0">
                <a:solidFill>
                  <a:schemeClr val="bg1"/>
                </a:solidFill>
                <a:cs typeface="Arial" panose="020B0604020202020204" pitchFamily="34" charset="0"/>
              </a:rPr>
              <a:t>*</a:t>
            </a:r>
          </a:p>
        </p:txBody>
      </p:sp>
      <p:sp>
        <p:nvSpPr>
          <p:cNvPr id="151" name="TextBox 150">
            <a:extLst>
              <a:ext uri="{FF2B5EF4-FFF2-40B4-BE49-F238E27FC236}">
                <a16:creationId xmlns:a16="http://schemas.microsoft.com/office/drawing/2014/main" id="{1CE6EA36-E870-B971-D733-56C5C37F33ED}"/>
              </a:ext>
            </a:extLst>
          </p:cNvPr>
          <p:cNvSpPr txBox="1"/>
          <p:nvPr/>
        </p:nvSpPr>
        <p:spPr>
          <a:xfrm>
            <a:off x="6165756" y="2085975"/>
            <a:ext cx="369332" cy="2644776"/>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200" i="0" u="none" strike="noStrike" kern="1200" cap="none" spc="0" normalizeH="0" baseline="0" noProof="0">
                <a:ln>
                  <a:noFill/>
                </a:ln>
                <a:effectLst/>
                <a:uLnTx/>
                <a:uFillTx/>
                <a:ea typeface="+mn-ea"/>
                <a:cs typeface="Arial" panose="020B0604020202020204" pitchFamily="34" charset="0"/>
              </a:rPr>
              <a:t>Log IL-33 (</a:t>
            </a:r>
            <a:r>
              <a:rPr kumimoji="0" lang="en-US" sz="1200" i="0" u="none" strike="noStrike" kern="1200" cap="none" spc="0" normalizeH="0" baseline="0" noProof="0" err="1">
                <a:ln>
                  <a:noFill/>
                </a:ln>
                <a:effectLst/>
                <a:uLnTx/>
                <a:uFillTx/>
                <a:ea typeface="+mn-ea"/>
                <a:cs typeface="Arial" panose="020B0604020202020204" pitchFamily="34" charset="0"/>
              </a:rPr>
              <a:t>pg</a:t>
            </a:r>
            <a:r>
              <a:rPr kumimoji="0" lang="en-US" sz="1200" i="0" u="none" strike="noStrike" kern="1200" cap="none" spc="0" normalizeH="0" baseline="0" noProof="0">
                <a:ln>
                  <a:noFill/>
                </a:ln>
                <a:effectLst/>
                <a:uLnTx/>
                <a:uFillTx/>
                <a:ea typeface="+mn-ea"/>
                <a:cs typeface="Arial" panose="020B0604020202020204" pitchFamily="34" charset="0"/>
              </a:rPr>
              <a:t>/mL)</a:t>
            </a:r>
          </a:p>
        </p:txBody>
      </p:sp>
      <p:grpSp>
        <p:nvGrpSpPr>
          <p:cNvPr id="6" name="Group 5">
            <a:extLst>
              <a:ext uri="{FF2B5EF4-FFF2-40B4-BE49-F238E27FC236}">
                <a16:creationId xmlns:a16="http://schemas.microsoft.com/office/drawing/2014/main" id="{F2EB4048-3EC0-43EF-DA4D-1E8A00EE78E0}"/>
              </a:ext>
            </a:extLst>
          </p:cNvPr>
          <p:cNvGrpSpPr/>
          <p:nvPr/>
        </p:nvGrpSpPr>
        <p:grpSpPr>
          <a:xfrm>
            <a:off x="484220" y="2041442"/>
            <a:ext cx="5600072" cy="3456349"/>
            <a:chOff x="484220" y="2041442"/>
            <a:chExt cx="5600072" cy="3456349"/>
          </a:xfrm>
        </p:grpSpPr>
        <p:grpSp>
          <p:nvGrpSpPr>
            <p:cNvPr id="3" name="Group 2">
              <a:extLst>
                <a:ext uri="{FF2B5EF4-FFF2-40B4-BE49-F238E27FC236}">
                  <a16:creationId xmlns:a16="http://schemas.microsoft.com/office/drawing/2014/main" id="{FACD0768-2539-CA50-13A0-C875B82C25C7}"/>
                </a:ext>
              </a:extLst>
            </p:cNvPr>
            <p:cNvGrpSpPr/>
            <p:nvPr/>
          </p:nvGrpSpPr>
          <p:grpSpPr>
            <a:xfrm>
              <a:off x="1178862" y="4761032"/>
              <a:ext cx="4905430" cy="736759"/>
              <a:chOff x="6329989" y="4430832"/>
              <a:chExt cx="4905430" cy="736759"/>
            </a:xfrm>
          </p:grpSpPr>
          <p:sp>
            <p:nvSpPr>
              <p:cNvPr id="4" name="TextBox 3">
                <a:extLst>
                  <a:ext uri="{FF2B5EF4-FFF2-40B4-BE49-F238E27FC236}">
                    <a16:creationId xmlns:a16="http://schemas.microsoft.com/office/drawing/2014/main" id="{1260613B-7D62-9D08-5305-AA8E1ACEF580}"/>
                  </a:ext>
                </a:extLst>
              </p:cNvPr>
              <p:cNvSpPr txBox="1"/>
              <p:nvPr/>
            </p:nvSpPr>
            <p:spPr>
              <a:xfrm>
                <a:off x="6329989" y="4430832"/>
                <a:ext cx="133359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Healthy controls</a:t>
                </a:r>
              </a:p>
            </p:txBody>
          </p:sp>
          <p:sp>
            <p:nvSpPr>
              <p:cNvPr id="5" name="TextBox 4">
                <a:extLst>
                  <a:ext uri="{FF2B5EF4-FFF2-40B4-BE49-F238E27FC236}">
                    <a16:creationId xmlns:a16="http://schemas.microsoft.com/office/drawing/2014/main" id="{14189AC0-12F8-3410-D45B-2F313BF37A14}"/>
                  </a:ext>
                </a:extLst>
              </p:cNvPr>
              <p:cNvSpPr txBox="1"/>
              <p:nvPr/>
            </p:nvSpPr>
            <p:spPr>
              <a:xfrm>
                <a:off x="7477246" y="4430832"/>
                <a:ext cx="12585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Mild asthma</a:t>
                </a:r>
                <a:r>
                  <a:rPr kumimoji="0" lang="en-US" sz="1000" b="0" i="0" u="none" strike="noStrike" kern="1200" cap="none" spc="0" normalizeH="0" baseline="30000" noProof="0" dirty="0">
                    <a:ln>
                      <a:noFill/>
                    </a:ln>
                    <a:effectLst/>
                    <a:uLnTx/>
                    <a:uFillTx/>
                    <a:ea typeface="+mn-ea"/>
                    <a:cs typeface="Arial" panose="020B0604020202020204" pitchFamily="34" charset="0"/>
                  </a:rPr>
                  <a:t>2</a:t>
                </a:r>
                <a:endParaRPr kumimoji="0" lang="en-US" sz="1000" b="0" i="0" u="none" strike="sngStrike" kern="1200" cap="none" spc="0" normalizeH="0" baseline="30000" noProof="0" dirty="0">
                  <a:ln>
                    <a:noFill/>
                  </a:ln>
                  <a:effectLst/>
                  <a:highlight>
                    <a:srgbClr val="FFFF00"/>
                  </a:highlight>
                  <a:uLnTx/>
                  <a:uFillTx/>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(no ICS or OCS)</a:t>
                </a:r>
                <a:endParaRPr kumimoji="0" lang="en-US" sz="1000" b="1" i="0" u="none" strike="noStrike" kern="1200" cap="none" spc="0" normalizeH="0" baseline="0" noProof="0" dirty="0">
                  <a:ln>
                    <a:noFill/>
                  </a:ln>
                  <a:effectLst/>
                  <a:uLnTx/>
                  <a:uFillTx/>
                  <a:ea typeface="+mn-ea"/>
                  <a:cs typeface="Arial" panose="020B0604020202020204" pitchFamily="34" charset="0"/>
                </a:endParaRPr>
              </a:p>
            </p:txBody>
          </p:sp>
          <p:sp>
            <p:nvSpPr>
              <p:cNvPr id="9" name="TextBox 8">
                <a:extLst>
                  <a:ext uri="{FF2B5EF4-FFF2-40B4-BE49-F238E27FC236}">
                    <a16:creationId xmlns:a16="http://schemas.microsoft.com/office/drawing/2014/main" id="{050E3F07-B150-0AC2-B50F-844573DFD2C6}"/>
                  </a:ext>
                </a:extLst>
              </p:cNvPr>
              <p:cNvSpPr txBox="1"/>
              <p:nvPr/>
            </p:nvSpPr>
            <p:spPr>
              <a:xfrm>
                <a:off x="8634409" y="4430832"/>
                <a:ext cx="161405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Mild-to-severe asthma requiring ICS</a:t>
                </a:r>
                <a:r>
                  <a:rPr kumimoji="0" lang="en-US" sz="1000" b="0" i="0" u="none" strike="noStrike" kern="1200" cap="none" spc="0" normalizeH="0" baseline="30000" noProof="0" dirty="0">
                    <a:ln>
                      <a:noFill/>
                    </a:ln>
                    <a:effectLst/>
                    <a:uLnTx/>
                    <a:uFillTx/>
                    <a:ea typeface="+mn-ea"/>
                    <a:cs typeface="Arial" panose="020B0604020202020204" pitchFamily="34" charset="0"/>
                  </a:rPr>
                  <a:t>2</a:t>
                </a:r>
                <a:r>
                  <a:rPr kumimoji="0" lang="en-US" sz="1000" b="0" i="0" u="none" strike="noStrike" kern="1200" cap="none" spc="0" normalizeH="0" baseline="0" noProof="0" dirty="0">
                    <a:ln>
                      <a:noFill/>
                    </a:ln>
                    <a:effectLst/>
                    <a:uLnTx/>
                    <a:uFillTx/>
                    <a:ea typeface="+mn-ea"/>
                    <a:cs typeface="Arial" panose="020B0604020202020204" pitchFamily="34" charset="0"/>
                  </a:rPr>
                  <a:t> </a:t>
                </a:r>
                <a:br>
                  <a:rPr kumimoji="0" lang="en-US" sz="1000" b="0" i="0" u="none" strike="noStrike" kern="1200" cap="none" spc="0" normalizeH="0" baseline="0" noProof="0" dirty="0">
                    <a:ln>
                      <a:noFill/>
                    </a:ln>
                    <a:effectLst/>
                    <a:uLnTx/>
                    <a:uFillTx/>
                    <a:ea typeface="+mn-ea"/>
                    <a:cs typeface="Arial" panose="020B0604020202020204" pitchFamily="34" charset="0"/>
                  </a:rPr>
                </a:br>
                <a:r>
                  <a:rPr kumimoji="0" lang="en-US" sz="1000" b="0" i="0" u="none" strike="noStrike" kern="1200" cap="none" spc="0" normalizeH="0" baseline="0" noProof="0" dirty="0">
                    <a:ln>
                      <a:noFill/>
                    </a:ln>
                    <a:effectLst/>
                    <a:uLnTx/>
                    <a:uFillTx/>
                    <a:ea typeface="+mn-ea"/>
                    <a:cs typeface="Arial" panose="020B0604020202020204" pitchFamily="34" charset="0"/>
                  </a:rPr>
                  <a:t>(no OCS)</a:t>
                </a:r>
                <a:endParaRPr kumimoji="0" lang="en-US" sz="1000" b="1" i="0" u="none" strike="noStrike" kern="1200" cap="none" spc="0" normalizeH="0" baseline="0" noProof="0" dirty="0">
                  <a:ln>
                    <a:noFill/>
                  </a:ln>
                  <a:effectLst/>
                  <a:uLnTx/>
                  <a:uFillTx/>
                  <a:ea typeface="+mn-ea"/>
                  <a:cs typeface="Arial" panose="020B0604020202020204" pitchFamily="34" charset="0"/>
                </a:endParaRPr>
              </a:p>
            </p:txBody>
          </p:sp>
          <p:sp>
            <p:nvSpPr>
              <p:cNvPr id="10" name="TextBox 9">
                <a:extLst>
                  <a:ext uri="{FF2B5EF4-FFF2-40B4-BE49-F238E27FC236}">
                    <a16:creationId xmlns:a16="http://schemas.microsoft.com/office/drawing/2014/main" id="{E5710A9A-4B53-DAD1-0BCB-F1F2E800DA4D}"/>
                  </a:ext>
                </a:extLst>
              </p:cNvPr>
              <p:cNvSpPr txBox="1"/>
              <p:nvPr/>
            </p:nvSpPr>
            <p:spPr>
              <a:xfrm>
                <a:off x="9968163" y="4430832"/>
                <a:ext cx="121308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a:ln>
                      <a:noFill/>
                    </a:ln>
                    <a:effectLst/>
                    <a:uLnTx/>
                    <a:uFillTx/>
                    <a:ea typeface="+mn-ea"/>
                    <a:cs typeface="Arial" panose="020B0604020202020204" pitchFamily="34" charset="0"/>
                  </a:rPr>
                  <a:t>ICS + OCS dependent </a:t>
                </a:r>
                <a:br>
                  <a:rPr kumimoji="0" lang="en-US" sz="1000" b="0" i="0" u="none" strike="noStrike" kern="1200" cap="none" spc="0" normalizeH="0" baseline="0" noProof="0">
                    <a:ln>
                      <a:noFill/>
                    </a:ln>
                    <a:effectLst/>
                    <a:uLnTx/>
                    <a:uFillTx/>
                    <a:ea typeface="+mn-ea"/>
                    <a:cs typeface="Arial" panose="020B0604020202020204" pitchFamily="34" charset="0"/>
                  </a:rPr>
                </a:br>
                <a:r>
                  <a:rPr kumimoji="0" lang="en-US" sz="1000" b="0" i="0" u="none" strike="noStrike" kern="1200" cap="none" spc="0" normalizeH="0" baseline="0" noProof="0">
                    <a:ln>
                      <a:noFill/>
                    </a:ln>
                    <a:effectLst/>
                    <a:uLnTx/>
                    <a:uFillTx/>
                    <a:ea typeface="+mn-ea"/>
                    <a:cs typeface="Arial" panose="020B0604020202020204" pitchFamily="34" charset="0"/>
                  </a:rPr>
                  <a:t>asthma</a:t>
                </a:r>
                <a:endParaRPr kumimoji="0" lang="en-US" sz="1000" b="1" i="0" u="none" strike="noStrike" kern="1200" cap="none" spc="0" normalizeH="0" baseline="0" noProof="0">
                  <a:ln>
                    <a:noFill/>
                  </a:ln>
                  <a:effectLst/>
                  <a:uLnTx/>
                  <a:uFillTx/>
                  <a:ea typeface="+mn-ea"/>
                  <a:cs typeface="Arial" panose="020B0604020202020204" pitchFamily="34" charset="0"/>
                </a:endParaRPr>
              </a:p>
            </p:txBody>
          </p:sp>
          <p:sp>
            <p:nvSpPr>
              <p:cNvPr id="11" name="TextBox 10">
                <a:extLst>
                  <a:ext uri="{FF2B5EF4-FFF2-40B4-BE49-F238E27FC236}">
                    <a16:creationId xmlns:a16="http://schemas.microsoft.com/office/drawing/2014/main" id="{37416C93-79ED-7803-4DBA-D1E3E8AA9587}"/>
                  </a:ext>
                </a:extLst>
              </p:cNvPr>
              <p:cNvSpPr txBox="1"/>
              <p:nvPr/>
            </p:nvSpPr>
            <p:spPr>
              <a:xfrm>
                <a:off x="6329989" y="4921370"/>
                <a:ext cx="1333590" cy="246221"/>
              </a:xfrm>
              <a:prstGeom prst="rect">
                <a:avLst/>
              </a:prstGeom>
              <a:noFill/>
            </p:spPr>
            <p:txBody>
              <a:bodyPr wrap="square" rtlCol="0">
                <a:spAutoFit/>
              </a:bodyPr>
              <a:lstStyle/>
              <a:p>
                <a:pPr lvl="0" algn="ctr">
                  <a:buClr>
                    <a:srgbClr val="8DC53E"/>
                  </a:buClr>
                  <a:defRPr/>
                </a:pPr>
                <a:r>
                  <a:rPr lang="en-US" sz="1000" dirty="0">
                    <a:cs typeface="Arial" panose="020B0604020202020204" pitchFamily="34" charset="0"/>
                  </a:rPr>
                  <a:t>n=30</a:t>
                </a:r>
              </a:p>
            </p:txBody>
          </p:sp>
          <p:sp>
            <p:nvSpPr>
              <p:cNvPr id="12" name="TextBox 11">
                <a:extLst>
                  <a:ext uri="{FF2B5EF4-FFF2-40B4-BE49-F238E27FC236}">
                    <a16:creationId xmlns:a16="http://schemas.microsoft.com/office/drawing/2014/main" id="{2E0593BC-8962-50BC-DA4C-66C6985EC56F}"/>
                  </a:ext>
                </a:extLst>
              </p:cNvPr>
              <p:cNvSpPr txBox="1"/>
              <p:nvPr/>
            </p:nvSpPr>
            <p:spPr>
              <a:xfrm>
                <a:off x="7439884" y="49213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n=29</a:t>
                </a:r>
              </a:p>
            </p:txBody>
          </p:sp>
          <p:sp>
            <p:nvSpPr>
              <p:cNvPr id="13" name="TextBox 12">
                <a:extLst>
                  <a:ext uri="{FF2B5EF4-FFF2-40B4-BE49-F238E27FC236}">
                    <a16:creationId xmlns:a16="http://schemas.microsoft.com/office/drawing/2014/main" id="{FC4A23F3-005C-5105-B7C7-5DA29947BF9B}"/>
                  </a:ext>
                </a:extLst>
              </p:cNvPr>
              <p:cNvSpPr txBox="1"/>
              <p:nvPr/>
            </p:nvSpPr>
            <p:spPr>
              <a:xfrm>
                <a:off x="8791934" y="49213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n=21</a:t>
                </a:r>
              </a:p>
            </p:txBody>
          </p:sp>
          <p:sp>
            <p:nvSpPr>
              <p:cNvPr id="14" name="TextBox 13">
                <a:extLst>
                  <a:ext uri="{FF2B5EF4-FFF2-40B4-BE49-F238E27FC236}">
                    <a16:creationId xmlns:a16="http://schemas.microsoft.com/office/drawing/2014/main" id="{1AC5A027-F778-0E2D-B758-131F9FF66812}"/>
                  </a:ext>
                </a:extLst>
              </p:cNvPr>
              <p:cNvSpPr txBox="1"/>
              <p:nvPr/>
            </p:nvSpPr>
            <p:spPr>
              <a:xfrm>
                <a:off x="9901829" y="49213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n=20</a:t>
                </a:r>
              </a:p>
            </p:txBody>
          </p:sp>
        </p:grpSp>
        <p:sp>
          <p:nvSpPr>
            <p:cNvPr id="15" name="Rectangle 14">
              <a:extLst>
                <a:ext uri="{FF2B5EF4-FFF2-40B4-BE49-F238E27FC236}">
                  <a16:creationId xmlns:a16="http://schemas.microsoft.com/office/drawing/2014/main" id="{87462DBA-8624-91F6-8835-8D2021DFEFEC}"/>
                </a:ext>
              </a:extLst>
            </p:cNvPr>
            <p:cNvSpPr/>
            <p:nvPr/>
          </p:nvSpPr>
          <p:spPr>
            <a:xfrm>
              <a:off x="2025961" y="2466264"/>
              <a:ext cx="638175" cy="35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906FA7F-FD09-948A-11F0-3AD38D680501}"/>
                </a:ext>
              </a:extLst>
            </p:cNvPr>
            <p:cNvSpPr/>
            <p:nvPr/>
          </p:nvSpPr>
          <p:spPr>
            <a:xfrm>
              <a:off x="4341842" y="2062193"/>
              <a:ext cx="708307" cy="24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B38D071-9283-30C7-BC25-750D35A83621}"/>
                </a:ext>
              </a:extLst>
            </p:cNvPr>
            <p:cNvSpPr txBox="1"/>
            <p:nvPr/>
          </p:nvSpPr>
          <p:spPr>
            <a:xfrm>
              <a:off x="3177536" y="2221969"/>
              <a:ext cx="853232"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P=0.0428</a:t>
              </a:r>
            </a:p>
          </p:txBody>
        </p:sp>
        <p:sp>
          <p:nvSpPr>
            <p:cNvPr id="18" name="TextBox 17">
              <a:extLst>
                <a:ext uri="{FF2B5EF4-FFF2-40B4-BE49-F238E27FC236}">
                  <a16:creationId xmlns:a16="http://schemas.microsoft.com/office/drawing/2014/main" id="{F7569C9F-B516-177B-2D05-30AF98CEF089}"/>
                </a:ext>
              </a:extLst>
            </p:cNvPr>
            <p:cNvSpPr txBox="1"/>
            <p:nvPr/>
          </p:nvSpPr>
          <p:spPr>
            <a:xfrm>
              <a:off x="4445602" y="2111653"/>
              <a:ext cx="817844"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P=0.0202</a:t>
              </a:r>
            </a:p>
          </p:txBody>
        </p:sp>
        <p:sp>
          <p:nvSpPr>
            <p:cNvPr id="19" name="TextBox 18">
              <a:extLst>
                <a:ext uri="{FF2B5EF4-FFF2-40B4-BE49-F238E27FC236}">
                  <a16:creationId xmlns:a16="http://schemas.microsoft.com/office/drawing/2014/main" id="{FE3EB8D1-0EFD-CEBE-8EA2-3B66863AF8BC}"/>
                </a:ext>
              </a:extLst>
            </p:cNvPr>
            <p:cNvSpPr txBox="1"/>
            <p:nvPr/>
          </p:nvSpPr>
          <p:spPr>
            <a:xfrm>
              <a:off x="2018978" y="2338506"/>
              <a:ext cx="786508"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P=0.0378</a:t>
              </a:r>
            </a:p>
          </p:txBody>
        </p:sp>
        <p:sp>
          <p:nvSpPr>
            <p:cNvPr id="20" name="TextBox 19">
              <a:extLst>
                <a:ext uri="{FF2B5EF4-FFF2-40B4-BE49-F238E27FC236}">
                  <a16:creationId xmlns:a16="http://schemas.microsoft.com/office/drawing/2014/main" id="{87821B59-7CDE-C6E0-E286-D36E20660BB3}"/>
                </a:ext>
              </a:extLst>
            </p:cNvPr>
            <p:cNvSpPr txBox="1"/>
            <p:nvPr/>
          </p:nvSpPr>
          <p:spPr>
            <a:xfrm>
              <a:off x="484220" y="2085975"/>
              <a:ext cx="369332" cy="2644776"/>
            </a:xfrm>
            <a:prstGeom prst="rect">
              <a:avLst/>
            </a:prstGeom>
            <a:noFill/>
          </p:spPr>
          <p:txBody>
            <a:bodyPr vert="vert270" wrap="square" rtlCol="0">
              <a:spAutoFit/>
            </a:bodyPr>
            <a:lstStyle/>
            <a:p>
              <a:pPr lvl="0" algn="ctr">
                <a:buClr>
                  <a:srgbClr val="8DC53E"/>
                </a:buClr>
                <a:defRPr/>
              </a:pPr>
              <a:r>
                <a:rPr lang="en-US" sz="1200">
                  <a:cs typeface="Arial" panose="020B0604020202020204" pitchFamily="34" charset="0"/>
                </a:rPr>
                <a:t>TSLP (</a:t>
              </a:r>
              <a:r>
                <a:rPr lang="en-US" sz="1200" err="1">
                  <a:cs typeface="Arial" panose="020B0604020202020204" pitchFamily="34" charset="0"/>
                </a:rPr>
                <a:t>pg</a:t>
              </a:r>
              <a:r>
                <a:rPr lang="en-US" sz="1200">
                  <a:cs typeface="Arial" panose="020B0604020202020204" pitchFamily="34" charset="0"/>
                </a:rPr>
                <a:t>/mL)</a:t>
              </a:r>
            </a:p>
          </p:txBody>
        </p:sp>
        <p:cxnSp>
          <p:nvCxnSpPr>
            <p:cNvPr id="21" name="Straight Connector 20">
              <a:extLst>
                <a:ext uri="{FF2B5EF4-FFF2-40B4-BE49-F238E27FC236}">
                  <a16:creationId xmlns:a16="http://schemas.microsoft.com/office/drawing/2014/main" id="{BE26331B-6C45-2D42-79A5-23764982B917}"/>
                </a:ext>
              </a:extLst>
            </p:cNvPr>
            <p:cNvCxnSpPr/>
            <p:nvPr/>
          </p:nvCxnSpPr>
          <p:spPr>
            <a:xfrm>
              <a:off x="1475078" y="3749952"/>
              <a:ext cx="73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53652027-4C3D-6C87-C809-2360286E4686}"/>
                </a:ext>
              </a:extLst>
            </p:cNvPr>
            <p:cNvGrpSpPr/>
            <p:nvPr/>
          </p:nvGrpSpPr>
          <p:grpSpPr>
            <a:xfrm>
              <a:off x="1472911" y="3280130"/>
              <a:ext cx="737328" cy="806387"/>
              <a:chOff x="6724246" y="2975330"/>
              <a:chExt cx="737328" cy="806387"/>
            </a:xfrm>
          </p:grpSpPr>
          <p:sp>
            <p:nvSpPr>
              <p:cNvPr id="23" name="Rectangle 22">
                <a:extLst>
                  <a:ext uri="{FF2B5EF4-FFF2-40B4-BE49-F238E27FC236}">
                    <a16:creationId xmlns:a16="http://schemas.microsoft.com/office/drawing/2014/main" id="{29AE9A33-0754-2711-7747-35D40D121C31}"/>
                  </a:ext>
                </a:extLst>
              </p:cNvPr>
              <p:cNvSpPr/>
              <p:nvPr/>
            </p:nvSpPr>
            <p:spPr>
              <a:xfrm>
                <a:off x="6724246" y="363493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4" name="Rectangle 23">
                <a:extLst>
                  <a:ext uri="{FF2B5EF4-FFF2-40B4-BE49-F238E27FC236}">
                    <a16:creationId xmlns:a16="http://schemas.microsoft.com/office/drawing/2014/main" id="{FAA1B04C-3A37-1933-2EA0-02C28C0435CB}"/>
                  </a:ext>
                </a:extLst>
              </p:cNvPr>
              <p:cNvSpPr/>
              <p:nvPr/>
            </p:nvSpPr>
            <p:spPr>
              <a:xfrm>
                <a:off x="6836164" y="36611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Rectangle 24">
                <a:extLst>
                  <a:ext uri="{FF2B5EF4-FFF2-40B4-BE49-F238E27FC236}">
                    <a16:creationId xmlns:a16="http://schemas.microsoft.com/office/drawing/2014/main" id="{08746AC5-B9FE-F769-DA05-B3FC8EC46A44}"/>
                  </a:ext>
                </a:extLst>
              </p:cNvPr>
              <p:cNvSpPr/>
              <p:nvPr/>
            </p:nvSpPr>
            <p:spPr>
              <a:xfrm>
                <a:off x="6936177" y="3684942"/>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Rectangle 25">
                <a:extLst>
                  <a:ext uri="{FF2B5EF4-FFF2-40B4-BE49-F238E27FC236}">
                    <a16:creationId xmlns:a16="http://schemas.microsoft.com/office/drawing/2014/main" id="{42A23FC2-23E7-A3E2-0B64-A115772AABF7}"/>
                  </a:ext>
                </a:extLst>
              </p:cNvPr>
              <p:cNvSpPr/>
              <p:nvPr/>
            </p:nvSpPr>
            <p:spPr>
              <a:xfrm>
                <a:off x="7050477" y="369208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Rectangle 26">
                <a:extLst>
                  <a:ext uri="{FF2B5EF4-FFF2-40B4-BE49-F238E27FC236}">
                    <a16:creationId xmlns:a16="http://schemas.microsoft.com/office/drawing/2014/main" id="{A7955254-F7E4-B0EB-5C49-1A13ED9591C2}"/>
                  </a:ext>
                </a:extLst>
              </p:cNvPr>
              <p:cNvSpPr/>
              <p:nvPr/>
            </p:nvSpPr>
            <p:spPr>
              <a:xfrm>
                <a:off x="7160014" y="3689705"/>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Rectangle 27">
                <a:extLst>
                  <a:ext uri="{FF2B5EF4-FFF2-40B4-BE49-F238E27FC236}">
                    <a16:creationId xmlns:a16="http://schemas.microsoft.com/office/drawing/2014/main" id="{60AF2688-1D88-44B6-9797-CF4C786CB352}"/>
                  </a:ext>
                </a:extLst>
              </p:cNvPr>
              <p:cNvSpPr/>
              <p:nvPr/>
            </p:nvSpPr>
            <p:spPr>
              <a:xfrm>
                <a:off x="7281457" y="369446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 name="Rectangle 28">
                <a:extLst>
                  <a:ext uri="{FF2B5EF4-FFF2-40B4-BE49-F238E27FC236}">
                    <a16:creationId xmlns:a16="http://schemas.microsoft.com/office/drawing/2014/main" id="{E0EAA48E-F315-279D-2078-65CF8BB85F55}"/>
                  </a:ext>
                </a:extLst>
              </p:cNvPr>
              <p:cNvSpPr/>
              <p:nvPr/>
            </p:nvSpPr>
            <p:spPr>
              <a:xfrm>
                <a:off x="7371945" y="36611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Rectangle 29">
                <a:extLst>
                  <a:ext uri="{FF2B5EF4-FFF2-40B4-BE49-F238E27FC236}">
                    <a16:creationId xmlns:a16="http://schemas.microsoft.com/office/drawing/2014/main" id="{A06F72A8-EE20-174F-39BF-7001E0838962}"/>
                  </a:ext>
                </a:extLst>
              </p:cNvPr>
              <p:cNvSpPr/>
              <p:nvPr/>
            </p:nvSpPr>
            <p:spPr>
              <a:xfrm>
                <a:off x="7102864" y="356111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ectangle 30">
                <a:extLst>
                  <a:ext uri="{FF2B5EF4-FFF2-40B4-BE49-F238E27FC236}">
                    <a16:creationId xmlns:a16="http://schemas.microsoft.com/office/drawing/2014/main" id="{5C80E5BB-5B06-067D-1DEB-08291747C2A4}"/>
                  </a:ext>
                </a:extLst>
              </p:cNvPr>
              <p:cNvSpPr/>
              <p:nvPr/>
            </p:nvSpPr>
            <p:spPr>
              <a:xfrm>
                <a:off x="7002851" y="350158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Rectangle 31">
                <a:extLst>
                  <a:ext uri="{FF2B5EF4-FFF2-40B4-BE49-F238E27FC236}">
                    <a16:creationId xmlns:a16="http://schemas.microsoft.com/office/drawing/2014/main" id="{E1D6AE0E-48E1-52FD-5F72-723ABFC55DD1}"/>
                  </a:ext>
                </a:extLst>
              </p:cNvPr>
              <p:cNvSpPr/>
              <p:nvPr/>
            </p:nvSpPr>
            <p:spPr>
              <a:xfrm>
                <a:off x="6957607" y="344443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Rectangle 32">
                <a:extLst>
                  <a:ext uri="{FF2B5EF4-FFF2-40B4-BE49-F238E27FC236}">
                    <a16:creationId xmlns:a16="http://schemas.microsoft.com/office/drawing/2014/main" id="{264BC3CD-5772-0833-BF4E-E470CF7E5067}"/>
                  </a:ext>
                </a:extLst>
              </p:cNvPr>
              <p:cNvSpPr/>
              <p:nvPr/>
            </p:nvSpPr>
            <p:spPr>
              <a:xfrm>
                <a:off x="6886170" y="347539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Rectangle 33">
                <a:extLst>
                  <a:ext uri="{FF2B5EF4-FFF2-40B4-BE49-F238E27FC236}">
                    <a16:creationId xmlns:a16="http://schemas.microsoft.com/office/drawing/2014/main" id="{A75B469C-D8C6-84F9-C89A-AFF19F8A73DD}"/>
                  </a:ext>
                </a:extLst>
              </p:cNvPr>
              <p:cNvSpPr/>
              <p:nvPr/>
            </p:nvSpPr>
            <p:spPr>
              <a:xfrm>
                <a:off x="6850451" y="3449199"/>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 name="Rectangle 34">
                <a:extLst>
                  <a:ext uri="{FF2B5EF4-FFF2-40B4-BE49-F238E27FC236}">
                    <a16:creationId xmlns:a16="http://schemas.microsoft.com/office/drawing/2014/main" id="{FE72CB81-5606-40E4-41C7-81D1C6DD472B}"/>
                  </a:ext>
                </a:extLst>
              </p:cNvPr>
              <p:cNvSpPr/>
              <p:nvPr/>
            </p:nvSpPr>
            <p:spPr>
              <a:xfrm>
                <a:off x="6726626" y="3392049"/>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Rectangle 35">
                <a:extLst>
                  <a:ext uri="{FF2B5EF4-FFF2-40B4-BE49-F238E27FC236}">
                    <a16:creationId xmlns:a16="http://schemas.microsoft.com/office/drawing/2014/main" id="{EACF4EFE-E110-FC1E-B3D4-9903595CC5B8}"/>
                  </a:ext>
                </a:extLst>
              </p:cNvPr>
              <p:cNvSpPr/>
              <p:nvPr/>
            </p:nvSpPr>
            <p:spPr>
              <a:xfrm>
                <a:off x="6800445" y="328489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Rectangle 36">
                <a:extLst>
                  <a:ext uri="{FF2B5EF4-FFF2-40B4-BE49-F238E27FC236}">
                    <a16:creationId xmlns:a16="http://schemas.microsoft.com/office/drawing/2014/main" id="{0E74F7F4-9861-B883-C39E-2D08475AAEE5}"/>
                  </a:ext>
                </a:extLst>
              </p:cNvPr>
              <p:cNvSpPr/>
              <p:nvPr/>
            </p:nvSpPr>
            <p:spPr>
              <a:xfrm>
                <a:off x="6909982" y="330156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8" name="Rectangle 37">
                <a:extLst>
                  <a:ext uri="{FF2B5EF4-FFF2-40B4-BE49-F238E27FC236}">
                    <a16:creationId xmlns:a16="http://schemas.microsoft.com/office/drawing/2014/main" id="{4C16C6C0-942B-7D22-C252-FBC38873D9FB}"/>
                  </a:ext>
                </a:extLst>
              </p:cNvPr>
              <p:cNvSpPr/>
              <p:nvPr/>
            </p:nvSpPr>
            <p:spPr>
              <a:xfrm>
                <a:off x="7005232" y="33563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Rectangle 38">
                <a:extLst>
                  <a:ext uri="{FF2B5EF4-FFF2-40B4-BE49-F238E27FC236}">
                    <a16:creationId xmlns:a16="http://schemas.microsoft.com/office/drawing/2014/main" id="{5EC1CEF6-9CCD-875F-308F-9C6BE0586C5A}"/>
                  </a:ext>
                </a:extLst>
              </p:cNvPr>
              <p:cNvSpPr/>
              <p:nvPr/>
            </p:nvSpPr>
            <p:spPr>
              <a:xfrm>
                <a:off x="7112389" y="33563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0" name="Rectangle 39">
                <a:extLst>
                  <a:ext uri="{FF2B5EF4-FFF2-40B4-BE49-F238E27FC236}">
                    <a16:creationId xmlns:a16="http://schemas.microsoft.com/office/drawing/2014/main" id="{11F1AE77-C022-2F72-D273-E0AD9BA10743}"/>
                  </a:ext>
                </a:extLst>
              </p:cNvPr>
              <p:cNvSpPr/>
              <p:nvPr/>
            </p:nvSpPr>
            <p:spPr>
              <a:xfrm>
                <a:off x="7212401" y="3306324"/>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1" name="Rectangle 40">
                <a:extLst>
                  <a:ext uri="{FF2B5EF4-FFF2-40B4-BE49-F238E27FC236}">
                    <a16:creationId xmlns:a16="http://schemas.microsoft.com/office/drawing/2014/main" id="{405041ED-5686-C119-062D-9DE5A63FCA70}"/>
                  </a:ext>
                </a:extLst>
              </p:cNvPr>
              <p:cNvSpPr/>
              <p:nvPr/>
            </p:nvSpPr>
            <p:spPr>
              <a:xfrm>
                <a:off x="7321939" y="328489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2" name="Rectangle 41">
                <a:extLst>
                  <a:ext uri="{FF2B5EF4-FFF2-40B4-BE49-F238E27FC236}">
                    <a16:creationId xmlns:a16="http://schemas.microsoft.com/office/drawing/2014/main" id="{6751D35B-6E2F-86FB-6B51-33123B8CCA4F}"/>
                  </a:ext>
                </a:extLst>
              </p:cNvPr>
              <p:cNvSpPr/>
              <p:nvPr/>
            </p:nvSpPr>
            <p:spPr>
              <a:xfrm>
                <a:off x="7155251" y="318964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3" name="Rectangle 42">
                <a:extLst>
                  <a:ext uri="{FF2B5EF4-FFF2-40B4-BE49-F238E27FC236}">
                    <a16:creationId xmlns:a16="http://schemas.microsoft.com/office/drawing/2014/main" id="{3D300C0D-8A61-E413-626D-8251DDF3338D}"/>
                  </a:ext>
                </a:extLst>
              </p:cNvPr>
              <p:cNvSpPr/>
              <p:nvPr/>
            </p:nvSpPr>
            <p:spPr>
              <a:xfrm>
                <a:off x="7064764" y="323488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4" name="Rectangle 43">
                <a:extLst>
                  <a:ext uri="{FF2B5EF4-FFF2-40B4-BE49-F238E27FC236}">
                    <a16:creationId xmlns:a16="http://schemas.microsoft.com/office/drawing/2014/main" id="{A76CDC21-BCC1-FCB7-09E8-430988D5C682}"/>
                  </a:ext>
                </a:extLst>
              </p:cNvPr>
              <p:cNvSpPr/>
              <p:nvPr/>
            </p:nvSpPr>
            <p:spPr>
              <a:xfrm>
                <a:off x="6952845" y="318011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5" name="Rectangle 44">
                <a:extLst>
                  <a:ext uri="{FF2B5EF4-FFF2-40B4-BE49-F238E27FC236}">
                    <a16:creationId xmlns:a16="http://schemas.microsoft.com/office/drawing/2014/main" id="{7EBB6DEC-0ADD-A41C-D683-52545E7D98BB}"/>
                  </a:ext>
                </a:extLst>
              </p:cNvPr>
              <p:cNvSpPr/>
              <p:nvPr/>
            </p:nvSpPr>
            <p:spPr>
              <a:xfrm>
                <a:off x="6952845" y="305391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6" name="Rectangle 45">
                <a:extLst>
                  <a:ext uri="{FF2B5EF4-FFF2-40B4-BE49-F238E27FC236}">
                    <a16:creationId xmlns:a16="http://schemas.microsoft.com/office/drawing/2014/main" id="{050CB9B7-86EF-6B76-F6CA-8755F01E7EDD}"/>
                  </a:ext>
                </a:extLst>
              </p:cNvPr>
              <p:cNvSpPr/>
              <p:nvPr/>
            </p:nvSpPr>
            <p:spPr>
              <a:xfrm>
                <a:off x="7052857" y="30896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7" name="Rectangle 46">
                <a:extLst>
                  <a:ext uri="{FF2B5EF4-FFF2-40B4-BE49-F238E27FC236}">
                    <a16:creationId xmlns:a16="http://schemas.microsoft.com/office/drawing/2014/main" id="{C7D4BC70-161F-448F-5DB4-0DBE571D7525}"/>
                  </a:ext>
                </a:extLst>
              </p:cNvPr>
              <p:cNvSpPr/>
              <p:nvPr/>
            </p:nvSpPr>
            <p:spPr>
              <a:xfrm>
                <a:off x="7060001" y="29753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8" name="Rectangle 47">
                <a:extLst>
                  <a:ext uri="{FF2B5EF4-FFF2-40B4-BE49-F238E27FC236}">
                    <a16:creationId xmlns:a16="http://schemas.microsoft.com/office/drawing/2014/main" id="{4E9FC554-3D7F-A038-3AC2-BB6F90DAD06A}"/>
                  </a:ext>
                </a:extLst>
              </p:cNvPr>
              <p:cNvSpPr/>
              <p:nvPr/>
            </p:nvSpPr>
            <p:spPr>
              <a:xfrm>
                <a:off x="7167157" y="3022955"/>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9" name="Rectangle 48">
                <a:extLst>
                  <a:ext uri="{FF2B5EF4-FFF2-40B4-BE49-F238E27FC236}">
                    <a16:creationId xmlns:a16="http://schemas.microsoft.com/office/drawing/2014/main" id="{07F0B0D6-53B8-34D2-6254-2402990687BD}"/>
                  </a:ext>
                </a:extLst>
              </p:cNvPr>
              <p:cNvSpPr/>
              <p:nvPr/>
            </p:nvSpPr>
            <p:spPr>
              <a:xfrm>
                <a:off x="7110007" y="345634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0" name="Rectangle 49">
                <a:extLst>
                  <a:ext uri="{FF2B5EF4-FFF2-40B4-BE49-F238E27FC236}">
                    <a16:creationId xmlns:a16="http://schemas.microsoft.com/office/drawing/2014/main" id="{2F31DE37-1150-0122-D89A-21F4153DA87D}"/>
                  </a:ext>
                </a:extLst>
              </p:cNvPr>
              <p:cNvSpPr/>
              <p:nvPr/>
            </p:nvSpPr>
            <p:spPr>
              <a:xfrm>
                <a:off x="7210019" y="347539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1" name="Rectangle 50">
                <a:extLst>
                  <a:ext uri="{FF2B5EF4-FFF2-40B4-BE49-F238E27FC236}">
                    <a16:creationId xmlns:a16="http://schemas.microsoft.com/office/drawing/2014/main" id="{3CD3491B-6D5D-4C98-AD19-3016853FFC95}"/>
                  </a:ext>
                </a:extLst>
              </p:cNvPr>
              <p:cNvSpPr/>
              <p:nvPr/>
            </p:nvSpPr>
            <p:spPr>
              <a:xfrm>
                <a:off x="7276694" y="338014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2" name="Rectangle 51">
                <a:extLst>
                  <a:ext uri="{FF2B5EF4-FFF2-40B4-BE49-F238E27FC236}">
                    <a16:creationId xmlns:a16="http://schemas.microsoft.com/office/drawing/2014/main" id="{43F5FF3B-D006-40EF-C12B-0293FDC7B52D}"/>
                  </a:ext>
                </a:extLst>
              </p:cNvPr>
              <p:cNvSpPr/>
              <p:nvPr/>
            </p:nvSpPr>
            <p:spPr>
              <a:xfrm>
                <a:off x="7374325" y="337538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cxnSp>
          <p:nvCxnSpPr>
            <p:cNvPr id="53" name="Straight Connector 52">
              <a:extLst>
                <a:ext uri="{FF2B5EF4-FFF2-40B4-BE49-F238E27FC236}">
                  <a16:creationId xmlns:a16="http://schemas.microsoft.com/office/drawing/2014/main" id="{643691CA-13A6-531D-554F-F893D229F23E}"/>
                </a:ext>
              </a:extLst>
            </p:cNvPr>
            <p:cNvCxnSpPr/>
            <p:nvPr/>
          </p:nvCxnSpPr>
          <p:spPr>
            <a:xfrm>
              <a:off x="2587863" y="3496307"/>
              <a:ext cx="73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0629F117-C784-0C0A-C836-28BDF85F7A9C}"/>
                </a:ext>
              </a:extLst>
            </p:cNvPr>
            <p:cNvGrpSpPr/>
            <p:nvPr/>
          </p:nvGrpSpPr>
          <p:grpSpPr>
            <a:xfrm>
              <a:off x="2565662" y="3111712"/>
              <a:ext cx="777397" cy="967888"/>
              <a:chOff x="7873136" y="2806912"/>
              <a:chExt cx="777397" cy="967888"/>
            </a:xfrm>
          </p:grpSpPr>
          <p:sp>
            <p:nvSpPr>
              <p:cNvPr id="55" name="Isosceles Triangle 54">
                <a:extLst>
                  <a:ext uri="{FF2B5EF4-FFF2-40B4-BE49-F238E27FC236}">
                    <a16:creationId xmlns:a16="http://schemas.microsoft.com/office/drawing/2014/main" id="{A7439E17-5EB5-C488-12BB-F06064EE3480}"/>
                  </a:ext>
                </a:extLst>
              </p:cNvPr>
              <p:cNvSpPr/>
              <p:nvPr/>
            </p:nvSpPr>
            <p:spPr>
              <a:xfrm>
                <a:off x="8106499" y="2806912"/>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Isosceles Triangle 55">
                <a:extLst>
                  <a:ext uri="{FF2B5EF4-FFF2-40B4-BE49-F238E27FC236}">
                    <a16:creationId xmlns:a16="http://schemas.microsoft.com/office/drawing/2014/main" id="{5D1B58FA-7100-1E42-0CDD-C53ABB6C3790}"/>
                  </a:ext>
                </a:extLst>
              </p:cNvPr>
              <p:cNvSpPr/>
              <p:nvPr/>
            </p:nvSpPr>
            <p:spPr>
              <a:xfrm>
                <a:off x="8173174" y="2873587"/>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Isosceles Triangle 56">
                <a:extLst>
                  <a:ext uri="{FF2B5EF4-FFF2-40B4-BE49-F238E27FC236}">
                    <a16:creationId xmlns:a16="http://schemas.microsoft.com/office/drawing/2014/main" id="{6642F58B-3CC5-864D-7E81-787F5DB0F296}"/>
                  </a:ext>
                </a:extLst>
              </p:cNvPr>
              <p:cNvSpPr/>
              <p:nvPr/>
            </p:nvSpPr>
            <p:spPr>
              <a:xfrm>
                <a:off x="8213655" y="2833106"/>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Isosceles Triangle 57">
                <a:extLst>
                  <a:ext uri="{FF2B5EF4-FFF2-40B4-BE49-F238E27FC236}">
                    <a16:creationId xmlns:a16="http://schemas.microsoft.com/office/drawing/2014/main" id="{83230719-CA06-3EED-BDBC-C33A125AE53D}"/>
                  </a:ext>
                </a:extLst>
              </p:cNvPr>
              <p:cNvSpPr/>
              <p:nvPr/>
            </p:nvSpPr>
            <p:spPr>
              <a:xfrm>
                <a:off x="8335099" y="2833106"/>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Isosceles Triangle 58">
                <a:extLst>
                  <a:ext uri="{FF2B5EF4-FFF2-40B4-BE49-F238E27FC236}">
                    <a16:creationId xmlns:a16="http://schemas.microsoft.com/office/drawing/2014/main" id="{996D76F9-8940-0A1F-AA63-238C6663C1DF}"/>
                  </a:ext>
                </a:extLst>
              </p:cNvPr>
              <p:cNvSpPr/>
              <p:nvPr/>
            </p:nvSpPr>
            <p:spPr>
              <a:xfrm>
                <a:off x="8342242" y="2930737"/>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Isosceles Triangle 59">
                <a:extLst>
                  <a:ext uri="{FF2B5EF4-FFF2-40B4-BE49-F238E27FC236}">
                    <a16:creationId xmlns:a16="http://schemas.microsoft.com/office/drawing/2014/main" id="{5A97B7E9-7DEC-EB54-3133-F0C46BB3E90E}"/>
                  </a:ext>
                </a:extLst>
              </p:cNvPr>
              <p:cNvSpPr/>
              <p:nvPr/>
            </p:nvSpPr>
            <p:spPr>
              <a:xfrm>
                <a:off x="8296999" y="2978362"/>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Isosceles Triangle 60">
                <a:extLst>
                  <a:ext uri="{FF2B5EF4-FFF2-40B4-BE49-F238E27FC236}">
                    <a16:creationId xmlns:a16="http://schemas.microsoft.com/office/drawing/2014/main" id="{C74F5B8D-0C23-AD34-18FA-1FAF7B0D2DD7}"/>
                  </a:ext>
                </a:extLst>
              </p:cNvPr>
              <p:cNvSpPr/>
              <p:nvPr/>
            </p:nvSpPr>
            <p:spPr>
              <a:xfrm>
                <a:off x="8173174" y="3042656"/>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Isosceles Triangle 61">
                <a:extLst>
                  <a:ext uri="{FF2B5EF4-FFF2-40B4-BE49-F238E27FC236}">
                    <a16:creationId xmlns:a16="http://schemas.microsoft.com/office/drawing/2014/main" id="{BBE1A00D-2C5B-B2D5-55BA-7BFEA190ABDE}"/>
                  </a:ext>
                </a:extLst>
              </p:cNvPr>
              <p:cNvSpPr/>
              <p:nvPr/>
            </p:nvSpPr>
            <p:spPr>
              <a:xfrm>
                <a:off x="7873136" y="3045037"/>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Isosceles Triangle 62">
                <a:extLst>
                  <a:ext uri="{FF2B5EF4-FFF2-40B4-BE49-F238E27FC236}">
                    <a16:creationId xmlns:a16="http://schemas.microsoft.com/office/drawing/2014/main" id="{F25BDCF7-A1F3-803B-AEF6-1C8634C5B0D7}"/>
                  </a:ext>
                </a:extLst>
              </p:cNvPr>
              <p:cNvSpPr/>
              <p:nvPr/>
            </p:nvSpPr>
            <p:spPr>
              <a:xfrm>
                <a:off x="7980292" y="3087900"/>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Isosceles Triangle 63">
                <a:extLst>
                  <a:ext uri="{FF2B5EF4-FFF2-40B4-BE49-F238E27FC236}">
                    <a16:creationId xmlns:a16="http://schemas.microsoft.com/office/drawing/2014/main" id="{164A03F6-9319-5DE1-9C3B-C6442BB0A5BB}"/>
                  </a:ext>
                </a:extLst>
              </p:cNvPr>
              <p:cNvSpPr/>
              <p:nvPr/>
            </p:nvSpPr>
            <p:spPr>
              <a:xfrm>
                <a:off x="8008867" y="3166481"/>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Isosceles Triangle 64">
                <a:extLst>
                  <a:ext uri="{FF2B5EF4-FFF2-40B4-BE49-F238E27FC236}">
                    <a16:creationId xmlns:a16="http://schemas.microsoft.com/office/drawing/2014/main" id="{1307C0C6-C2D1-E5D0-93CE-305568842165}"/>
                  </a:ext>
                </a:extLst>
              </p:cNvPr>
              <p:cNvSpPr/>
              <p:nvPr/>
            </p:nvSpPr>
            <p:spPr>
              <a:xfrm>
                <a:off x="8080305" y="3123618"/>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Isosceles Triangle 65">
                <a:extLst>
                  <a:ext uri="{FF2B5EF4-FFF2-40B4-BE49-F238E27FC236}">
                    <a16:creationId xmlns:a16="http://schemas.microsoft.com/office/drawing/2014/main" id="{D70B1BC8-B7D7-B8B5-9C0B-F8A088BA83F7}"/>
                  </a:ext>
                </a:extLst>
              </p:cNvPr>
              <p:cNvSpPr/>
              <p:nvPr/>
            </p:nvSpPr>
            <p:spPr>
              <a:xfrm>
                <a:off x="8158886" y="3137906"/>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Isosceles Triangle 66">
                <a:extLst>
                  <a:ext uri="{FF2B5EF4-FFF2-40B4-BE49-F238E27FC236}">
                    <a16:creationId xmlns:a16="http://schemas.microsoft.com/office/drawing/2014/main" id="{41D42257-FE33-AE27-D0A4-1D677B8B433C}"/>
                  </a:ext>
                </a:extLst>
              </p:cNvPr>
              <p:cNvSpPr/>
              <p:nvPr/>
            </p:nvSpPr>
            <p:spPr>
              <a:xfrm>
                <a:off x="8275567" y="3149812"/>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Isosceles Triangle 67">
                <a:extLst>
                  <a:ext uri="{FF2B5EF4-FFF2-40B4-BE49-F238E27FC236}">
                    <a16:creationId xmlns:a16="http://schemas.microsoft.com/office/drawing/2014/main" id="{61F7B61A-F3DC-4B63-4665-4AC523F3DE5D}"/>
                  </a:ext>
                </a:extLst>
              </p:cNvPr>
              <p:cNvSpPr/>
              <p:nvPr/>
            </p:nvSpPr>
            <p:spPr>
              <a:xfrm>
                <a:off x="8387486" y="311647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Isosceles Triangle 68">
                <a:extLst>
                  <a:ext uri="{FF2B5EF4-FFF2-40B4-BE49-F238E27FC236}">
                    <a16:creationId xmlns:a16="http://schemas.microsoft.com/office/drawing/2014/main" id="{117E393C-EA9B-DB68-2919-58223E81BF7C}"/>
                  </a:ext>
                </a:extLst>
              </p:cNvPr>
              <p:cNvSpPr/>
              <p:nvPr/>
            </p:nvSpPr>
            <p:spPr>
              <a:xfrm>
                <a:off x="8494642" y="311647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Isosceles Triangle 69">
                <a:extLst>
                  <a:ext uri="{FF2B5EF4-FFF2-40B4-BE49-F238E27FC236}">
                    <a16:creationId xmlns:a16="http://schemas.microsoft.com/office/drawing/2014/main" id="{E4C4E5E2-24EB-8455-BA2E-07270F780DBE}"/>
                  </a:ext>
                </a:extLst>
              </p:cNvPr>
              <p:cNvSpPr/>
              <p:nvPr/>
            </p:nvSpPr>
            <p:spPr>
              <a:xfrm>
                <a:off x="8561317" y="305932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Isosceles Triangle 70">
                <a:extLst>
                  <a:ext uri="{FF2B5EF4-FFF2-40B4-BE49-F238E27FC236}">
                    <a16:creationId xmlns:a16="http://schemas.microsoft.com/office/drawing/2014/main" id="{7FCA30B2-8123-8450-47FC-524BEF0D0A60}"/>
                  </a:ext>
                </a:extLst>
              </p:cNvPr>
              <p:cNvSpPr/>
              <p:nvPr/>
            </p:nvSpPr>
            <p:spPr>
              <a:xfrm>
                <a:off x="8523217" y="301884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2" name="Isosceles Triangle 71">
                <a:extLst>
                  <a:ext uri="{FF2B5EF4-FFF2-40B4-BE49-F238E27FC236}">
                    <a16:creationId xmlns:a16="http://schemas.microsoft.com/office/drawing/2014/main" id="{2A89FD11-9F9D-55AA-2E48-B68E0CDECB8B}"/>
                  </a:ext>
                </a:extLst>
              </p:cNvPr>
              <p:cNvSpPr/>
              <p:nvPr/>
            </p:nvSpPr>
            <p:spPr>
              <a:xfrm>
                <a:off x="8442255" y="318791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Isosceles Triangle 72">
                <a:extLst>
                  <a:ext uri="{FF2B5EF4-FFF2-40B4-BE49-F238E27FC236}">
                    <a16:creationId xmlns:a16="http://schemas.microsoft.com/office/drawing/2014/main" id="{FFB30387-8087-C65C-25E2-B143A4242746}"/>
                  </a:ext>
                </a:extLst>
              </p:cNvPr>
              <p:cNvSpPr/>
              <p:nvPr/>
            </p:nvSpPr>
            <p:spPr>
              <a:xfrm>
                <a:off x="8120786" y="321886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Isosceles Triangle 73">
                <a:extLst>
                  <a:ext uri="{FF2B5EF4-FFF2-40B4-BE49-F238E27FC236}">
                    <a16:creationId xmlns:a16="http://schemas.microsoft.com/office/drawing/2014/main" id="{07784A92-65D0-F396-045A-D9BE72A8F987}"/>
                  </a:ext>
                </a:extLst>
              </p:cNvPr>
              <p:cNvSpPr/>
              <p:nvPr/>
            </p:nvSpPr>
            <p:spPr>
              <a:xfrm>
                <a:off x="8225561" y="324744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Isosceles Triangle 74">
                <a:extLst>
                  <a:ext uri="{FF2B5EF4-FFF2-40B4-BE49-F238E27FC236}">
                    <a16:creationId xmlns:a16="http://schemas.microsoft.com/office/drawing/2014/main" id="{2E6E6148-8CCC-92F3-D530-D9D398AFA253}"/>
                  </a:ext>
                </a:extLst>
              </p:cNvPr>
              <p:cNvSpPr/>
              <p:nvPr/>
            </p:nvSpPr>
            <p:spPr>
              <a:xfrm>
                <a:off x="8337480" y="325696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Isosceles Triangle 75">
                <a:extLst>
                  <a:ext uri="{FF2B5EF4-FFF2-40B4-BE49-F238E27FC236}">
                    <a16:creationId xmlns:a16="http://schemas.microsoft.com/office/drawing/2014/main" id="{C44828DF-FDB6-0F87-B382-B458EAD5B29E}"/>
                  </a:ext>
                </a:extLst>
              </p:cNvPr>
              <p:cNvSpPr/>
              <p:nvPr/>
            </p:nvSpPr>
            <p:spPr>
              <a:xfrm>
                <a:off x="8213655" y="338079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Isosceles Triangle 76">
                <a:extLst>
                  <a:ext uri="{FF2B5EF4-FFF2-40B4-BE49-F238E27FC236}">
                    <a16:creationId xmlns:a16="http://schemas.microsoft.com/office/drawing/2014/main" id="{0E31355E-7701-613F-1726-FFDDB292FB12}"/>
                  </a:ext>
                </a:extLst>
              </p:cNvPr>
              <p:cNvSpPr/>
              <p:nvPr/>
            </p:nvSpPr>
            <p:spPr>
              <a:xfrm>
                <a:off x="7880280"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Isosceles Triangle 77">
                <a:extLst>
                  <a:ext uri="{FF2B5EF4-FFF2-40B4-BE49-F238E27FC236}">
                    <a16:creationId xmlns:a16="http://schemas.microsoft.com/office/drawing/2014/main" id="{BA5C2816-C540-E36A-5AE0-FF8A9C51DAB7}"/>
                  </a:ext>
                </a:extLst>
              </p:cNvPr>
              <p:cNvSpPr/>
              <p:nvPr/>
            </p:nvSpPr>
            <p:spPr>
              <a:xfrm>
                <a:off x="7970768"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Isosceles Triangle 78">
                <a:extLst>
                  <a:ext uri="{FF2B5EF4-FFF2-40B4-BE49-F238E27FC236}">
                    <a16:creationId xmlns:a16="http://schemas.microsoft.com/office/drawing/2014/main" id="{D6E03823-7DCF-1411-EC42-36D4607302B0}"/>
                  </a:ext>
                </a:extLst>
              </p:cNvPr>
              <p:cNvSpPr/>
              <p:nvPr/>
            </p:nvSpPr>
            <p:spPr>
              <a:xfrm>
                <a:off x="8058874"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Isosceles Triangle 79">
                <a:extLst>
                  <a:ext uri="{FF2B5EF4-FFF2-40B4-BE49-F238E27FC236}">
                    <a16:creationId xmlns:a16="http://schemas.microsoft.com/office/drawing/2014/main" id="{A2A575F1-6616-7343-2289-7082B41FCBD8}"/>
                  </a:ext>
                </a:extLst>
              </p:cNvPr>
              <p:cNvSpPr/>
              <p:nvPr/>
            </p:nvSpPr>
            <p:spPr>
              <a:xfrm>
                <a:off x="8168411" y="370226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Isosceles Triangle 80">
                <a:extLst>
                  <a:ext uri="{FF2B5EF4-FFF2-40B4-BE49-F238E27FC236}">
                    <a16:creationId xmlns:a16="http://schemas.microsoft.com/office/drawing/2014/main" id="{7747A0C7-EDDA-8393-EC76-48F11ABCEB26}"/>
                  </a:ext>
                </a:extLst>
              </p:cNvPr>
              <p:cNvSpPr/>
              <p:nvPr/>
            </p:nvSpPr>
            <p:spPr>
              <a:xfrm>
                <a:off x="8256518"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Isosceles Triangle 81">
                <a:extLst>
                  <a:ext uri="{FF2B5EF4-FFF2-40B4-BE49-F238E27FC236}">
                    <a16:creationId xmlns:a16="http://schemas.microsoft.com/office/drawing/2014/main" id="{9AECCE5F-40F8-7DAB-3735-5B6398196728}"/>
                  </a:ext>
                </a:extLst>
              </p:cNvPr>
              <p:cNvSpPr/>
              <p:nvPr/>
            </p:nvSpPr>
            <p:spPr>
              <a:xfrm>
                <a:off x="8370818"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Isosceles Triangle 82">
                <a:extLst>
                  <a:ext uri="{FF2B5EF4-FFF2-40B4-BE49-F238E27FC236}">
                    <a16:creationId xmlns:a16="http://schemas.microsoft.com/office/drawing/2014/main" id="{FC0FF9D1-6974-A652-EAC0-0E7F04C74B56}"/>
                  </a:ext>
                </a:extLst>
              </p:cNvPr>
              <p:cNvSpPr/>
              <p:nvPr/>
            </p:nvSpPr>
            <p:spPr>
              <a:xfrm>
                <a:off x="8470830"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4" name="Isosceles Triangle 83">
                <a:extLst>
                  <a:ext uri="{FF2B5EF4-FFF2-40B4-BE49-F238E27FC236}">
                    <a16:creationId xmlns:a16="http://schemas.microsoft.com/office/drawing/2014/main" id="{5756D6E0-A793-C7DA-51E2-48E6763B94C7}"/>
                  </a:ext>
                </a:extLst>
              </p:cNvPr>
              <p:cNvSpPr/>
              <p:nvPr/>
            </p:nvSpPr>
            <p:spPr>
              <a:xfrm>
                <a:off x="8573224"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85" name="Group 84">
              <a:extLst>
                <a:ext uri="{FF2B5EF4-FFF2-40B4-BE49-F238E27FC236}">
                  <a16:creationId xmlns:a16="http://schemas.microsoft.com/office/drawing/2014/main" id="{41C9CE2E-A0E9-CB2B-04C6-F2EB68EEBDEB}"/>
                </a:ext>
              </a:extLst>
            </p:cNvPr>
            <p:cNvGrpSpPr/>
            <p:nvPr/>
          </p:nvGrpSpPr>
          <p:grpSpPr>
            <a:xfrm>
              <a:off x="4021247" y="2770396"/>
              <a:ext cx="534691" cy="1338056"/>
              <a:chOff x="9222313" y="2465596"/>
              <a:chExt cx="534691" cy="1338056"/>
            </a:xfrm>
            <a:solidFill>
              <a:schemeClr val="accent3"/>
            </a:solidFill>
          </p:grpSpPr>
          <p:sp>
            <p:nvSpPr>
              <p:cNvPr id="86" name="Oval 85">
                <a:extLst>
                  <a:ext uri="{FF2B5EF4-FFF2-40B4-BE49-F238E27FC236}">
                    <a16:creationId xmlns:a16="http://schemas.microsoft.com/office/drawing/2014/main" id="{DCD96642-EC8E-81C1-5ED8-1C4E37038CAD}"/>
                  </a:ext>
                </a:extLst>
              </p:cNvPr>
              <p:cNvSpPr/>
              <p:nvPr/>
            </p:nvSpPr>
            <p:spPr>
              <a:xfrm>
                <a:off x="9439007" y="2465596"/>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87" name="Oval 86">
                <a:extLst>
                  <a:ext uri="{FF2B5EF4-FFF2-40B4-BE49-F238E27FC236}">
                    <a16:creationId xmlns:a16="http://schemas.microsoft.com/office/drawing/2014/main" id="{192EA48C-3601-36E8-5DFF-DD9FD2D2560F}"/>
                  </a:ext>
                </a:extLst>
              </p:cNvPr>
              <p:cNvSpPr/>
              <p:nvPr/>
            </p:nvSpPr>
            <p:spPr>
              <a:xfrm>
                <a:off x="9331850" y="2503696"/>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88" name="Oval 87">
                <a:extLst>
                  <a:ext uri="{FF2B5EF4-FFF2-40B4-BE49-F238E27FC236}">
                    <a16:creationId xmlns:a16="http://schemas.microsoft.com/office/drawing/2014/main" id="{031E9567-3D97-738F-A120-37960E9896BB}"/>
                  </a:ext>
                </a:extLst>
              </p:cNvPr>
              <p:cNvSpPr/>
              <p:nvPr/>
            </p:nvSpPr>
            <p:spPr>
              <a:xfrm>
                <a:off x="9393763" y="2589421"/>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89" name="Oval 88">
                <a:extLst>
                  <a:ext uri="{FF2B5EF4-FFF2-40B4-BE49-F238E27FC236}">
                    <a16:creationId xmlns:a16="http://schemas.microsoft.com/office/drawing/2014/main" id="{FCADD1E5-666A-CDF6-7817-A5FD1E7B073D}"/>
                  </a:ext>
                </a:extLst>
              </p:cNvPr>
              <p:cNvSpPr/>
              <p:nvPr/>
            </p:nvSpPr>
            <p:spPr>
              <a:xfrm>
                <a:off x="9291369" y="2696577"/>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0" name="Oval 89">
                <a:extLst>
                  <a:ext uri="{FF2B5EF4-FFF2-40B4-BE49-F238E27FC236}">
                    <a16:creationId xmlns:a16="http://schemas.microsoft.com/office/drawing/2014/main" id="{8AE537B7-CBF0-61CA-EC51-4C58BF70DF3F}"/>
                  </a:ext>
                </a:extLst>
              </p:cNvPr>
              <p:cNvSpPr/>
              <p:nvPr/>
            </p:nvSpPr>
            <p:spPr>
              <a:xfrm>
                <a:off x="9391381" y="2734677"/>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1" name="Oval 90">
                <a:extLst>
                  <a:ext uri="{FF2B5EF4-FFF2-40B4-BE49-F238E27FC236}">
                    <a16:creationId xmlns:a16="http://schemas.microsoft.com/office/drawing/2014/main" id="{E8704220-906A-7949-5F1A-D38D031E68BE}"/>
                  </a:ext>
                </a:extLst>
              </p:cNvPr>
              <p:cNvSpPr/>
              <p:nvPr/>
            </p:nvSpPr>
            <p:spPr>
              <a:xfrm>
                <a:off x="9484250" y="2713246"/>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2" name="Oval 91">
                <a:extLst>
                  <a:ext uri="{FF2B5EF4-FFF2-40B4-BE49-F238E27FC236}">
                    <a16:creationId xmlns:a16="http://schemas.microsoft.com/office/drawing/2014/main" id="{79985DD5-C60E-B634-E4A9-8000666B10C4}"/>
                  </a:ext>
                </a:extLst>
              </p:cNvPr>
              <p:cNvSpPr/>
              <p:nvPr/>
            </p:nvSpPr>
            <p:spPr>
              <a:xfrm>
                <a:off x="9222313" y="2872790"/>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3" name="Oval 92">
                <a:extLst>
                  <a:ext uri="{FF2B5EF4-FFF2-40B4-BE49-F238E27FC236}">
                    <a16:creationId xmlns:a16="http://schemas.microsoft.com/office/drawing/2014/main" id="{B1C92C32-0917-D098-2A34-600E4A3A8D43}"/>
                  </a:ext>
                </a:extLst>
              </p:cNvPr>
              <p:cNvSpPr/>
              <p:nvPr/>
            </p:nvSpPr>
            <p:spPr>
              <a:xfrm>
                <a:off x="9327088" y="2891840"/>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4" name="Oval 93">
                <a:extLst>
                  <a:ext uri="{FF2B5EF4-FFF2-40B4-BE49-F238E27FC236}">
                    <a16:creationId xmlns:a16="http://schemas.microsoft.com/office/drawing/2014/main" id="{73855AC8-6159-947A-D6F6-806CB3D502C4}"/>
                  </a:ext>
                </a:extLst>
              </p:cNvPr>
              <p:cNvSpPr/>
              <p:nvPr/>
            </p:nvSpPr>
            <p:spPr>
              <a:xfrm>
                <a:off x="9450913" y="2872790"/>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5" name="Oval 94">
                <a:extLst>
                  <a:ext uri="{FF2B5EF4-FFF2-40B4-BE49-F238E27FC236}">
                    <a16:creationId xmlns:a16="http://schemas.microsoft.com/office/drawing/2014/main" id="{9F3370E4-3692-C232-CBC5-3476D74C72AC}"/>
                  </a:ext>
                </a:extLst>
              </p:cNvPr>
              <p:cNvSpPr/>
              <p:nvPr/>
            </p:nvSpPr>
            <p:spPr>
              <a:xfrm>
                <a:off x="9531875" y="2884696"/>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6" name="Oval 95">
                <a:extLst>
                  <a:ext uri="{FF2B5EF4-FFF2-40B4-BE49-F238E27FC236}">
                    <a16:creationId xmlns:a16="http://schemas.microsoft.com/office/drawing/2014/main" id="{35C84ED3-4E36-B51A-5ED1-2ED760A50822}"/>
                  </a:ext>
                </a:extLst>
              </p:cNvPr>
              <p:cNvSpPr/>
              <p:nvPr/>
            </p:nvSpPr>
            <p:spPr>
              <a:xfrm>
                <a:off x="9667606" y="2896602"/>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7" name="Oval 96">
                <a:extLst>
                  <a:ext uri="{FF2B5EF4-FFF2-40B4-BE49-F238E27FC236}">
                    <a16:creationId xmlns:a16="http://schemas.microsoft.com/office/drawing/2014/main" id="{CAD352FB-6EA6-930C-5668-124FB7005EEE}"/>
                  </a:ext>
                </a:extLst>
              </p:cNvPr>
              <p:cNvSpPr/>
              <p:nvPr/>
            </p:nvSpPr>
            <p:spPr>
              <a:xfrm>
                <a:off x="9496156" y="3022809"/>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8" name="Oval 97">
                <a:extLst>
                  <a:ext uri="{FF2B5EF4-FFF2-40B4-BE49-F238E27FC236}">
                    <a16:creationId xmlns:a16="http://schemas.microsoft.com/office/drawing/2014/main" id="{915DBAAB-3273-429A-58B7-86DC28C74E82}"/>
                  </a:ext>
                </a:extLst>
              </p:cNvPr>
              <p:cNvSpPr/>
              <p:nvPr/>
            </p:nvSpPr>
            <p:spPr>
              <a:xfrm>
                <a:off x="9269938" y="3013284"/>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9" name="Oval 98">
                <a:extLst>
                  <a:ext uri="{FF2B5EF4-FFF2-40B4-BE49-F238E27FC236}">
                    <a16:creationId xmlns:a16="http://schemas.microsoft.com/office/drawing/2014/main" id="{8B643024-4134-F26C-51D5-237DC9E3CF83}"/>
                  </a:ext>
                </a:extLst>
              </p:cNvPr>
              <p:cNvSpPr/>
              <p:nvPr/>
            </p:nvSpPr>
            <p:spPr>
              <a:xfrm>
                <a:off x="9381856" y="3087102"/>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0" name="Oval 99">
                <a:extLst>
                  <a:ext uri="{FF2B5EF4-FFF2-40B4-BE49-F238E27FC236}">
                    <a16:creationId xmlns:a16="http://schemas.microsoft.com/office/drawing/2014/main" id="{3F540E74-F189-A175-B42D-8FCE0719B83F}"/>
                  </a:ext>
                </a:extLst>
              </p:cNvPr>
              <p:cNvSpPr/>
              <p:nvPr/>
            </p:nvSpPr>
            <p:spPr>
              <a:xfrm>
                <a:off x="9324706" y="3158540"/>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1" name="Oval 100">
                <a:extLst>
                  <a:ext uri="{FF2B5EF4-FFF2-40B4-BE49-F238E27FC236}">
                    <a16:creationId xmlns:a16="http://schemas.microsoft.com/office/drawing/2014/main" id="{8E5BD02C-967F-B4DB-682C-223B20E95BCA}"/>
                  </a:ext>
                </a:extLst>
              </p:cNvPr>
              <p:cNvSpPr/>
              <p:nvPr/>
            </p:nvSpPr>
            <p:spPr>
              <a:xfrm>
                <a:off x="9434244" y="3194259"/>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2" name="Oval 101">
                <a:extLst>
                  <a:ext uri="{FF2B5EF4-FFF2-40B4-BE49-F238E27FC236}">
                    <a16:creationId xmlns:a16="http://schemas.microsoft.com/office/drawing/2014/main" id="{D148D1E9-3F22-4E11-DF79-AF17AA5D2AC3}"/>
                  </a:ext>
                </a:extLst>
              </p:cNvPr>
              <p:cNvSpPr/>
              <p:nvPr/>
            </p:nvSpPr>
            <p:spPr>
              <a:xfrm>
                <a:off x="9379476" y="3306177"/>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3" name="Oval 102">
                <a:extLst>
                  <a:ext uri="{FF2B5EF4-FFF2-40B4-BE49-F238E27FC236}">
                    <a16:creationId xmlns:a16="http://schemas.microsoft.com/office/drawing/2014/main" id="{962BE4B5-63AC-8CDA-90D1-9FB359C6ADC8}"/>
                  </a:ext>
                </a:extLst>
              </p:cNvPr>
              <p:cNvSpPr/>
              <p:nvPr/>
            </p:nvSpPr>
            <p:spPr>
              <a:xfrm>
                <a:off x="9334233" y="3365708"/>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4" name="Oval 103">
                <a:extLst>
                  <a:ext uri="{FF2B5EF4-FFF2-40B4-BE49-F238E27FC236}">
                    <a16:creationId xmlns:a16="http://schemas.microsoft.com/office/drawing/2014/main" id="{D330A19C-ADB4-39C8-86FA-9042CBFE207E}"/>
                  </a:ext>
                </a:extLst>
              </p:cNvPr>
              <p:cNvSpPr/>
              <p:nvPr/>
            </p:nvSpPr>
            <p:spPr>
              <a:xfrm>
                <a:off x="9446151" y="3422858"/>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5" name="Oval 104">
                <a:extLst>
                  <a:ext uri="{FF2B5EF4-FFF2-40B4-BE49-F238E27FC236}">
                    <a16:creationId xmlns:a16="http://schemas.microsoft.com/office/drawing/2014/main" id="{AFDDECCC-D9B1-D81B-C982-D433145880FC}"/>
                  </a:ext>
                </a:extLst>
              </p:cNvPr>
              <p:cNvSpPr/>
              <p:nvPr/>
            </p:nvSpPr>
            <p:spPr>
              <a:xfrm>
                <a:off x="9301905" y="3703467"/>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6" name="Oval 105">
                <a:extLst>
                  <a:ext uri="{FF2B5EF4-FFF2-40B4-BE49-F238E27FC236}">
                    <a16:creationId xmlns:a16="http://schemas.microsoft.com/office/drawing/2014/main" id="{5CD293FA-6E95-72FD-D770-4D85AD0E81CD}"/>
                  </a:ext>
                </a:extLst>
              </p:cNvPr>
              <p:cNvSpPr/>
              <p:nvPr/>
            </p:nvSpPr>
            <p:spPr>
              <a:xfrm>
                <a:off x="9376549" y="3712454"/>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7" name="Oval 106">
                <a:extLst>
                  <a:ext uri="{FF2B5EF4-FFF2-40B4-BE49-F238E27FC236}">
                    <a16:creationId xmlns:a16="http://schemas.microsoft.com/office/drawing/2014/main" id="{3E02C1D3-FE30-4586-9EF3-2691A6826218}"/>
                  </a:ext>
                </a:extLst>
              </p:cNvPr>
              <p:cNvSpPr/>
              <p:nvPr/>
            </p:nvSpPr>
            <p:spPr>
              <a:xfrm>
                <a:off x="9500290" y="3714254"/>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cxnSp>
          <p:nvCxnSpPr>
            <p:cNvPr id="108" name="Straight Arrow Connector 107">
              <a:extLst>
                <a:ext uri="{FF2B5EF4-FFF2-40B4-BE49-F238E27FC236}">
                  <a16:creationId xmlns:a16="http://schemas.microsoft.com/office/drawing/2014/main" id="{12D8F197-74D2-8F79-EEC6-4AC68639D72B}"/>
                </a:ext>
              </a:extLst>
            </p:cNvPr>
            <p:cNvCxnSpPr/>
            <p:nvPr/>
          </p:nvCxnSpPr>
          <p:spPr>
            <a:xfrm>
              <a:off x="3921392" y="3345230"/>
              <a:ext cx="734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F226F92F-59B9-D3F5-627A-B2F5C9BA2374}"/>
                </a:ext>
              </a:extLst>
            </p:cNvPr>
            <p:cNvCxnSpPr/>
            <p:nvPr/>
          </p:nvCxnSpPr>
          <p:spPr>
            <a:xfrm>
              <a:off x="5092967" y="3107105"/>
              <a:ext cx="734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3C27D72B-F7D4-298A-28C4-534B933CE84E}"/>
                </a:ext>
              </a:extLst>
            </p:cNvPr>
            <p:cNvGrpSpPr/>
            <p:nvPr/>
          </p:nvGrpSpPr>
          <p:grpSpPr>
            <a:xfrm>
              <a:off x="5201492" y="2598536"/>
              <a:ext cx="517350" cy="1009541"/>
              <a:chOff x="10329069" y="2293736"/>
              <a:chExt cx="517350" cy="1009541"/>
            </a:xfrm>
            <a:solidFill>
              <a:srgbClr val="29ABE2"/>
            </a:solidFill>
          </p:grpSpPr>
          <p:sp>
            <p:nvSpPr>
              <p:cNvPr id="111" name="Freeform: Shape 110">
                <a:extLst>
                  <a:ext uri="{FF2B5EF4-FFF2-40B4-BE49-F238E27FC236}">
                    <a16:creationId xmlns:a16="http://schemas.microsoft.com/office/drawing/2014/main" id="{98FC4CFA-B8B3-9459-B8F4-27A944BA33F8}"/>
                  </a:ext>
                </a:extLst>
              </p:cNvPr>
              <p:cNvSpPr/>
              <p:nvPr/>
            </p:nvSpPr>
            <p:spPr>
              <a:xfrm>
                <a:off x="10536856" y="229373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2" name="Freeform: Shape 111">
                <a:extLst>
                  <a:ext uri="{FF2B5EF4-FFF2-40B4-BE49-F238E27FC236}">
                    <a16:creationId xmlns:a16="http://schemas.microsoft.com/office/drawing/2014/main" id="{DA17C73D-7B97-8B34-A541-EBA758E2DE64}"/>
                  </a:ext>
                </a:extLst>
              </p:cNvPr>
              <p:cNvSpPr/>
              <p:nvPr/>
            </p:nvSpPr>
            <p:spPr>
              <a:xfrm>
                <a:off x="10445751" y="2479683"/>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3" name="Freeform: Shape 112">
                <a:extLst>
                  <a:ext uri="{FF2B5EF4-FFF2-40B4-BE49-F238E27FC236}">
                    <a16:creationId xmlns:a16="http://schemas.microsoft.com/office/drawing/2014/main" id="{CBB1EAE4-A15C-E6C1-975F-CD6CB87DB3D2}"/>
                  </a:ext>
                </a:extLst>
              </p:cNvPr>
              <p:cNvSpPr/>
              <p:nvPr/>
            </p:nvSpPr>
            <p:spPr>
              <a:xfrm>
                <a:off x="10555289" y="247730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4" name="Freeform: Shape 113">
                <a:extLst>
                  <a:ext uri="{FF2B5EF4-FFF2-40B4-BE49-F238E27FC236}">
                    <a16:creationId xmlns:a16="http://schemas.microsoft.com/office/drawing/2014/main" id="{0D0CCC1C-055B-765F-085D-42A741870F7B}"/>
                  </a:ext>
                </a:extLst>
              </p:cNvPr>
              <p:cNvSpPr/>
              <p:nvPr/>
            </p:nvSpPr>
            <p:spPr>
              <a:xfrm>
                <a:off x="10660064" y="250349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5" name="Freeform: Shape 114">
                <a:extLst>
                  <a:ext uri="{FF2B5EF4-FFF2-40B4-BE49-F238E27FC236}">
                    <a16:creationId xmlns:a16="http://schemas.microsoft.com/office/drawing/2014/main" id="{2F94DB2E-565C-9A20-1766-79384EB1E249}"/>
                  </a:ext>
                </a:extLst>
              </p:cNvPr>
              <p:cNvSpPr/>
              <p:nvPr/>
            </p:nvSpPr>
            <p:spPr>
              <a:xfrm>
                <a:off x="10724357" y="248682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6" name="Freeform: Shape 115">
                <a:extLst>
                  <a:ext uri="{FF2B5EF4-FFF2-40B4-BE49-F238E27FC236}">
                    <a16:creationId xmlns:a16="http://schemas.microsoft.com/office/drawing/2014/main" id="{7FBAA0AF-AEC7-A015-7DC9-712D378CECD8}"/>
                  </a:ext>
                </a:extLst>
              </p:cNvPr>
              <p:cNvSpPr/>
              <p:nvPr/>
            </p:nvSpPr>
            <p:spPr>
              <a:xfrm>
                <a:off x="10533857" y="255350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7" name="Freeform: Shape 116">
                <a:extLst>
                  <a:ext uri="{FF2B5EF4-FFF2-40B4-BE49-F238E27FC236}">
                    <a16:creationId xmlns:a16="http://schemas.microsoft.com/office/drawing/2014/main" id="{D20F2FEE-1C56-BEBC-1CAD-C5DA14E81373}"/>
                  </a:ext>
                </a:extLst>
              </p:cNvPr>
              <p:cNvSpPr/>
              <p:nvPr/>
            </p:nvSpPr>
            <p:spPr>
              <a:xfrm>
                <a:off x="10500520" y="2596364"/>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8" name="Freeform: Shape 117">
                <a:extLst>
                  <a:ext uri="{FF2B5EF4-FFF2-40B4-BE49-F238E27FC236}">
                    <a16:creationId xmlns:a16="http://schemas.microsoft.com/office/drawing/2014/main" id="{6CBF9111-1B21-2AA6-7758-16DEB0257498}"/>
                  </a:ext>
                </a:extLst>
              </p:cNvPr>
              <p:cNvSpPr/>
              <p:nvPr/>
            </p:nvSpPr>
            <p:spPr>
              <a:xfrm>
                <a:off x="10610057" y="2663039"/>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9" name="Freeform: Shape 118">
                <a:extLst>
                  <a:ext uri="{FF2B5EF4-FFF2-40B4-BE49-F238E27FC236}">
                    <a16:creationId xmlns:a16="http://schemas.microsoft.com/office/drawing/2014/main" id="{7B78B47D-F740-0B94-0F3D-F9EE337D9E60}"/>
                  </a:ext>
                </a:extLst>
              </p:cNvPr>
              <p:cNvSpPr/>
              <p:nvPr/>
            </p:nvSpPr>
            <p:spPr>
              <a:xfrm>
                <a:off x="10657682" y="275352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0" name="Freeform: Shape 119">
                <a:extLst>
                  <a:ext uri="{FF2B5EF4-FFF2-40B4-BE49-F238E27FC236}">
                    <a16:creationId xmlns:a16="http://schemas.microsoft.com/office/drawing/2014/main" id="{EAF3CECD-0243-79EA-ADDD-4298704F9C55}"/>
                  </a:ext>
                </a:extLst>
              </p:cNvPr>
              <p:cNvSpPr/>
              <p:nvPr/>
            </p:nvSpPr>
            <p:spPr>
              <a:xfrm>
                <a:off x="10767219" y="274400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1" name="Freeform: Shape 120">
                <a:extLst>
                  <a:ext uri="{FF2B5EF4-FFF2-40B4-BE49-F238E27FC236}">
                    <a16:creationId xmlns:a16="http://schemas.microsoft.com/office/drawing/2014/main" id="{5D79AAB0-3211-60E8-A1B2-E96638BC3B39}"/>
                  </a:ext>
                </a:extLst>
              </p:cNvPr>
              <p:cNvSpPr/>
              <p:nvPr/>
            </p:nvSpPr>
            <p:spPr>
              <a:xfrm>
                <a:off x="10562432" y="2784483"/>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2" name="Freeform: Shape 121">
                <a:extLst>
                  <a:ext uri="{FF2B5EF4-FFF2-40B4-BE49-F238E27FC236}">
                    <a16:creationId xmlns:a16="http://schemas.microsoft.com/office/drawing/2014/main" id="{55D89032-71BC-CAAE-C3C9-580BB1885520}"/>
                  </a:ext>
                </a:extLst>
              </p:cNvPr>
              <p:cNvSpPr/>
              <p:nvPr/>
            </p:nvSpPr>
            <p:spPr>
              <a:xfrm>
                <a:off x="10452894" y="274400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3" name="Freeform: Shape 122">
                <a:extLst>
                  <a:ext uri="{FF2B5EF4-FFF2-40B4-BE49-F238E27FC236}">
                    <a16:creationId xmlns:a16="http://schemas.microsoft.com/office/drawing/2014/main" id="{49F7F002-A4D5-DB55-BD40-F841F249E6A8}"/>
                  </a:ext>
                </a:extLst>
              </p:cNvPr>
              <p:cNvSpPr/>
              <p:nvPr/>
            </p:nvSpPr>
            <p:spPr>
              <a:xfrm>
                <a:off x="10329069" y="2710664"/>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4" name="Freeform: Shape 123">
                <a:extLst>
                  <a:ext uri="{FF2B5EF4-FFF2-40B4-BE49-F238E27FC236}">
                    <a16:creationId xmlns:a16="http://schemas.microsoft.com/office/drawing/2014/main" id="{899A1D9C-7717-5256-D66B-FBA567EA295D}"/>
                  </a:ext>
                </a:extLst>
              </p:cNvPr>
              <p:cNvSpPr/>
              <p:nvPr/>
            </p:nvSpPr>
            <p:spPr>
              <a:xfrm>
                <a:off x="10386219" y="278210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5" name="Freeform: Shape 124">
                <a:extLst>
                  <a:ext uri="{FF2B5EF4-FFF2-40B4-BE49-F238E27FC236}">
                    <a16:creationId xmlns:a16="http://schemas.microsoft.com/office/drawing/2014/main" id="{3D15DEFB-D588-15D8-673A-F0CECEFAEBA0}"/>
                  </a:ext>
                </a:extLst>
              </p:cNvPr>
              <p:cNvSpPr/>
              <p:nvPr/>
            </p:nvSpPr>
            <p:spPr>
              <a:xfrm>
                <a:off x="10486232" y="2872589"/>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6" name="Freeform: Shape 125">
                <a:extLst>
                  <a:ext uri="{FF2B5EF4-FFF2-40B4-BE49-F238E27FC236}">
                    <a16:creationId xmlns:a16="http://schemas.microsoft.com/office/drawing/2014/main" id="{42178208-8F05-429E-3ABA-ED9A230014F4}"/>
                  </a:ext>
                </a:extLst>
              </p:cNvPr>
              <p:cNvSpPr/>
              <p:nvPr/>
            </p:nvSpPr>
            <p:spPr>
              <a:xfrm>
                <a:off x="10612438" y="2872589"/>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7" name="Freeform: Shape 126">
                <a:extLst>
                  <a:ext uri="{FF2B5EF4-FFF2-40B4-BE49-F238E27FC236}">
                    <a16:creationId xmlns:a16="http://schemas.microsoft.com/office/drawing/2014/main" id="{77E21845-4396-9729-846D-2F8B01895591}"/>
                  </a:ext>
                </a:extLst>
              </p:cNvPr>
              <p:cNvSpPr/>
              <p:nvPr/>
            </p:nvSpPr>
            <p:spPr>
              <a:xfrm>
                <a:off x="10705307" y="284639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8" name="Freeform: Shape 127">
                <a:extLst>
                  <a:ext uri="{FF2B5EF4-FFF2-40B4-BE49-F238E27FC236}">
                    <a16:creationId xmlns:a16="http://schemas.microsoft.com/office/drawing/2014/main" id="{BC35427D-2977-605A-35B8-5D8055306515}"/>
                  </a:ext>
                </a:extLst>
              </p:cNvPr>
              <p:cNvSpPr/>
              <p:nvPr/>
            </p:nvSpPr>
            <p:spPr>
              <a:xfrm>
                <a:off x="10552907" y="2984508"/>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9" name="Freeform: Shape 128">
                <a:extLst>
                  <a:ext uri="{FF2B5EF4-FFF2-40B4-BE49-F238E27FC236}">
                    <a16:creationId xmlns:a16="http://schemas.microsoft.com/office/drawing/2014/main" id="{CBB074A5-83C1-27F5-C44B-5221C955B6F6}"/>
                  </a:ext>
                </a:extLst>
              </p:cNvPr>
              <p:cNvSpPr/>
              <p:nvPr/>
            </p:nvSpPr>
            <p:spPr>
              <a:xfrm>
                <a:off x="10493375" y="302022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30" name="Freeform: Shape 129">
                <a:extLst>
                  <a:ext uri="{FF2B5EF4-FFF2-40B4-BE49-F238E27FC236}">
                    <a16:creationId xmlns:a16="http://schemas.microsoft.com/office/drawing/2014/main" id="{7FD14D3A-F50B-B223-690B-FBE73A8E4B30}"/>
                  </a:ext>
                </a:extLst>
              </p:cNvPr>
              <p:cNvSpPr/>
              <p:nvPr/>
            </p:nvSpPr>
            <p:spPr>
              <a:xfrm>
                <a:off x="10612438" y="3084520"/>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31" name="Freeform: Shape 130">
                <a:extLst>
                  <a:ext uri="{FF2B5EF4-FFF2-40B4-BE49-F238E27FC236}">
                    <a16:creationId xmlns:a16="http://schemas.microsoft.com/office/drawing/2014/main" id="{94D05741-89DC-8ACF-3B2C-CE5E2F69F0A1}"/>
                  </a:ext>
                </a:extLst>
              </p:cNvPr>
              <p:cNvSpPr/>
              <p:nvPr/>
            </p:nvSpPr>
            <p:spPr>
              <a:xfrm>
                <a:off x="10538619" y="3215489"/>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grpSp>
        <p:cxnSp>
          <p:nvCxnSpPr>
            <p:cNvPr id="132" name="Straight Connector 131">
              <a:extLst>
                <a:ext uri="{FF2B5EF4-FFF2-40B4-BE49-F238E27FC236}">
                  <a16:creationId xmlns:a16="http://schemas.microsoft.com/office/drawing/2014/main" id="{6103DBEA-E801-D97A-C6AF-C13E7D9BE9B3}"/>
                </a:ext>
              </a:extLst>
            </p:cNvPr>
            <p:cNvCxnSpPr>
              <a:cxnSpLocks/>
            </p:cNvCxnSpPr>
            <p:nvPr/>
          </p:nvCxnSpPr>
          <p:spPr>
            <a:xfrm>
              <a:off x="1122673" y="2147888"/>
              <a:ext cx="0" cy="2414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1672F616-81FD-DFD6-27DE-E8ED6FD9BAED}"/>
                </a:ext>
              </a:extLst>
            </p:cNvPr>
            <p:cNvSpPr txBox="1"/>
            <p:nvPr/>
          </p:nvSpPr>
          <p:spPr>
            <a:xfrm>
              <a:off x="629119" y="2041442"/>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1000</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34" name="Straight Connector 133">
              <a:extLst>
                <a:ext uri="{FF2B5EF4-FFF2-40B4-BE49-F238E27FC236}">
                  <a16:creationId xmlns:a16="http://schemas.microsoft.com/office/drawing/2014/main" id="{4C8AA933-50D1-2939-F755-2F4FB5EB24AE}"/>
                </a:ext>
              </a:extLst>
            </p:cNvPr>
            <p:cNvCxnSpPr>
              <a:cxnSpLocks/>
            </p:cNvCxnSpPr>
            <p:nvPr/>
          </p:nvCxnSpPr>
          <p:spPr>
            <a:xfrm flipH="1">
              <a:off x="1049077" y="2154195"/>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5844CACD-07DF-DD0F-26DF-12BDE6F808A3}"/>
                </a:ext>
              </a:extLst>
            </p:cNvPr>
            <p:cNvSpPr txBox="1"/>
            <p:nvPr/>
          </p:nvSpPr>
          <p:spPr>
            <a:xfrm>
              <a:off x="629119" y="3280964"/>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10</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36" name="Straight Connector 135">
              <a:extLst>
                <a:ext uri="{FF2B5EF4-FFF2-40B4-BE49-F238E27FC236}">
                  <a16:creationId xmlns:a16="http://schemas.microsoft.com/office/drawing/2014/main" id="{5791E8AF-E02A-6F70-25B1-38FF76CFF212}"/>
                </a:ext>
              </a:extLst>
            </p:cNvPr>
            <p:cNvCxnSpPr>
              <a:cxnSpLocks/>
            </p:cNvCxnSpPr>
            <p:nvPr/>
          </p:nvCxnSpPr>
          <p:spPr>
            <a:xfrm flipH="1">
              <a:off x="1049077" y="3394636"/>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FD4B996A-EA28-E05C-4F9B-E39A537CD32A}"/>
                </a:ext>
              </a:extLst>
            </p:cNvPr>
            <p:cNvSpPr txBox="1"/>
            <p:nvPr/>
          </p:nvSpPr>
          <p:spPr>
            <a:xfrm>
              <a:off x="629119" y="3862969"/>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38" name="Straight Connector 137">
              <a:extLst>
                <a:ext uri="{FF2B5EF4-FFF2-40B4-BE49-F238E27FC236}">
                  <a16:creationId xmlns:a16="http://schemas.microsoft.com/office/drawing/2014/main" id="{519AE14B-C516-2281-BD05-7A0AB4771213}"/>
                </a:ext>
              </a:extLst>
            </p:cNvPr>
            <p:cNvCxnSpPr>
              <a:cxnSpLocks/>
            </p:cNvCxnSpPr>
            <p:nvPr/>
          </p:nvCxnSpPr>
          <p:spPr>
            <a:xfrm flipH="1">
              <a:off x="1049077" y="3976644"/>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BCA51A82-7FF8-ACD7-3298-8E439E9065BC}"/>
                </a:ext>
              </a:extLst>
            </p:cNvPr>
            <p:cNvSpPr txBox="1"/>
            <p:nvPr/>
          </p:nvSpPr>
          <p:spPr>
            <a:xfrm>
              <a:off x="629119" y="4443080"/>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0.1</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40" name="Straight Connector 139">
              <a:extLst>
                <a:ext uri="{FF2B5EF4-FFF2-40B4-BE49-F238E27FC236}">
                  <a16:creationId xmlns:a16="http://schemas.microsoft.com/office/drawing/2014/main" id="{DDBE8D41-1369-1F65-95B2-B8FFAF219365}"/>
                </a:ext>
              </a:extLst>
            </p:cNvPr>
            <p:cNvCxnSpPr>
              <a:cxnSpLocks/>
            </p:cNvCxnSpPr>
            <p:nvPr/>
          </p:nvCxnSpPr>
          <p:spPr>
            <a:xfrm flipH="1">
              <a:off x="1049077" y="4556753"/>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2D8E9A4A-2F52-40A8-D590-6DD65E0BF8E4}"/>
                </a:ext>
              </a:extLst>
            </p:cNvPr>
            <p:cNvSpPr txBox="1"/>
            <p:nvPr/>
          </p:nvSpPr>
          <p:spPr>
            <a:xfrm>
              <a:off x="629119" y="2644692"/>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100</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42" name="Straight Connector 141">
              <a:extLst>
                <a:ext uri="{FF2B5EF4-FFF2-40B4-BE49-F238E27FC236}">
                  <a16:creationId xmlns:a16="http://schemas.microsoft.com/office/drawing/2014/main" id="{699C11F3-A843-8455-E604-E4F6F3B8FAF8}"/>
                </a:ext>
              </a:extLst>
            </p:cNvPr>
            <p:cNvCxnSpPr>
              <a:cxnSpLocks/>
            </p:cNvCxnSpPr>
            <p:nvPr/>
          </p:nvCxnSpPr>
          <p:spPr>
            <a:xfrm flipH="1">
              <a:off x="1049077" y="2772336"/>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8B695610-1790-67A0-8DE7-FEB22953EB22}"/>
                </a:ext>
              </a:extLst>
            </p:cNvPr>
            <p:cNvGrpSpPr/>
            <p:nvPr/>
          </p:nvGrpSpPr>
          <p:grpSpPr>
            <a:xfrm>
              <a:off x="1295812" y="4726652"/>
              <a:ext cx="4729125" cy="75655"/>
              <a:chOff x="6446939" y="4421852"/>
              <a:chExt cx="4729125" cy="75655"/>
            </a:xfrm>
          </p:grpSpPr>
          <p:cxnSp>
            <p:nvCxnSpPr>
              <p:cNvPr id="144" name="Straight Connector 143">
                <a:extLst>
                  <a:ext uri="{FF2B5EF4-FFF2-40B4-BE49-F238E27FC236}">
                    <a16:creationId xmlns:a16="http://schemas.microsoft.com/office/drawing/2014/main" id="{5A502409-88F3-D3AB-33CA-924E7EDDF6CD}"/>
                  </a:ext>
                </a:extLst>
              </p:cNvPr>
              <p:cNvCxnSpPr>
                <a:cxnSpLocks/>
              </p:cNvCxnSpPr>
              <p:nvPr/>
            </p:nvCxnSpPr>
            <p:spPr>
              <a:xfrm>
                <a:off x="7000978"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254357-63A5-F2FF-ABCE-DD8E06AA52AA}"/>
                  </a:ext>
                </a:extLst>
              </p:cNvPr>
              <p:cNvCxnSpPr>
                <a:cxnSpLocks/>
              </p:cNvCxnSpPr>
              <p:nvPr/>
            </p:nvCxnSpPr>
            <p:spPr>
              <a:xfrm>
                <a:off x="8109053"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3673CBC-4519-921C-DB23-4C096AAA61AD}"/>
                  </a:ext>
                </a:extLst>
              </p:cNvPr>
              <p:cNvCxnSpPr>
                <a:cxnSpLocks/>
              </p:cNvCxnSpPr>
              <p:nvPr/>
            </p:nvCxnSpPr>
            <p:spPr>
              <a:xfrm>
                <a:off x="9439970"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9D26D36-E192-0154-6F07-A7D3064EC48A}"/>
                  </a:ext>
                </a:extLst>
              </p:cNvPr>
              <p:cNvCxnSpPr>
                <a:cxnSpLocks/>
              </p:cNvCxnSpPr>
              <p:nvPr/>
            </p:nvCxnSpPr>
            <p:spPr>
              <a:xfrm>
                <a:off x="10558129"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BECCF2E-B553-BD27-E8B4-894ABB6F7FDF}"/>
                  </a:ext>
                </a:extLst>
              </p:cNvPr>
              <p:cNvCxnSpPr>
                <a:cxnSpLocks/>
              </p:cNvCxnSpPr>
              <p:nvPr/>
            </p:nvCxnSpPr>
            <p:spPr>
              <a:xfrm flipH="1" flipV="1">
                <a:off x="6446939" y="4421852"/>
                <a:ext cx="4729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0" name="Group 279">
              <a:extLst>
                <a:ext uri="{FF2B5EF4-FFF2-40B4-BE49-F238E27FC236}">
                  <a16:creationId xmlns:a16="http://schemas.microsoft.com/office/drawing/2014/main" id="{C41F0ACB-E34D-0C2F-EECB-97F28DFD7517}"/>
                </a:ext>
              </a:extLst>
            </p:cNvPr>
            <p:cNvGrpSpPr/>
            <p:nvPr/>
          </p:nvGrpSpPr>
          <p:grpSpPr>
            <a:xfrm>
              <a:off x="1840732" y="2576513"/>
              <a:ext cx="1147260" cy="90487"/>
              <a:chOff x="1810252" y="2271713"/>
              <a:chExt cx="1147260" cy="90487"/>
            </a:xfrm>
          </p:grpSpPr>
          <p:cxnSp>
            <p:nvCxnSpPr>
              <p:cNvPr id="281" name="Straight Connector 280">
                <a:extLst>
                  <a:ext uri="{FF2B5EF4-FFF2-40B4-BE49-F238E27FC236}">
                    <a16:creationId xmlns:a16="http://schemas.microsoft.com/office/drawing/2014/main" id="{566365EF-358A-FEA7-EB6B-6DDA9A115511}"/>
                  </a:ext>
                </a:extLst>
              </p:cNvPr>
              <p:cNvCxnSpPr>
                <a:cxnSpLocks/>
              </p:cNvCxnSpPr>
              <p:nvPr/>
            </p:nvCxnSpPr>
            <p:spPr>
              <a:xfrm>
                <a:off x="1810252" y="2278646"/>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C7FF0B-2F6C-47CC-6198-77F0AF313E8D}"/>
                  </a:ext>
                </a:extLst>
              </p:cNvPr>
              <p:cNvCxnSpPr/>
              <p:nvPr/>
            </p:nvCxnSpPr>
            <p:spPr>
              <a:xfrm>
                <a:off x="1819275" y="22812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D829774-5463-B7A8-B71B-A222AC3AFC12}"/>
                  </a:ext>
                </a:extLst>
              </p:cNvPr>
              <p:cNvCxnSpPr/>
              <p:nvPr/>
            </p:nvCxnSpPr>
            <p:spPr>
              <a:xfrm>
                <a:off x="2957512" y="227171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8AB7DC0-8774-6058-1B41-D3587923D708}"/>
                </a:ext>
              </a:extLst>
            </p:cNvPr>
            <p:cNvGrpSpPr/>
            <p:nvPr/>
          </p:nvGrpSpPr>
          <p:grpSpPr>
            <a:xfrm>
              <a:off x="2965676" y="2443163"/>
              <a:ext cx="1276350" cy="80962"/>
              <a:chOff x="2935196" y="2138363"/>
              <a:chExt cx="1276350" cy="80962"/>
            </a:xfrm>
          </p:grpSpPr>
          <p:cxnSp>
            <p:nvCxnSpPr>
              <p:cNvPr id="285" name="Straight Connector 284">
                <a:extLst>
                  <a:ext uri="{FF2B5EF4-FFF2-40B4-BE49-F238E27FC236}">
                    <a16:creationId xmlns:a16="http://schemas.microsoft.com/office/drawing/2014/main" id="{7C165DD5-A202-5EE8-A23A-EF072E568B2C}"/>
                  </a:ext>
                </a:extLst>
              </p:cNvPr>
              <p:cNvCxnSpPr>
                <a:cxnSpLocks/>
              </p:cNvCxnSpPr>
              <p:nvPr/>
            </p:nvCxnSpPr>
            <p:spPr>
              <a:xfrm>
                <a:off x="2935196" y="2138363"/>
                <a:ext cx="12763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D84AF5D3-30D2-B91C-54F4-80FFBD15EF98}"/>
                  </a:ext>
                </a:extLst>
              </p:cNvPr>
              <p:cNvCxnSpPr/>
              <p:nvPr/>
            </p:nvCxnSpPr>
            <p:spPr>
              <a:xfrm>
                <a:off x="2938462" y="213836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568EF95-DAC0-A7BC-C39F-E23C702A4F9C}"/>
                  </a:ext>
                </a:extLst>
              </p:cNvPr>
              <p:cNvCxnSpPr/>
              <p:nvPr/>
            </p:nvCxnSpPr>
            <p:spPr>
              <a:xfrm>
                <a:off x="4205288" y="213836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3E73F689-A20D-DE0A-11AD-CCA8450CA59B}"/>
                </a:ext>
              </a:extLst>
            </p:cNvPr>
            <p:cNvGrpSpPr/>
            <p:nvPr/>
          </p:nvGrpSpPr>
          <p:grpSpPr>
            <a:xfrm>
              <a:off x="4311675" y="2357438"/>
              <a:ext cx="1143293" cy="85724"/>
              <a:chOff x="4281195" y="2052638"/>
              <a:chExt cx="1143293" cy="85724"/>
            </a:xfrm>
          </p:grpSpPr>
          <p:cxnSp>
            <p:nvCxnSpPr>
              <p:cNvPr id="289" name="Straight Connector 288">
                <a:extLst>
                  <a:ext uri="{FF2B5EF4-FFF2-40B4-BE49-F238E27FC236}">
                    <a16:creationId xmlns:a16="http://schemas.microsoft.com/office/drawing/2014/main" id="{AFD63802-B711-6786-4FB4-D37A7C18D55B}"/>
                  </a:ext>
                </a:extLst>
              </p:cNvPr>
              <p:cNvCxnSpPr>
                <a:cxnSpLocks/>
              </p:cNvCxnSpPr>
              <p:nvPr/>
            </p:nvCxnSpPr>
            <p:spPr>
              <a:xfrm>
                <a:off x="4281195" y="2055663"/>
                <a:ext cx="11432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31321BB-9BF0-EDFF-552F-6BF957D7815D}"/>
                  </a:ext>
                </a:extLst>
              </p:cNvPr>
              <p:cNvCxnSpPr/>
              <p:nvPr/>
            </p:nvCxnSpPr>
            <p:spPr>
              <a:xfrm>
                <a:off x="4286250" y="2057400"/>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DBCFC6C6-4601-3C91-809B-5846CCCF1C9D}"/>
                  </a:ext>
                </a:extLst>
              </p:cNvPr>
              <p:cNvCxnSpPr/>
              <p:nvPr/>
            </p:nvCxnSpPr>
            <p:spPr>
              <a:xfrm>
                <a:off x="5424487" y="20526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53C99FEB-D19E-FB44-020D-C7F88B7B10F3}"/>
              </a:ext>
            </a:extLst>
          </p:cNvPr>
          <p:cNvGrpSpPr/>
          <p:nvPr/>
        </p:nvGrpSpPr>
        <p:grpSpPr>
          <a:xfrm>
            <a:off x="6310655" y="1997353"/>
            <a:ext cx="5455173" cy="3500438"/>
            <a:chOff x="6310655" y="1997353"/>
            <a:chExt cx="5455173" cy="3500438"/>
          </a:xfrm>
        </p:grpSpPr>
        <p:cxnSp>
          <p:nvCxnSpPr>
            <p:cNvPr id="149" name="Straight Connector 148">
              <a:extLst>
                <a:ext uri="{FF2B5EF4-FFF2-40B4-BE49-F238E27FC236}">
                  <a16:creationId xmlns:a16="http://schemas.microsoft.com/office/drawing/2014/main" id="{D92672CC-E7C2-C0A8-47B2-C5E24AED6984}"/>
                </a:ext>
              </a:extLst>
            </p:cNvPr>
            <p:cNvCxnSpPr/>
            <p:nvPr/>
          </p:nvCxnSpPr>
          <p:spPr>
            <a:xfrm>
              <a:off x="7166595" y="3919066"/>
              <a:ext cx="73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3AD14B1B-8E6B-0C70-A2A1-F3D675503FF1}"/>
                </a:ext>
              </a:extLst>
            </p:cNvPr>
            <p:cNvSpPr txBox="1"/>
            <p:nvPr/>
          </p:nvSpPr>
          <p:spPr>
            <a:xfrm>
              <a:off x="6860398" y="4761032"/>
              <a:ext cx="133359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a:ln>
                    <a:noFill/>
                  </a:ln>
                  <a:effectLst/>
                  <a:uLnTx/>
                  <a:uFillTx/>
                  <a:ea typeface="+mn-ea"/>
                  <a:cs typeface="Arial" panose="020B0604020202020204" pitchFamily="34" charset="0"/>
                </a:rPr>
                <a:t>Healthy controls</a:t>
              </a:r>
            </a:p>
          </p:txBody>
        </p:sp>
        <p:sp>
          <p:nvSpPr>
            <p:cNvPr id="153" name="TextBox 152">
              <a:extLst>
                <a:ext uri="{FF2B5EF4-FFF2-40B4-BE49-F238E27FC236}">
                  <a16:creationId xmlns:a16="http://schemas.microsoft.com/office/drawing/2014/main" id="{4F0BD765-1F91-70CC-9570-F223FEA6227A}"/>
                </a:ext>
              </a:extLst>
            </p:cNvPr>
            <p:cNvSpPr txBox="1"/>
            <p:nvPr/>
          </p:nvSpPr>
          <p:spPr>
            <a:xfrm>
              <a:off x="8007655" y="4761032"/>
              <a:ext cx="12585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Mild asthma</a:t>
              </a:r>
              <a:r>
                <a:rPr kumimoji="0" lang="en-US" sz="1000" b="0" i="0" u="none" strike="noStrike" kern="1200" cap="none" spc="0" normalizeH="0" baseline="30000" noProof="0" dirty="0">
                  <a:ln>
                    <a:noFill/>
                  </a:ln>
                  <a:effectLst/>
                  <a:uLnTx/>
                  <a:uFillTx/>
                  <a:ea typeface="+mn-ea"/>
                  <a:cs typeface="Arial" panose="020B0604020202020204" pitchFamily="34" charset="0"/>
                </a:rPr>
                <a:t>2</a:t>
              </a:r>
              <a:endParaRPr kumimoji="0" lang="en-US" sz="1000" b="0" i="0" u="none" strike="sngStrike" kern="1200" cap="none" spc="0" normalizeH="0" baseline="30000" noProof="0" dirty="0">
                <a:ln>
                  <a:noFill/>
                </a:ln>
                <a:effectLst/>
                <a:highlight>
                  <a:srgbClr val="FFFF00"/>
                </a:highlight>
                <a:uLnTx/>
                <a:uFillTx/>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(no ICS or OCS)</a:t>
              </a:r>
              <a:endParaRPr kumimoji="0" lang="en-US" sz="1000" b="1" i="0" u="none" strike="noStrike" kern="1200" cap="none" spc="0" normalizeH="0" baseline="0" noProof="0" dirty="0">
                <a:ln>
                  <a:noFill/>
                </a:ln>
                <a:effectLst/>
                <a:uLnTx/>
                <a:uFillTx/>
                <a:ea typeface="+mn-ea"/>
                <a:cs typeface="Arial" panose="020B0604020202020204" pitchFamily="34" charset="0"/>
              </a:endParaRPr>
            </a:p>
          </p:txBody>
        </p:sp>
        <p:sp>
          <p:nvSpPr>
            <p:cNvPr id="154" name="TextBox 153">
              <a:extLst>
                <a:ext uri="{FF2B5EF4-FFF2-40B4-BE49-F238E27FC236}">
                  <a16:creationId xmlns:a16="http://schemas.microsoft.com/office/drawing/2014/main" id="{936CFF34-F8C2-9326-E891-8EAD873430C7}"/>
                </a:ext>
              </a:extLst>
            </p:cNvPr>
            <p:cNvSpPr txBox="1"/>
            <p:nvPr/>
          </p:nvSpPr>
          <p:spPr>
            <a:xfrm>
              <a:off x="9164818" y="4761032"/>
              <a:ext cx="1614054" cy="553998"/>
            </a:xfrm>
            <a:prstGeom prst="rect">
              <a:avLst/>
            </a:prstGeom>
            <a:noFill/>
          </p:spPr>
          <p:txBody>
            <a:bodyPr wrap="square" rtlCol="0">
              <a:spAutoFit/>
            </a:bodyPr>
            <a:lstStyle/>
            <a:p>
              <a:pPr lvl="0" algn="ctr">
                <a:buClr>
                  <a:srgbClr val="8DC53E"/>
                </a:buClr>
                <a:defRPr/>
              </a:pPr>
              <a:r>
                <a:rPr lang="en-US" sz="1000" dirty="0">
                  <a:cs typeface="Arial" panose="020B0604020202020204" pitchFamily="34" charset="0"/>
                </a:rPr>
                <a:t>Mild-to-severe asthma requiring ICS</a:t>
              </a:r>
              <a:r>
                <a:rPr lang="en-US" sz="1000" baseline="30000" dirty="0">
                  <a:cs typeface="Arial" panose="020B0604020202020204" pitchFamily="34" charset="0"/>
                </a:rPr>
                <a:t>2</a:t>
              </a:r>
              <a:br>
                <a:rPr lang="en-US" sz="1000" baseline="30000" dirty="0">
                  <a:cs typeface="Arial" panose="020B0604020202020204" pitchFamily="34" charset="0"/>
                </a:rPr>
              </a:br>
              <a:r>
                <a:rPr lang="en-US" sz="1000" dirty="0">
                  <a:cs typeface="Arial" panose="020B0604020202020204" pitchFamily="34" charset="0"/>
                </a:rPr>
                <a:t>(no OCS)</a:t>
              </a:r>
            </a:p>
          </p:txBody>
        </p:sp>
        <p:sp>
          <p:nvSpPr>
            <p:cNvPr id="155" name="TextBox 154">
              <a:extLst>
                <a:ext uri="{FF2B5EF4-FFF2-40B4-BE49-F238E27FC236}">
                  <a16:creationId xmlns:a16="http://schemas.microsoft.com/office/drawing/2014/main" id="{2F640E18-D6D4-1B3E-46EC-6C5C04286BD7}"/>
                </a:ext>
              </a:extLst>
            </p:cNvPr>
            <p:cNvSpPr txBox="1"/>
            <p:nvPr/>
          </p:nvSpPr>
          <p:spPr>
            <a:xfrm>
              <a:off x="10485599" y="4761032"/>
              <a:ext cx="125850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a:ln>
                    <a:noFill/>
                  </a:ln>
                  <a:effectLst/>
                  <a:uLnTx/>
                  <a:uFillTx/>
                  <a:ea typeface="+mn-ea"/>
                  <a:cs typeface="Arial" panose="020B0604020202020204" pitchFamily="34" charset="0"/>
                </a:rPr>
                <a:t>ICS + OCS dependent </a:t>
              </a:r>
              <a:br>
                <a:rPr kumimoji="0" lang="en-US" sz="1000" b="0" i="0" u="none" strike="noStrike" kern="1200" cap="none" spc="0" normalizeH="0" baseline="0" noProof="0">
                  <a:ln>
                    <a:noFill/>
                  </a:ln>
                  <a:effectLst/>
                  <a:uLnTx/>
                  <a:uFillTx/>
                  <a:ea typeface="+mn-ea"/>
                  <a:cs typeface="Arial" panose="020B0604020202020204" pitchFamily="34" charset="0"/>
                </a:rPr>
              </a:br>
              <a:r>
                <a:rPr kumimoji="0" lang="en-US" sz="1000" b="0" i="0" u="none" strike="noStrike" kern="1200" cap="none" spc="0" normalizeH="0" baseline="0" noProof="0">
                  <a:ln>
                    <a:noFill/>
                  </a:ln>
                  <a:effectLst/>
                  <a:uLnTx/>
                  <a:uFillTx/>
                  <a:ea typeface="+mn-ea"/>
                  <a:cs typeface="Arial" panose="020B0604020202020204" pitchFamily="34" charset="0"/>
                </a:rPr>
                <a:t>asthma</a:t>
              </a:r>
              <a:endParaRPr kumimoji="0" lang="en-US" sz="1000" b="1" i="0" u="none" strike="noStrike" kern="1200" cap="none" spc="0" normalizeH="0" baseline="0" noProof="0">
                <a:ln>
                  <a:noFill/>
                </a:ln>
                <a:effectLst/>
                <a:uLnTx/>
                <a:uFillTx/>
                <a:ea typeface="+mn-ea"/>
                <a:cs typeface="Arial" panose="020B0604020202020204" pitchFamily="34" charset="0"/>
              </a:endParaRPr>
            </a:p>
          </p:txBody>
        </p:sp>
        <p:sp>
          <p:nvSpPr>
            <p:cNvPr id="156" name="TextBox 155">
              <a:extLst>
                <a:ext uri="{FF2B5EF4-FFF2-40B4-BE49-F238E27FC236}">
                  <a16:creationId xmlns:a16="http://schemas.microsoft.com/office/drawing/2014/main" id="{65B5FB98-044F-94F8-7517-9690AC133D57}"/>
                </a:ext>
              </a:extLst>
            </p:cNvPr>
            <p:cNvSpPr txBox="1"/>
            <p:nvPr/>
          </p:nvSpPr>
          <p:spPr>
            <a:xfrm>
              <a:off x="6860398" y="52515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n=30</a:t>
              </a:r>
            </a:p>
          </p:txBody>
        </p:sp>
        <p:sp>
          <p:nvSpPr>
            <p:cNvPr id="157" name="TextBox 156">
              <a:extLst>
                <a:ext uri="{FF2B5EF4-FFF2-40B4-BE49-F238E27FC236}">
                  <a16:creationId xmlns:a16="http://schemas.microsoft.com/office/drawing/2014/main" id="{4912F19C-FD6B-E8EF-BE86-4ABF2B3E870C}"/>
                </a:ext>
              </a:extLst>
            </p:cNvPr>
            <p:cNvSpPr txBox="1"/>
            <p:nvPr/>
          </p:nvSpPr>
          <p:spPr>
            <a:xfrm>
              <a:off x="7970293" y="52515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n=29</a:t>
              </a:r>
            </a:p>
          </p:txBody>
        </p:sp>
        <p:sp>
          <p:nvSpPr>
            <p:cNvPr id="158" name="TextBox 157">
              <a:extLst>
                <a:ext uri="{FF2B5EF4-FFF2-40B4-BE49-F238E27FC236}">
                  <a16:creationId xmlns:a16="http://schemas.microsoft.com/office/drawing/2014/main" id="{D76EEECA-CC4A-CDAB-A225-AF848A3712C8}"/>
                </a:ext>
              </a:extLst>
            </p:cNvPr>
            <p:cNvSpPr txBox="1"/>
            <p:nvPr/>
          </p:nvSpPr>
          <p:spPr>
            <a:xfrm>
              <a:off x="9322343" y="52515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n=21</a:t>
              </a:r>
            </a:p>
          </p:txBody>
        </p:sp>
        <p:sp>
          <p:nvSpPr>
            <p:cNvPr id="159" name="TextBox 158">
              <a:extLst>
                <a:ext uri="{FF2B5EF4-FFF2-40B4-BE49-F238E27FC236}">
                  <a16:creationId xmlns:a16="http://schemas.microsoft.com/office/drawing/2014/main" id="{DB807E3C-1F7A-B3BD-8596-6ED7FA06C7A0}"/>
                </a:ext>
              </a:extLst>
            </p:cNvPr>
            <p:cNvSpPr txBox="1"/>
            <p:nvPr/>
          </p:nvSpPr>
          <p:spPr>
            <a:xfrm>
              <a:off x="10432238" y="52515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n=20</a:t>
              </a:r>
            </a:p>
          </p:txBody>
        </p:sp>
        <p:cxnSp>
          <p:nvCxnSpPr>
            <p:cNvPr id="160" name="Straight Connector 159">
              <a:extLst>
                <a:ext uri="{FF2B5EF4-FFF2-40B4-BE49-F238E27FC236}">
                  <a16:creationId xmlns:a16="http://schemas.microsoft.com/office/drawing/2014/main" id="{6595C9DB-6EB8-7587-3AD9-5CC88C0823E0}"/>
                </a:ext>
              </a:extLst>
            </p:cNvPr>
            <p:cNvCxnSpPr>
              <a:cxnSpLocks/>
            </p:cNvCxnSpPr>
            <p:nvPr/>
          </p:nvCxnSpPr>
          <p:spPr>
            <a:xfrm>
              <a:off x="6804209" y="2147888"/>
              <a:ext cx="0" cy="2414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7BDE7937-7176-2ED3-79C3-2A51406405D7}"/>
                </a:ext>
              </a:extLst>
            </p:cNvPr>
            <p:cNvSpPr txBox="1"/>
            <p:nvPr/>
          </p:nvSpPr>
          <p:spPr>
            <a:xfrm>
              <a:off x="6310655" y="2041442"/>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100</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62" name="Straight Connector 161">
              <a:extLst>
                <a:ext uri="{FF2B5EF4-FFF2-40B4-BE49-F238E27FC236}">
                  <a16:creationId xmlns:a16="http://schemas.microsoft.com/office/drawing/2014/main" id="{7373DFAA-BDC2-CA62-AF55-65CD7A700386}"/>
                </a:ext>
              </a:extLst>
            </p:cNvPr>
            <p:cNvCxnSpPr>
              <a:cxnSpLocks/>
            </p:cNvCxnSpPr>
            <p:nvPr/>
          </p:nvCxnSpPr>
          <p:spPr>
            <a:xfrm flipH="1">
              <a:off x="6733901" y="2154195"/>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FC1C2909-5EDD-35FC-C9B7-FEA9E06F4728}"/>
                </a:ext>
              </a:extLst>
            </p:cNvPr>
            <p:cNvSpPr txBox="1"/>
            <p:nvPr/>
          </p:nvSpPr>
          <p:spPr>
            <a:xfrm>
              <a:off x="6310655" y="2871298"/>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10</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64" name="Straight Connector 163">
              <a:extLst>
                <a:ext uri="{FF2B5EF4-FFF2-40B4-BE49-F238E27FC236}">
                  <a16:creationId xmlns:a16="http://schemas.microsoft.com/office/drawing/2014/main" id="{6B8D5F6D-55CF-1940-3459-7C424A6CA3C5}"/>
                </a:ext>
              </a:extLst>
            </p:cNvPr>
            <p:cNvCxnSpPr>
              <a:cxnSpLocks/>
            </p:cNvCxnSpPr>
            <p:nvPr/>
          </p:nvCxnSpPr>
          <p:spPr>
            <a:xfrm flipH="1">
              <a:off x="6733901" y="2984970"/>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9057A672-3DBA-3F3B-9103-89931AFA0994}"/>
                </a:ext>
              </a:extLst>
            </p:cNvPr>
            <p:cNvSpPr txBox="1"/>
            <p:nvPr/>
          </p:nvSpPr>
          <p:spPr>
            <a:xfrm>
              <a:off x="6310655" y="3634362"/>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66" name="Straight Connector 165">
              <a:extLst>
                <a:ext uri="{FF2B5EF4-FFF2-40B4-BE49-F238E27FC236}">
                  <a16:creationId xmlns:a16="http://schemas.microsoft.com/office/drawing/2014/main" id="{F5CB0BE9-1689-833D-AE43-E971DBACFD96}"/>
                </a:ext>
              </a:extLst>
            </p:cNvPr>
            <p:cNvCxnSpPr>
              <a:cxnSpLocks/>
            </p:cNvCxnSpPr>
            <p:nvPr/>
          </p:nvCxnSpPr>
          <p:spPr>
            <a:xfrm flipH="1">
              <a:off x="6733901" y="3748037"/>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AFB59FE3-6EC9-978E-BE06-65B585CD6F8D}"/>
                </a:ext>
              </a:extLst>
            </p:cNvPr>
            <p:cNvSpPr txBox="1"/>
            <p:nvPr/>
          </p:nvSpPr>
          <p:spPr>
            <a:xfrm>
              <a:off x="6310655" y="4443080"/>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0.1</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68" name="Straight Connector 167">
              <a:extLst>
                <a:ext uri="{FF2B5EF4-FFF2-40B4-BE49-F238E27FC236}">
                  <a16:creationId xmlns:a16="http://schemas.microsoft.com/office/drawing/2014/main" id="{B272AEC5-3863-EF20-0303-6D5D66769B36}"/>
                </a:ext>
              </a:extLst>
            </p:cNvPr>
            <p:cNvCxnSpPr>
              <a:cxnSpLocks/>
            </p:cNvCxnSpPr>
            <p:nvPr/>
          </p:nvCxnSpPr>
          <p:spPr>
            <a:xfrm flipH="1">
              <a:off x="6733901" y="4556753"/>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A2D1C408-21BD-410C-A316-9A8181D35DE0}"/>
                </a:ext>
              </a:extLst>
            </p:cNvPr>
            <p:cNvGrpSpPr/>
            <p:nvPr/>
          </p:nvGrpSpPr>
          <p:grpSpPr>
            <a:xfrm>
              <a:off x="6977348" y="4726652"/>
              <a:ext cx="4729125" cy="75655"/>
              <a:chOff x="6446939" y="4421852"/>
              <a:chExt cx="4729125" cy="75655"/>
            </a:xfrm>
          </p:grpSpPr>
          <p:cxnSp>
            <p:nvCxnSpPr>
              <p:cNvPr id="170" name="Straight Connector 169">
                <a:extLst>
                  <a:ext uri="{FF2B5EF4-FFF2-40B4-BE49-F238E27FC236}">
                    <a16:creationId xmlns:a16="http://schemas.microsoft.com/office/drawing/2014/main" id="{A159A343-F528-9142-F0C2-10C72C587748}"/>
                  </a:ext>
                </a:extLst>
              </p:cNvPr>
              <p:cNvCxnSpPr>
                <a:cxnSpLocks/>
              </p:cNvCxnSpPr>
              <p:nvPr/>
            </p:nvCxnSpPr>
            <p:spPr>
              <a:xfrm>
                <a:off x="7000978"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93D40BC-86C9-9DF2-4397-F3D2005A51B3}"/>
                  </a:ext>
                </a:extLst>
              </p:cNvPr>
              <p:cNvCxnSpPr>
                <a:cxnSpLocks/>
              </p:cNvCxnSpPr>
              <p:nvPr/>
            </p:nvCxnSpPr>
            <p:spPr>
              <a:xfrm>
                <a:off x="8109053"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2EF6DCB-3718-120F-1606-5A1A83F9659C}"/>
                  </a:ext>
                </a:extLst>
              </p:cNvPr>
              <p:cNvCxnSpPr>
                <a:cxnSpLocks/>
              </p:cNvCxnSpPr>
              <p:nvPr/>
            </p:nvCxnSpPr>
            <p:spPr>
              <a:xfrm>
                <a:off x="9439970"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080BAC4-5344-FAEF-6079-6D5532145391}"/>
                  </a:ext>
                </a:extLst>
              </p:cNvPr>
              <p:cNvCxnSpPr>
                <a:cxnSpLocks/>
              </p:cNvCxnSpPr>
              <p:nvPr/>
            </p:nvCxnSpPr>
            <p:spPr>
              <a:xfrm>
                <a:off x="10558129"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DE03777-F46A-D3E8-7EFE-5505EC966375}"/>
                  </a:ext>
                </a:extLst>
              </p:cNvPr>
              <p:cNvCxnSpPr>
                <a:cxnSpLocks/>
              </p:cNvCxnSpPr>
              <p:nvPr/>
            </p:nvCxnSpPr>
            <p:spPr>
              <a:xfrm flipH="1" flipV="1">
                <a:off x="6446939" y="4421852"/>
                <a:ext cx="4729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E0BAE7EE-BE4D-6384-778A-5BC97C93B042}"/>
                </a:ext>
              </a:extLst>
            </p:cNvPr>
            <p:cNvSpPr/>
            <p:nvPr/>
          </p:nvSpPr>
          <p:spPr>
            <a:xfrm>
              <a:off x="10023378" y="2062193"/>
              <a:ext cx="708307" cy="24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TextBox 175">
              <a:extLst>
                <a:ext uri="{FF2B5EF4-FFF2-40B4-BE49-F238E27FC236}">
                  <a16:creationId xmlns:a16="http://schemas.microsoft.com/office/drawing/2014/main" id="{16EB9E4C-1FAB-417C-C33B-6B2331F50386}"/>
                </a:ext>
              </a:extLst>
            </p:cNvPr>
            <p:cNvSpPr txBox="1"/>
            <p:nvPr/>
          </p:nvSpPr>
          <p:spPr>
            <a:xfrm>
              <a:off x="8949560" y="2145767"/>
              <a:ext cx="853232"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P=0.0342</a:t>
              </a:r>
            </a:p>
          </p:txBody>
        </p:sp>
        <p:sp>
          <p:nvSpPr>
            <p:cNvPr id="177" name="TextBox 176">
              <a:extLst>
                <a:ext uri="{FF2B5EF4-FFF2-40B4-BE49-F238E27FC236}">
                  <a16:creationId xmlns:a16="http://schemas.microsoft.com/office/drawing/2014/main" id="{203FB097-E051-68C7-8CAA-FB3735E58B47}"/>
                </a:ext>
              </a:extLst>
            </p:cNvPr>
            <p:cNvSpPr txBox="1"/>
            <p:nvPr/>
          </p:nvSpPr>
          <p:spPr>
            <a:xfrm>
              <a:off x="10150950" y="1997353"/>
              <a:ext cx="817844"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P=0.0393</a:t>
              </a:r>
            </a:p>
          </p:txBody>
        </p:sp>
        <p:sp>
          <p:nvSpPr>
            <p:cNvPr id="178" name="TextBox 177">
              <a:extLst>
                <a:ext uri="{FF2B5EF4-FFF2-40B4-BE49-F238E27FC236}">
                  <a16:creationId xmlns:a16="http://schemas.microsoft.com/office/drawing/2014/main" id="{11B48C2E-1302-3FF0-0963-75ED7F3C25C3}"/>
                </a:ext>
              </a:extLst>
            </p:cNvPr>
            <p:cNvSpPr txBox="1"/>
            <p:nvPr/>
          </p:nvSpPr>
          <p:spPr>
            <a:xfrm>
              <a:off x="7700514" y="2338506"/>
              <a:ext cx="786508"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P=0.043</a:t>
              </a:r>
            </a:p>
          </p:txBody>
        </p:sp>
        <p:cxnSp>
          <p:nvCxnSpPr>
            <p:cNvPr id="179" name="Straight Connector 178">
              <a:extLst>
                <a:ext uri="{FF2B5EF4-FFF2-40B4-BE49-F238E27FC236}">
                  <a16:creationId xmlns:a16="http://schemas.microsoft.com/office/drawing/2014/main" id="{4C1FB5E6-0C3E-E894-094D-7D2B2426D968}"/>
                </a:ext>
              </a:extLst>
            </p:cNvPr>
            <p:cNvCxnSpPr/>
            <p:nvPr/>
          </p:nvCxnSpPr>
          <p:spPr>
            <a:xfrm>
              <a:off x="8269399" y="3570476"/>
              <a:ext cx="73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BF651193-80C5-28E8-D4A6-9B008FE9D7E7}"/>
                </a:ext>
              </a:extLst>
            </p:cNvPr>
            <p:cNvCxnSpPr/>
            <p:nvPr/>
          </p:nvCxnSpPr>
          <p:spPr>
            <a:xfrm>
              <a:off x="9602928" y="3287993"/>
              <a:ext cx="734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94D6E547-FACE-E4A7-0537-E4D05A16EE12}"/>
                </a:ext>
              </a:extLst>
            </p:cNvPr>
            <p:cNvCxnSpPr/>
            <p:nvPr/>
          </p:nvCxnSpPr>
          <p:spPr>
            <a:xfrm>
              <a:off x="10774503" y="3149964"/>
              <a:ext cx="734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2" name="Group 181">
              <a:extLst>
                <a:ext uri="{FF2B5EF4-FFF2-40B4-BE49-F238E27FC236}">
                  <a16:creationId xmlns:a16="http://schemas.microsoft.com/office/drawing/2014/main" id="{08FB541C-C797-36EA-414D-4584FEFD6B72}"/>
                </a:ext>
              </a:extLst>
            </p:cNvPr>
            <p:cNvGrpSpPr/>
            <p:nvPr/>
          </p:nvGrpSpPr>
          <p:grpSpPr>
            <a:xfrm>
              <a:off x="7314447" y="3310286"/>
              <a:ext cx="437290" cy="687323"/>
              <a:chOff x="6731232" y="3005486"/>
              <a:chExt cx="437290" cy="687323"/>
            </a:xfrm>
          </p:grpSpPr>
          <p:sp>
            <p:nvSpPr>
              <p:cNvPr id="183" name="Rectangle 182">
                <a:extLst>
                  <a:ext uri="{FF2B5EF4-FFF2-40B4-BE49-F238E27FC236}">
                    <a16:creationId xmlns:a16="http://schemas.microsoft.com/office/drawing/2014/main" id="{4B4D9605-C554-4CAA-8024-A90DE9CEDE94}"/>
                  </a:ext>
                </a:extLst>
              </p:cNvPr>
              <p:cNvSpPr/>
              <p:nvPr/>
            </p:nvSpPr>
            <p:spPr>
              <a:xfrm>
                <a:off x="6826482" y="300548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4" name="Rectangle 183">
                <a:extLst>
                  <a:ext uri="{FF2B5EF4-FFF2-40B4-BE49-F238E27FC236}">
                    <a16:creationId xmlns:a16="http://schemas.microsoft.com/office/drawing/2014/main" id="{4AB209B4-303A-3F7C-50F7-7C91F0754168}"/>
                  </a:ext>
                </a:extLst>
              </p:cNvPr>
              <p:cNvSpPr/>
              <p:nvPr/>
            </p:nvSpPr>
            <p:spPr>
              <a:xfrm>
                <a:off x="6895538" y="306978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5" name="Rectangle 184">
                <a:extLst>
                  <a:ext uri="{FF2B5EF4-FFF2-40B4-BE49-F238E27FC236}">
                    <a16:creationId xmlns:a16="http://schemas.microsoft.com/office/drawing/2014/main" id="{B1E34A51-4E47-6F25-054B-603329E729CA}"/>
                  </a:ext>
                </a:extLst>
              </p:cNvPr>
              <p:cNvSpPr/>
              <p:nvPr/>
            </p:nvSpPr>
            <p:spPr>
              <a:xfrm>
                <a:off x="6805051" y="3141217"/>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6" name="Rectangle 185">
                <a:extLst>
                  <a:ext uri="{FF2B5EF4-FFF2-40B4-BE49-F238E27FC236}">
                    <a16:creationId xmlns:a16="http://schemas.microsoft.com/office/drawing/2014/main" id="{CBAFA1A0-FCFC-B50A-F595-B97E3B77F5FE}"/>
                  </a:ext>
                </a:extLst>
              </p:cNvPr>
              <p:cNvSpPr/>
              <p:nvPr/>
            </p:nvSpPr>
            <p:spPr>
              <a:xfrm>
                <a:off x="6940782" y="3179317"/>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7" name="Rectangle 186">
                <a:extLst>
                  <a:ext uri="{FF2B5EF4-FFF2-40B4-BE49-F238E27FC236}">
                    <a16:creationId xmlns:a16="http://schemas.microsoft.com/office/drawing/2014/main" id="{2F10BF32-812A-3137-38A3-98CBE55BFD75}"/>
                  </a:ext>
                </a:extLst>
              </p:cNvPr>
              <p:cNvSpPr/>
              <p:nvPr/>
            </p:nvSpPr>
            <p:spPr>
              <a:xfrm>
                <a:off x="6878870" y="324837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8" name="Rectangle 187">
                <a:extLst>
                  <a:ext uri="{FF2B5EF4-FFF2-40B4-BE49-F238E27FC236}">
                    <a16:creationId xmlns:a16="http://schemas.microsoft.com/office/drawing/2014/main" id="{73FB9CF9-8F33-7E09-285F-183B542055C5}"/>
                  </a:ext>
                </a:extLst>
              </p:cNvPr>
              <p:cNvSpPr/>
              <p:nvPr/>
            </p:nvSpPr>
            <p:spPr>
              <a:xfrm>
                <a:off x="6866963" y="32793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9" name="Rectangle 188">
                <a:extLst>
                  <a:ext uri="{FF2B5EF4-FFF2-40B4-BE49-F238E27FC236}">
                    <a16:creationId xmlns:a16="http://schemas.microsoft.com/office/drawing/2014/main" id="{B36724A9-3B41-CCAE-B1F6-CD4CFCB10292}"/>
                  </a:ext>
                </a:extLst>
              </p:cNvPr>
              <p:cNvSpPr/>
              <p:nvPr/>
            </p:nvSpPr>
            <p:spPr>
              <a:xfrm>
                <a:off x="6926495" y="33174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0" name="Rectangle 189">
                <a:extLst>
                  <a:ext uri="{FF2B5EF4-FFF2-40B4-BE49-F238E27FC236}">
                    <a16:creationId xmlns:a16="http://schemas.microsoft.com/office/drawing/2014/main" id="{D775B3A2-615D-703A-81E6-DDDA72B341AB}"/>
                  </a:ext>
                </a:extLst>
              </p:cNvPr>
              <p:cNvSpPr/>
              <p:nvPr/>
            </p:nvSpPr>
            <p:spPr>
              <a:xfrm>
                <a:off x="6962213" y="330076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1" name="Rectangle 190">
                <a:extLst>
                  <a:ext uri="{FF2B5EF4-FFF2-40B4-BE49-F238E27FC236}">
                    <a16:creationId xmlns:a16="http://schemas.microsoft.com/office/drawing/2014/main" id="{ABE8AEF0-9096-8C0A-6309-83A638FAF0D6}"/>
                  </a:ext>
                </a:extLst>
              </p:cNvPr>
              <p:cNvSpPr/>
              <p:nvPr/>
            </p:nvSpPr>
            <p:spPr>
              <a:xfrm>
                <a:off x="6833626" y="345316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2" name="Rectangle 191">
                <a:extLst>
                  <a:ext uri="{FF2B5EF4-FFF2-40B4-BE49-F238E27FC236}">
                    <a16:creationId xmlns:a16="http://schemas.microsoft.com/office/drawing/2014/main" id="{A19F60F5-C2B7-EF0A-BDD4-7837232C762C}"/>
                  </a:ext>
                </a:extLst>
              </p:cNvPr>
              <p:cNvSpPr/>
              <p:nvPr/>
            </p:nvSpPr>
            <p:spPr>
              <a:xfrm>
                <a:off x="6862201" y="341268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3" name="Rectangle 192">
                <a:extLst>
                  <a:ext uri="{FF2B5EF4-FFF2-40B4-BE49-F238E27FC236}">
                    <a16:creationId xmlns:a16="http://schemas.microsoft.com/office/drawing/2014/main" id="{21FF166D-548E-7155-D3BF-B72124881B27}"/>
                  </a:ext>
                </a:extLst>
              </p:cNvPr>
              <p:cNvSpPr/>
              <p:nvPr/>
            </p:nvSpPr>
            <p:spPr>
              <a:xfrm>
                <a:off x="6893157" y="34698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4" name="Rectangle 193">
                <a:extLst>
                  <a:ext uri="{FF2B5EF4-FFF2-40B4-BE49-F238E27FC236}">
                    <a16:creationId xmlns:a16="http://schemas.microsoft.com/office/drawing/2014/main" id="{0FE970F2-A8F2-E1D1-91EC-7E5D93B6B8E6}"/>
                  </a:ext>
                </a:extLst>
              </p:cNvPr>
              <p:cNvSpPr/>
              <p:nvPr/>
            </p:nvSpPr>
            <p:spPr>
              <a:xfrm>
                <a:off x="6957451" y="3498405"/>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5" name="Rectangle 194">
                <a:extLst>
                  <a:ext uri="{FF2B5EF4-FFF2-40B4-BE49-F238E27FC236}">
                    <a16:creationId xmlns:a16="http://schemas.microsoft.com/office/drawing/2014/main" id="{88BE4A12-72A8-FA2D-654D-5268EAFF8C1A}"/>
                  </a:ext>
                </a:extLst>
              </p:cNvPr>
              <p:cNvSpPr/>
              <p:nvPr/>
            </p:nvSpPr>
            <p:spPr>
              <a:xfrm>
                <a:off x="7009838" y="345316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6" name="Rectangle 195">
                <a:extLst>
                  <a:ext uri="{FF2B5EF4-FFF2-40B4-BE49-F238E27FC236}">
                    <a16:creationId xmlns:a16="http://schemas.microsoft.com/office/drawing/2014/main" id="{B040559D-382F-0EA8-25E0-1187E150CDC5}"/>
                  </a:ext>
                </a:extLst>
              </p:cNvPr>
              <p:cNvSpPr/>
              <p:nvPr/>
            </p:nvSpPr>
            <p:spPr>
              <a:xfrm>
                <a:off x="6731232" y="354841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7" name="Rectangle 196">
                <a:extLst>
                  <a:ext uri="{FF2B5EF4-FFF2-40B4-BE49-F238E27FC236}">
                    <a16:creationId xmlns:a16="http://schemas.microsoft.com/office/drawing/2014/main" id="{0CA960A5-891C-1459-42A0-9D75C4DA7AAB}"/>
                  </a:ext>
                </a:extLst>
              </p:cNvPr>
              <p:cNvSpPr/>
              <p:nvPr/>
            </p:nvSpPr>
            <p:spPr>
              <a:xfrm>
                <a:off x="6757426"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8" name="Rectangle 197">
                <a:extLst>
                  <a:ext uri="{FF2B5EF4-FFF2-40B4-BE49-F238E27FC236}">
                    <a16:creationId xmlns:a16="http://schemas.microsoft.com/office/drawing/2014/main" id="{F947AB6D-6FE7-50DE-1D6A-320F5D09194C}"/>
                  </a:ext>
                </a:extLst>
              </p:cNvPr>
              <p:cNvSpPr/>
              <p:nvPr/>
            </p:nvSpPr>
            <p:spPr>
              <a:xfrm>
                <a:off x="6790763"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9" name="Rectangle 198">
                <a:extLst>
                  <a:ext uri="{FF2B5EF4-FFF2-40B4-BE49-F238E27FC236}">
                    <a16:creationId xmlns:a16="http://schemas.microsoft.com/office/drawing/2014/main" id="{F95F0AE9-F133-1220-B8DB-6F6D2F0ADC4F}"/>
                  </a:ext>
                </a:extLst>
              </p:cNvPr>
              <p:cNvSpPr/>
              <p:nvPr/>
            </p:nvSpPr>
            <p:spPr>
              <a:xfrm>
                <a:off x="6824100"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0" name="Rectangle 199">
                <a:extLst>
                  <a:ext uri="{FF2B5EF4-FFF2-40B4-BE49-F238E27FC236}">
                    <a16:creationId xmlns:a16="http://schemas.microsoft.com/office/drawing/2014/main" id="{02498C4B-011D-9506-8EE2-80DD4FD1FBBB}"/>
                  </a:ext>
                </a:extLst>
              </p:cNvPr>
              <p:cNvSpPr/>
              <p:nvPr/>
            </p:nvSpPr>
            <p:spPr>
              <a:xfrm>
                <a:off x="6857437"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1" name="Rectangle 200">
                <a:extLst>
                  <a:ext uri="{FF2B5EF4-FFF2-40B4-BE49-F238E27FC236}">
                    <a16:creationId xmlns:a16="http://schemas.microsoft.com/office/drawing/2014/main" id="{E7E270DA-2533-3674-FD9B-02BBE1E7BE57}"/>
                  </a:ext>
                </a:extLst>
              </p:cNvPr>
              <p:cNvSpPr/>
              <p:nvPr/>
            </p:nvSpPr>
            <p:spPr>
              <a:xfrm>
                <a:off x="6890774"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2" name="Rectangle 201">
                <a:extLst>
                  <a:ext uri="{FF2B5EF4-FFF2-40B4-BE49-F238E27FC236}">
                    <a16:creationId xmlns:a16="http://schemas.microsoft.com/office/drawing/2014/main" id="{77CFB8B6-62AC-8AB1-2C81-97929F05207C}"/>
                  </a:ext>
                </a:extLst>
              </p:cNvPr>
              <p:cNvSpPr/>
              <p:nvPr/>
            </p:nvSpPr>
            <p:spPr>
              <a:xfrm>
                <a:off x="6924111"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3" name="Rectangle 202">
                <a:extLst>
                  <a:ext uri="{FF2B5EF4-FFF2-40B4-BE49-F238E27FC236}">
                    <a16:creationId xmlns:a16="http://schemas.microsoft.com/office/drawing/2014/main" id="{B5A09386-DB82-A4A3-792A-31BD384625B9}"/>
                  </a:ext>
                </a:extLst>
              </p:cNvPr>
              <p:cNvSpPr/>
              <p:nvPr/>
            </p:nvSpPr>
            <p:spPr>
              <a:xfrm>
                <a:off x="7002692" y="3584129"/>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4" name="Rectangle 203">
                <a:extLst>
                  <a:ext uri="{FF2B5EF4-FFF2-40B4-BE49-F238E27FC236}">
                    <a16:creationId xmlns:a16="http://schemas.microsoft.com/office/drawing/2014/main" id="{AD349A88-A24F-68B9-5BD2-24BE4963D4FF}"/>
                  </a:ext>
                </a:extLst>
              </p:cNvPr>
              <p:cNvSpPr/>
              <p:nvPr/>
            </p:nvSpPr>
            <p:spPr>
              <a:xfrm>
                <a:off x="7019361" y="360556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5" name="Rectangle 204">
                <a:extLst>
                  <a:ext uri="{FF2B5EF4-FFF2-40B4-BE49-F238E27FC236}">
                    <a16:creationId xmlns:a16="http://schemas.microsoft.com/office/drawing/2014/main" id="{2F33FAAB-44E3-263E-EAF4-3950E09905D4}"/>
                  </a:ext>
                </a:extLst>
              </p:cNvPr>
              <p:cNvSpPr/>
              <p:nvPr/>
            </p:nvSpPr>
            <p:spPr>
              <a:xfrm>
                <a:off x="7052698" y="3576985"/>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6" name="Rectangle 205">
                <a:extLst>
                  <a:ext uri="{FF2B5EF4-FFF2-40B4-BE49-F238E27FC236}">
                    <a16:creationId xmlns:a16="http://schemas.microsoft.com/office/drawing/2014/main" id="{00F49574-6542-8F85-8A7E-7E6B2A791173}"/>
                  </a:ext>
                </a:extLst>
              </p:cNvPr>
              <p:cNvSpPr/>
              <p:nvPr/>
            </p:nvSpPr>
            <p:spPr>
              <a:xfrm>
                <a:off x="7081273" y="3557935"/>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207" name="Group 206">
              <a:extLst>
                <a:ext uri="{FF2B5EF4-FFF2-40B4-BE49-F238E27FC236}">
                  <a16:creationId xmlns:a16="http://schemas.microsoft.com/office/drawing/2014/main" id="{7F7030B7-764F-064C-B17B-472200229DCD}"/>
                </a:ext>
              </a:extLst>
            </p:cNvPr>
            <p:cNvGrpSpPr/>
            <p:nvPr/>
          </p:nvGrpSpPr>
          <p:grpSpPr>
            <a:xfrm>
              <a:off x="8370121" y="2680870"/>
              <a:ext cx="528474" cy="1317932"/>
              <a:chOff x="7664650" y="2376070"/>
              <a:chExt cx="528474" cy="1317932"/>
            </a:xfrm>
          </p:grpSpPr>
          <p:sp>
            <p:nvSpPr>
              <p:cNvPr id="208" name="Isosceles Triangle 207">
                <a:extLst>
                  <a:ext uri="{FF2B5EF4-FFF2-40B4-BE49-F238E27FC236}">
                    <a16:creationId xmlns:a16="http://schemas.microsoft.com/office/drawing/2014/main" id="{34DD1E5A-6B22-C931-BD12-41CFE1010747}"/>
                  </a:ext>
                </a:extLst>
              </p:cNvPr>
              <p:cNvSpPr/>
              <p:nvPr/>
            </p:nvSpPr>
            <p:spPr>
              <a:xfrm>
                <a:off x="7871819" y="2376070"/>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9" name="Isosceles Triangle 208">
                <a:extLst>
                  <a:ext uri="{FF2B5EF4-FFF2-40B4-BE49-F238E27FC236}">
                    <a16:creationId xmlns:a16="http://schemas.microsoft.com/office/drawing/2014/main" id="{D16C75BD-3F28-B331-910E-A85AA2BBE15F}"/>
                  </a:ext>
                </a:extLst>
              </p:cNvPr>
              <p:cNvSpPr/>
              <p:nvPr/>
            </p:nvSpPr>
            <p:spPr>
              <a:xfrm>
                <a:off x="7802762" y="2397501"/>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0" name="Isosceles Triangle 209">
                <a:extLst>
                  <a:ext uri="{FF2B5EF4-FFF2-40B4-BE49-F238E27FC236}">
                    <a16:creationId xmlns:a16="http://schemas.microsoft.com/office/drawing/2014/main" id="{4A6F21D9-D0E0-1FAB-8E72-D95048C5EA9C}"/>
                  </a:ext>
                </a:extLst>
              </p:cNvPr>
              <p:cNvSpPr/>
              <p:nvPr/>
            </p:nvSpPr>
            <p:spPr>
              <a:xfrm>
                <a:off x="7798000" y="2495132"/>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1" name="Isosceles Triangle 210">
                <a:extLst>
                  <a:ext uri="{FF2B5EF4-FFF2-40B4-BE49-F238E27FC236}">
                    <a16:creationId xmlns:a16="http://schemas.microsoft.com/office/drawing/2014/main" id="{1DE311E4-F294-20EF-382E-7A0FED059158}"/>
                  </a:ext>
                </a:extLst>
              </p:cNvPr>
              <p:cNvSpPr/>
              <p:nvPr/>
            </p:nvSpPr>
            <p:spPr>
              <a:xfrm>
                <a:off x="7919444" y="2540376"/>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2" name="Isosceles Triangle 211">
                <a:extLst>
                  <a:ext uri="{FF2B5EF4-FFF2-40B4-BE49-F238E27FC236}">
                    <a16:creationId xmlns:a16="http://schemas.microsoft.com/office/drawing/2014/main" id="{F33FB5F6-6EA0-FE2D-AA48-956C213A636E}"/>
                  </a:ext>
                </a:extLst>
              </p:cNvPr>
              <p:cNvSpPr/>
              <p:nvPr/>
            </p:nvSpPr>
            <p:spPr>
              <a:xfrm>
                <a:off x="7874200" y="2607051"/>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3" name="Isosceles Triangle 212">
                <a:extLst>
                  <a:ext uri="{FF2B5EF4-FFF2-40B4-BE49-F238E27FC236}">
                    <a16:creationId xmlns:a16="http://schemas.microsoft.com/office/drawing/2014/main" id="{491BFD85-D383-FE4F-E740-2C58D7D5148B}"/>
                  </a:ext>
                </a:extLst>
              </p:cNvPr>
              <p:cNvSpPr/>
              <p:nvPr/>
            </p:nvSpPr>
            <p:spPr>
              <a:xfrm>
                <a:off x="7798000" y="2676107"/>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4" name="Isosceles Triangle 213">
                <a:extLst>
                  <a:ext uri="{FF2B5EF4-FFF2-40B4-BE49-F238E27FC236}">
                    <a16:creationId xmlns:a16="http://schemas.microsoft.com/office/drawing/2014/main" id="{6F510E95-B72A-C6BB-CC38-C3F7CDEA9401}"/>
                  </a:ext>
                </a:extLst>
              </p:cNvPr>
              <p:cNvSpPr/>
              <p:nvPr/>
            </p:nvSpPr>
            <p:spPr>
              <a:xfrm>
                <a:off x="7724181" y="2664201"/>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5" name="Isosceles Triangle 214">
                <a:extLst>
                  <a:ext uri="{FF2B5EF4-FFF2-40B4-BE49-F238E27FC236}">
                    <a16:creationId xmlns:a16="http://schemas.microsoft.com/office/drawing/2014/main" id="{A3CAE401-1978-FDB7-1C75-9E97DFBC069C}"/>
                  </a:ext>
                </a:extLst>
              </p:cNvPr>
              <p:cNvSpPr/>
              <p:nvPr/>
            </p:nvSpPr>
            <p:spPr>
              <a:xfrm>
                <a:off x="7859912" y="2799932"/>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6" name="Isosceles Triangle 215">
                <a:extLst>
                  <a:ext uri="{FF2B5EF4-FFF2-40B4-BE49-F238E27FC236}">
                    <a16:creationId xmlns:a16="http://schemas.microsoft.com/office/drawing/2014/main" id="{40CE365F-77BD-6DC2-3CFA-E34E6E1F7523}"/>
                  </a:ext>
                </a:extLst>
              </p:cNvPr>
              <p:cNvSpPr/>
              <p:nvPr/>
            </p:nvSpPr>
            <p:spPr>
              <a:xfrm>
                <a:off x="7831337" y="295709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7" name="Isosceles Triangle 216">
                <a:extLst>
                  <a:ext uri="{FF2B5EF4-FFF2-40B4-BE49-F238E27FC236}">
                    <a16:creationId xmlns:a16="http://schemas.microsoft.com/office/drawing/2014/main" id="{27B976C1-CE7C-15F9-330A-1314F413B38D}"/>
                  </a:ext>
                </a:extLst>
              </p:cNvPr>
              <p:cNvSpPr/>
              <p:nvPr/>
            </p:nvSpPr>
            <p:spPr>
              <a:xfrm>
                <a:off x="7893250" y="300233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8" name="Isosceles Triangle 217">
                <a:extLst>
                  <a:ext uri="{FF2B5EF4-FFF2-40B4-BE49-F238E27FC236}">
                    <a16:creationId xmlns:a16="http://schemas.microsoft.com/office/drawing/2014/main" id="{A770A12B-FC33-F76D-C8AB-E492435240D0}"/>
                  </a:ext>
                </a:extLst>
              </p:cNvPr>
              <p:cNvSpPr/>
              <p:nvPr/>
            </p:nvSpPr>
            <p:spPr>
              <a:xfrm>
                <a:off x="7819432" y="3064251"/>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9" name="Isosceles Triangle 218">
                <a:extLst>
                  <a:ext uri="{FF2B5EF4-FFF2-40B4-BE49-F238E27FC236}">
                    <a16:creationId xmlns:a16="http://schemas.microsoft.com/office/drawing/2014/main" id="{5F91F331-943E-0F0A-A467-9695249D0146}"/>
                  </a:ext>
                </a:extLst>
              </p:cNvPr>
              <p:cNvSpPr/>
              <p:nvPr/>
            </p:nvSpPr>
            <p:spPr>
              <a:xfrm>
                <a:off x="7728944" y="3042820"/>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0" name="Isosceles Triangle 219">
                <a:extLst>
                  <a:ext uri="{FF2B5EF4-FFF2-40B4-BE49-F238E27FC236}">
                    <a16:creationId xmlns:a16="http://schemas.microsoft.com/office/drawing/2014/main" id="{EB14F714-E092-8E88-1211-418FFFBCC1F3}"/>
                  </a:ext>
                </a:extLst>
              </p:cNvPr>
              <p:cNvSpPr/>
              <p:nvPr/>
            </p:nvSpPr>
            <p:spPr>
              <a:xfrm>
                <a:off x="7731325" y="314283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1" name="Isosceles Triangle 220">
                <a:extLst>
                  <a:ext uri="{FF2B5EF4-FFF2-40B4-BE49-F238E27FC236}">
                    <a16:creationId xmlns:a16="http://schemas.microsoft.com/office/drawing/2014/main" id="{81E53CBB-8316-97D6-F208-5D78A4DD86D1}"/>
                  </a:ext>
                </a:extLst>
              </p:cNvPr>
              <p:cNvSpPr/>
              <p:nvPr/>
            </p:nvSpPr>
            <p:spPr>
              <a:xfrm>
                <a:off x="7800382" y="325951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2" name="Isosceles Triangle 221">
                <a:extLst>
                  <a:ext uri="{FF2B5EF4-FFF2-40B4-BE49-F238E27FC236}">
                    <a16:creationId xmlns:a16="http://schemas.microsoft.com/office/drawing/2014/main" id="{2AE43534-E031-57AB-4392-0A7F34CC7FD8}"/>
                  </a:ext>
                </a:extLst>
              </p:cNvPr>
              <p:cNvSpPr/>
              <p:nvPr/>
            </p:nvSpPr>
            <p:spPr>
              <a:xfrm>
                <a:off x="7838482" y="321903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3" name="Isosceles Triangle 222">
                <a:extLst>
                  <a:ext uri="{FF2B5EF4-FFF2-40B4-BE49-F238E27FC236}">
                    <a16:creationId xmlns:a16="http://schemas.microsoft.com/office/drawing/2014/main" id="{B5BAC720-F978-EB99-D78B-872649E4959F}"/>
                  </a:ext>
                </a:extLst>
              </p:cNvPr>
              <p:cNvSpPr/>
              <p:nvPr/>
            </p:nvSpPr>
            <p:spPr>
              <a:xfrm>
                <a:off x="7926588" y="318331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4" name="Isosceles Triangle 223">
                <a:extLst>
                  <a:ext uri="{FF2B5EF4-FFF2-40B4-BE49-F238E27FC236}">
                    <a16:creationId xmlns:a16="http://schemas.microsoft.com/office/drawing/2014/main" id="{6A635BDA-5831-DF4E-2DEE-20D04A48C87F}"/>
                  </a:ext>
                </a:extLst>
              </p:cNvPr>
              <p:cNvSpPr/>
              <p:nvPr/>
            </p:nvSpPr>
            <p:spPr>
              <a:xfrm>
                <a:off x="7957544" y="331666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5" name="Isosceles Triangle 224">
                <a:extLst>
                  <a:ext uri="{FF2B5EF4-FFF2-40B4-BE49-F238E27FC236}">
                    <a16:creationId xmlns:a16="http://schemas.microsoft.com/office/drawing/2014/main" id="{F31514D3-5073-1C51-BD3A-59A91FFBEC52}"/>
                  </a:ext>
                </a:extLst>
              </p:cNvPr>
              <p:cNvSpPr/>
              <p:nvPr/>
            </p:nvSpPr>
            <p:spPr>
              <a:xfrm>
                <a:off x="7919444" y="33904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6" name="Isosceles Triangle 225">
                <a:extLst>
                  <a:ext uri="{FF2B5EF4-FFF2-40B4-BE49-F238E27FC236}">
                    <a16:creationId xmlns:a16="http://schemas.microsoft.com/office/drawing/2014/main" id="{199B9F98-116B-9468-A5CE-0DE57371FD8F}"/>
                  </a:ext>
                </a:extLst>
              </p:cNvPr>
              <p:cNvSpPr/>
              <p:nvPr/>
            </p:nvSpPr>
            <p:spPr>
              <a:xfrm>
                <a:off x="7850388" y="341191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7" name="Isosceles Triangle 226">
                <a:extLst>
                  <a:ext uri="{FF2B5EF4-FFF2-40B4-BE49-F238E27FC236}">
                    <a16:creationId xmlns:a16="http://schemas.microsoft.com/office/drawing/2014/main" id="{681895DC-50DF-499A-ECBD-58AA3303A419}"/>
                  </a:ext>
                </a:extLst>
              </p:cNvPr>
              <p:cNvSpPr/>
              <p:nvPr/>
            </p:nvSpPr>
            <p:spPr>
              <a:xfrm>
                <a:off x="7848007" y="352383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8" name="Isosceles Triangle 227">
                <a:extLst>
                  <a:ext uri="{FF2B5EF4-FFF2-40B4-BE49-F238E27FC236}">
                    <a16:creationId xmlns:a16="http://schemas.microsoft.com/office/drawing/2014/main" id="{F7B628D6-2959-8253-BD85-5C219583D460}"/>
                  </a:ext>
                </a:extLst>
              </p:cNvPr>
              <p:cNvSpPr/>
              <p:nvPr/>
            </p:nvSpPr>
            <p:spPr>
              <a:xfrm>
                <a:off x="7921825" y="352383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9" name="Isosceles Triangle 228">
                <a:extLst>
                  <a:ext uri="{FF2B5EF4-FFF2-40B4-BE49-F238E27FC236}">
                    <a16:creationId xmlns:a16="http://schemas.microsoft.com/office/drawing/2014/main" id="{270B2A08-5156-3B5E-257C-8B2DA4E5EEE5}"/>
                  </a:ext>
                </a:extLst>
              </p:cNvPr>
              <p:cNvSpPr/>
              <p:nvPr/>
            </p:nvSpPr>
            <p:spPr>
              <a:xfrm>
                <a:off x="7664650" y="362146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0" name="Isosceles Triangle 229">
                <a:extLst>
                  <a:ext uri="{FF2B5EF4-FFF2-40B4-BE49-F238E27FC236}">
                    <a16:creationId xmlns:a16="http://schemas.microsoft.com/office/drawing/2014/main" id="{B22E8E6C-E9B3-3212-CDF4-52B57D8482E4}"/>
                  </a:ext>
                </a:extLst>
              </p:cNvPr>
              <p:cNvSpPr/>
              <p:nvPr/>
            </p:nvSpPr>
            <p:spPr>
              <a:xfrm>
                <a:off x="7736088" y="362146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1" name="Isosceles Triangle 230">
                <a:extLst>
                  <a:ext uri="{FF2B5EF4-FFF2-40B4-BE49-F238E27FC236}">
                    <a16:creationId xmlns:a16="http://schemas.microsoft.com/office/drawing/2014/main" id="{D71BE594-4571-7B02-F135-839428E76846}"/>
                  </a:ext>
                </a:extLst>
              </p:cNvPr>
              <p:cNvSpPr/>
              <p:nvPr/>
            </p:nvSpPr>
            <p:spPr>
              <a:xfrm>
                <a:off x="7805144"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2" name="Isosceles Triangle 231">
                <a:extLst>
                  <a:ext uri="{FF2B5EF4-FFF2-40B4-BE49-F238E27FC236}">
                    <a16:creationId xmlns:a16="http://schemas.microsoft.com/office/drawing/2014/main" id="{32386ED3-23AB-6286-F072-F862438DE1BF}"/>
                  </a:ext>
                </a:extLst>
              </p:cNvPr>
              <p:cNvSpPr/>
              <p:nvPr/>
            </p:nvSpPr>
            <p:spPr>
              <a:xfrm>
                <a:off x="7855150"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3" name="Isosceles Triangle 232">
                <a:extLst>
                  <a:ext uri="{FF2B5EF4-FFF2-40B4-BE49-F238E27FC236}">
                    <a16:creationId xmlns:a16="http://schemas.microsoft.com/office/drawing/2014/main" id="{ABF66A74-08D0-DC1A-90B3-488266806730}"/>
                  </a:ext>
                </a:extLst>
              </p:cNvPr>
              <p:cNvSpPr/>
              <p:nvPr/>
            </p:nvSpPr>
            <p:spPr>
              <a:xfrm>
                <a:off x="7905156"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4" name="Isosceles Triangle 233">
                <a:extLst>
                  <a:ext uri="{FF2B5EF4-FFF2-40B4-BE49-F238E27FC236}">
                    <a16:creationId xmlns:a16="http://schemas.microsoft.com/office/drawing/2014/main" id="{6926A62D-A0C3-D225-4FC7-A953D98FEF9C}"/>
                  </a:ext>
                </a:extLst>
              </p:cNvPr>
              <p:cNvSpPr/>
              <p:nvPr/>
            </p:nvSpPr>
            <p:spPr>
              <a:xfrm>
                <a:off x="7982465"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5" name="Isosceles Triangle 234">
                <a:extLst>
                  <a:ext uri="{FF2B5EF4-FFF2-40B4-BE49-F238E27FC236}">
                    <a16:creationId xmlns:a16="http://schemas.microsoft.com/office/drawing/2014/main" id="{A463D838-B987-1570-792B-74566FB38B06}"/>
                  </a:ext>
                </a:extLst>
              </p:cNvPr>
              <p:cNvSpPr/>
              <p:nvPr/>
            </p:nvSpPr>
            <p:spPr>
              <a:xfrm>
                <a:off x="8044378"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6" name="Isosceles Triangle 235">
                <a:extLst>
                  <a:ext uri="{FF2B5EF4-FFF2-40B4-BE49-F238E27FC236}">
                    <a16:creationId xmlns:a16="http://schemas.microsoft.com/office/drawing/2014/main" id="{A8EF3603-2D9F-F804-7CDB-20CB6ABA783B}"/>
                  </a:ext>
                </a:extLst>
              </p:cNvPr>
              <p:cNvSpPr/>
              <p:nvPr/>
            </p:nvSpPr>
            <p:spPr>
              <a:xfrm>
                <a:off x="8115815"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37" name="Group 236">
              <a:extLst>
                <a:ext uri="{FF2B5EF4-FFF2-40B4-BE49-F238E27FC236}">
                  <a16:creationId xmlns:a16="http://schemas.microsoft.com/office/drawing/2014/main" id="{75B8606C-BFE8-F06A-D6D2-322B4C4D0C6A}"/>
                </a:ext>
              </a:extLst>
            </p:cNvPr>
            <p:cNvGrpSpPr/>
            <p:nvPr/>
          </p:nvGrpSpPr>
          <p:grpSpPr>
            <a:xfrm>
              <a:off x="9725435" y="2608414"/>
              <a:ext cx="503735" cy="1291930"/>
              <a:chOff x="8791312" y="2303614"/>
              <a:chExt cx="503735" cy="1291930"/>
            </a:xfrm>
          </p:grpSpPr>
          <p:sp>
            <p:nvSpPr>
              <p:cNvPr id="238" name="Oval 237">
                <a:extLst>
                  <a:ext uri="{FF2B5EF4-FFF2-40B4-BE49-F238E27FC236}">
                    <a16:creationId xmlns:a16="http://schemas.microsoft.com/office/drawing/2014/main" id="{A05C9B06-0F67-89F3-F487-BA9D2E23DF46}"/>
                  </a:ext>
                </a:extLst>
              </p:cNvPr>
              <p:cNvSpPr/>
              <p:nvPr/>
            </p:nvSpPr>
            <p:spPr>
              <a:xfrm>
                <a:off x="9065155" y="2303614"/>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39" name="Oval 238">
                <a:extLst>
                  <a:ext uri="{FF2B5EF4-FFF2-40B4-BE49-F238E27FC236}">
                    <a16:creationId xmlns:a16="http://schemas.microsoft.com/office/drawing/2014/main" id="{90B456A0-D1DD-FDDF-48EC-16A73E3C6AB6}"/>
                  </a:ext>
                </a:extLst>
              </p:cNvPr>
              <p:cNvSpPr/>
              <p:nvPr/>
            </p:nvSpPr>
            <p:spPr>
              <a:xfrm>
                <a:off x="8977049" y="2336952"/>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0" name="Oval 239">
                <a:extLst>
                  <a:ext uri="{FF2B5EF4-FFF2-40B4-BE49-F238E27FC236}">
                    <a16:creationId xmlns:a16="http://schemas.microsoft.com/office/drawing/2014/main" id="{4847B667-EB63-B4BA-31EE-24E15869A63C}"/>
                  </a:ext>
                </a:extLst>
              </p:cNvPr>
              <p:cNvSpPr/>
              <p:nvPr/>
            </p:nvSpPr>
            <p:spPr>
              <a:xfrm>
                <a:off x="8981812" y="2529833"/>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1" name="Oval 240">
                <a:extLst>
                  <a:ext uri="{FF2B5EF4-FFF2-40B4-BE49-F238E27FC236}">
                    <a16:creationId xmlns:a16="http://schemas.microsoft.com/office/drawing/2014/main" id="{8EA2928E-F1A1-849F-2E84-67D9C661C2FB}"/>
                  </a:ext>
                </a:extLst>
              </p:cNvPr>
              <p:cNvSpPr/>
              <p:nvPr/>
            </p:nvSpPr>
            <p:spPr>
              <a:xfrm>
                <a:off x="9065155" y="2532215"/>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2" name="Oval 241">
                <a:extLst>
                  <a:ext uri="{FF2B5EF4-FFF2-40B4-BE49-F238E27FC236}">
                    <a16:creationId xmlns:a16="http://schemas.microsoft.com/office/drawing/2014/main" id="{143582D9-8865-2CC6-07C1-1D974BF01A66}"/>
                  </a:ext>
                </a:extLst>
              </p:cNvPr>
              <p:cNvSpPr/>
              <p:nvPr/>
            </p:nvSpPr>
            <p:spPr>
              <a:xfrm>
                <a:off x="9065155" y="2656040"/>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3" name="Oval 242">
                <a:extLst>
                  <a:ext uri="{FF2B5EF4-FFF2-40B4-BE49-F238E27FC236}">
                    <a16:creationId xmlns:a16="http://schemas.microsoft.com/office/drawing/2014/main" id="{E718B23C-95DD-ED0C-BBE6-BE10908ED87E}"/>
                  </a:ext>
                </a:extLst>
              </p:cNvPr>
              <p:cNvSpPr/>
              <p:nvPr/>
            </p:nvSpPr>
            <p:spPr>
              <a:xfrm>
                <a:off x="9103255" y="2753671"/>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4" name="Oval 243">
                <a:extLst>
                  <a:ext uri="{FF2B5EF4-FFF2-40B4-BE49-F238E27FC236}">
                    <a16:creationId xmlns:a16="http://schemas.microsoft.com/office/drawing/2014/main" id="{3CEB1F0C-DA51-B2CC-A0E3-EAEDDEE09D3F}"/>
                  </a:ext>
                </a:extLst>
              </p:cNvPr>
              <p:cNvSpPr/>
              <p:nvPr/>
            </p:nvSpPr>
            <p:spPr>
              <a:xfrm>
                <a:off x="8984193" y="2753671"/>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5" name="Oval 244">
                <a:extLst>
                  <a:ext uri="{FF2B5EF4-FFF2-40B4-BE49-F238E27FC236}">
                    <a16:creationId xmlns:a16="http://schemas.microsoft.com/office/drawing/2014/main" id="{85C52289-9725-2F66-25F8-BA3F8024AF7F}"/>
                  </a:ext>
                </a:extLst>
              </p:cNvPr>
              <p:cNvSpPr/>
              <p:nvPr/>
            </p:nvSpPr>
            <p:spPr>
              <a:xfrm>
                <a:off x="8922280" y="2801296"/>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6" name="Oval 245">
                <a:extLst>
                  <a:ext uri="{FF2B5EF4-FFF2-40B4-BE49-F238E27FC236}">
                    <a16:creationId xmlns:a16="http://schemas.microsoft.com/office/drawing/2014/main" id="{E1FE683D-739B-A647-247B-F53E8FAC4E4E}"/>
                  </a:ext>
                </a:extLst>
              </p:cNvPr>
              <p:cNvSpPr/>
              <p:nvPr/>
            </p:nvSpPr>
            <p:spPr>
              <a:xfrm>
                <a:off x="9024674" y="2856065"/>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7" name="Oval 246">
                <a:extLst>
                  <a:ext uri="{FF2B5EF4-FFF2-40B4-BE49-F238E27FC236}">
                    <a16:creationId xmlns:a16="http://schemas.microsoft.com/office/drawing/2014/main" id="{DDBEDD8D-5CC0-01E6-0E3E-B4A8086E82D8}"/>
                  </a:ext>
                </a:extLst>
              </p:cNvPr>
              <p:cNvSpPr/>
              <p:nvPr/>
            </p:nvSpPr>
            <p:spPr>
              <a:xfrm>
                <a:off x="8791312" y="2956077"/>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8" name="Oval 247">
                <a:extLst>
                  <a:ext uri="{FF2B5EF4-FFF2-40B4-BE49-F238E27FC236}">
                    <a16:creationId xmlns:a16="http://schemas.microsoft.com/office/drawing/2014/main" id="{2A18815E-D3A7-2FE6-E380-03DFA93D6060}"/>
                  </a:ext>
                </a:extLst>
              </p:cNvPr>
              <p:cNvSpPr/>
              <p:nvPr/>
            </p:nvSpPr>
            <p:spPr>
              <a:xfrm>
                <a:off x="8877037" y="2960840"/>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9" name="Oval 248">
                <a:extLst>
                  <a:ext uri="{FF2B5EF4-FFF2-40B4-BE49-F238E27FC236}">
                    <a16:creationId xmlns:a16="http://schemas.microsoft.com/office/drawing/2014/main" id="{D999F702-069E-9C17-8083-787797C84CE1}"/>
                  </a:ext>
                </a:extLst>
              </p:cNvPr>
              <p:cNvSpPr/>
              <p:nvPr/>
            </p:nvSpPr>
            <p:spPr>
              <a:xfrm>
                <a:off x="8969905" y="3006084"/>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0" name="Oval 249">
                <a:extLst>
                  <a:ext uri="{FF2B5EF4-FFF2-40B4-BE49-F238E27FC236}">
                    <a16:creationId xmlns:a16="http://schemas.microsoft.com/office/drawing/2014/main" id="{800AE1C4-9D07-BBCD-DE9B-465FDB022DB9}"/>
                  </a:ext>
                </a:extLst>
              </p:cNvPr>
              <p:cNvSpPr/>
              <p:nvPr/>
            </p:nvSpPr>
            <p:spPr>
              <a:xfrm>
                <a:off x="8924662" y="3063234"/>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1" name="Oval 250">
                <a:extLst>
                  <a:ext uri="{FF2B5EF4-FFF2-40B4-BE49-F238E27FC236}">
                    <a16:creationId xmlns:a16="http://schemas.microsoft.com/office/drawing/2014/main" id="{BEF36678-425A-3373-64D0-7B329476BD12}"/>
                  </a:ext>
                </a:extLst>
              </p:cNvPr>
              <p:cNvSpPr/>
              <p:nvPr/>
            </p:nvSpPr>
            <p:spPr>
              <a:xfrm>
                <a:off x="9041343" y="3125146"/>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2" name="Oval 251">
                <a:extLst>
                  <a:ext uri="{FF2B5EF4-FFF2-40B4-BE49-F238E27FC236}">
                    <a16:creationId xmlns:a16="http://schemas.microsoft.com/office/drawing/2014/main" id="{0BD226F7-B6D0-6598-BAD6-759C3B7CE3E4}"/>
                  </a:ext>
                </a:extLst>
              </p:cNvPr>
              <p:cNvSpPr/>
              <p:nvPr/>
            </p:nvSpPr>
            <p:spPr>
              <a:xfrm>
                <a:off x="9069918" y="2996559"/>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3" name="Oval 252">
                <a:extLst>
                  <a:ext uri="{FF2B5EF4-FFF2-40B4-BE49-F238E27FC236}">
                    <a16:creationId xmlns:a16="http://schemas.microsoft.com/office/drawing/2014/main" id="{12572179-B53B-56DE-E702-79521CEB9D17}"/>
                  </a:ext>
                </a:extLst>
              </p:cNvPr>
              <p:cNvSpPr/>
              <p:nvPr/>
            </p:nvSpPr>
            <p:spPr>
              <a:xfrm>
                <a:off x="9136593" y="3037040"/>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4" name="Oval 253">
                <a:extLst>
                  <a:ext uri="{FF2B5EF4-FFF2-40B4-BE49-F238E27FC236}">
                    <a16:creationId xmlns:a16="http://schemas.microsoft.com/office/drawing/2014/main" id="{4F51F0ED-9B34-15E5-A964-B9374172EF9B}"/>
                  </a:ext>
                </a:extLst>
              </p:cNvPr>
              <p:cNvSpPr/>
              <p:nvPr/>
            </p:nvSpPr>
            <p:spPr>
              <a:xfrm>
                <a:off x="9136593" y="2946552"/>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5" name="Oval 254">
                <a:extLst>
                  <a:ext uri="{FF2B5EF4-FFF2-40B4-BE49-F238E27FC236}">
                    <a16:creationId xmlns:a16="http://schemas.microsoft.com/office/drawing/2014/main" id="{4E82F817-CB54-68FD-E3F3-680E66C9605C}"/>
                  </a:ext>
                </a:extLst>
              </p:cNvPr>
              <p:cNvSpPr/>
              <p:nvPr/>
            </p:nvSpPr>
            <p:spPr>
              <a:xfrm>
                <a:off x="9205649" y="2925121"/>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6" name="Oval 255">
                <a:extLst>
                  <a:ext uri="{FF2B5EF4-FFF2-40B4-BE49-F238E27FC236}">
                    <a16:creationId xmlns:a16="http://schemas.microsoft.com/office/drawing/2014/main" id="{E09BDD6D-545C-ED17-B385-71884DAEBC60}"/>
                  </a:ext>
                </a:extLst>
              </p:cNvPr>
              <p:cNvSpPr/>
              <p:nvPr/>
            </p:nvSpPr>
            <p:spPr>
              <a:xfrm>
                <a:off x="8941330" y="3401371"/>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7" name="Oval 256">
                <a:extLst>
                  <a:ext uri="{FF2B5EF4-FFF2-40B4-BE49-F238E27FC236}">
                    <a16:creationId xmlns:a16="http://schemas.microsoft.com/office/drawing/2014/main" id="{67560037-C345-B90A-622A-B082DA1FD62E}"/>
                  </a:ext>
                </a:extLst>
              </p:cNvPr>
              <p:cNvSpPr/>
              <p:nvPr/>
            </p:nvSpPr>
            <p:spPr>
              <a:xfrm>
                <a:off x="9065155" y="3506146"/>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8" name="Oval 257">
                <a:extLst>
                  <a:ext uri="{FF2B5EF4-FFF2-40B4-BE49-F238E27FC236}">
                    <a16:creationId xmlns:a16="http://schemas.microsoft.com/office/drawing/2014/main" id="{60FB0C95-AA35-5D5D-35FA-B6F5476C6D04}"/>
                  </a:ext>
                </a:extLst>
              </p:cNvPr>
              <p:cNvSpPr/>
              <p:nvPr/>
            </p:nvSpPr>
            <p:spPr>
              <a:xfrm>
                <a:off x="9138974" y="3444234"/>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nvGrpSpPr>
            <p:cNvPr id="259" name="Group 258">
              <a:extLst>
                <a:ext uri="{FF2B5EF4-FFF2-40B4-BE49-F238E27FC236}">
                  <a16:creationId xmlns:a16="http://schemas.microsoft.com/office/drawing/2014/main" id="{DA2E2D94-6DC2-FDA5-F141-2CFD64E6ADC2}"/>
                </a:ext>
              </a:extLst>
            </p:cNvPr>
            <p:cNvGrpSpPr/>
            <p:nvPr/>
          </p:nvGrpSpPr>
          <p:grpSpPr>
            <a:xfrm>
              <a:off x="10890396" y="2650781"/>
              <a:ext cx="405431" cy="725963"/>
              <a:chOff x="9803873" y="2345981"/>
              <a:chExt cx="405431" cy="725963"/>
            </a:xfrm>
            <a:solidFill>
              <a:srgbClr val="29ABE2"/>
            </a:solidFill>
          </p:grpSpPr>
          <p:sp>
            <p:nvSpPr>
              <p:cNvPr id="260" name="Freeform: Shape 259">
                <a:extLst>
                  <a:ext uri="{FF2B5EF4-FFF2-40B4-BE49-F238E27FC236}">
                    <a16:creationId xmlns:a16="http://schemas.microsoft.com/office/drawing/2014/main" id="{E87032B0-9B0A-82AE-4198-51739B746901}"/>
                  </a:ext>
                </a:extLst>
              </p:cNvPr>
              <p:cNvSpPr/>
              <p:nvPr/>
            </p:nvSpPr>
            <p:spPr>
              <a:xfrm>
                <a:off x="9949129" y="234598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1" name="Freeform: Shape 260">
                <a:extLst>
                  <a:ext uri="{FF2B5EF4-FFF2-40B4-BE49-F238E27FC236}">
                    <a16:creationId xmlns:a16="http://schemas.microsoft.com/office/drawing/2014/main" id="{7F286EB1-7F33-4610-0ECD-AC32DFD1BF3D}"/>
                  </a:ext>
                </a:extLst>
              </p:cNvPr>
              <p:cNvSpPr/>
              <p:nvPr/>
            </p:nvSpPr>
            <p:spPr>
              <a:xfrm>
                <a:off x="9803873" y="2474568"/>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2" name="Freeform: Shape 261">
                <a:extLst>
                  <a:ext uri="{FF2B5EF4-FFF2-40B4-BE49-F238E27FC236}">
                    <a16:creationId xmlns:a16="http://schemas.microsoft.com/office/drawing/2014/main" id="{FA55BC51-FD6C-081F-DE3D-E886AF3D9CAE}"/>
                  </a:ext>
                </a:extLst>
              </p:cNvPr>
              <p:cNvSpPr/>
              <p:nvPr/>
            </p:nvSpPr>
            <p:spPr>
              <a:xfrm>
                <a:off x="9884835" y="2519812"/>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3" name="Freeform: Shape 262">
                <a:extLst>
                  <a:ext uri="{FF2B5EF4-FFF2-40B4-BE49-F238E27FC236}">
                    <a16:creationId xmlns:a16="http://schemas.microsoft.com/office/drawing/2014/main" id="{0EBA3604-C4BB-3674-E1FC-595E0F2194A4}"/>
                  </a:ext>
                </a:extLst>
              </p:cNvPr>
              <p:cNvSpPr/>
              <p:nvPr/>
            </p:nvSpPr>
            <p:spPr>
              <a:xfrm>
                <a:off x="9970560" y="2586487"/>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4" name="Freeform: Shape 263">
                <a:extLst>
                  <a:ext uri="{FF2B5EF4-FFF2-40B4-BE49-F238E27FC236}">
                    <a16:creationId xmlns:a16="http://schemas.microsoft.com/office/drawing/2014/main" id="{8A64B748-6280-E37A-A2B1-D396A9960AFB}"/>
                  </a:ext>
                </a:extLst>
              </p:cNvPr>
              <p:cNvSpPr/>
              <p:nvPr/>
            </p:nvSpPr>
            <p:spPr>
              <a:xfrm>
                <a:off x="9970560" y="265792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5" name="Freeform: Shape 264">
                <a:extLst>
                  <a:ext uri="{FF2B5EF4-FFF2-40B4-BE49-F238E27FC236}">
                    <a16:creationId xmlns:a16="http://schemas.microsoft.com/office/drawing/2014/main" id="{66C35DA1-D8A5-A851-E790-142297C81CAC}"/>
                  </a:ext>
                </a:extLst>
              </p:cNvPr>
              <p:cNvSpPr/>
              <p:nvPr/>
            </p:nvSpPr>
            <p:spPr>
              <a:xfrm>
                <a:off x="10034854" y="2557912"/>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6" name="Freeform: Shape 265">
                <a:extLst>
                  <a:ext uri="{FF2B5EF4-FFF2-40B4-BE49-F238E27FC236}">
                    <a16:creationId xmlns:a16="http://schemas.microsoft.com/office/drawing/2014/main" id="{95E08A6C-989B-66C6-471A-022FA1DDCE98}"/>
                  </a:ext>
                </a:extLst>
              </p:cNvPr>
              <p:cNvSpPr/>
              <p:nvPr/>
            </p:nvSpPr>
            <p:spPr>
              <a:xfrm>
                <a:off x="10130104" y="2491237"/>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7" name="Freeform: Shape 266">
                <a:extLst>
                  <a:ext uri="{FF2B5EF4-FFF2-40B4-BE49-F238E27FC236}">
                    <a16:creationId xmlns:a16="http://schemas.microsoft.com/office/drawing/2014/main" id="{DD0649B8-914E-0144-A401-FA2A6D5887AE}"/>
                  </a:ext>
                </a:extLst>
              </p:cNvPr>
              <p:cNvSpPr/>
              <p:nvPr/>
            </p:nvSpPr>
            <p:spPr>
              <a:xfrm>
                <a:off x="10111054" y="269602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8" name="Freeform: Shape 267">
                <a:extLst>
                  <a:ext uri="{FF2B5EF4-FFF2-40B4-BE49-F238E27FC236}">
                    <a16:creationId xmlns:a16="http://schemas.microsoft.com/office/drawing/2014/main" id="{8C53C251-5F89-B433-E1E0-D4A99B3F6D95}"/>
                  </a:ext>
                </a:extLst>
              </p:cNvPr>
              <p:cNvSpPr/>
              <p:nvPr/>
            </p:nvSpPr>
            <p:spPr>
              <a:xfrm>
                <a:off x="10020567" y="277222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9" name="Freeform: Shape 268">
                <a:extLst>
                  <a:ext uri="{FF2B5EF4-FFF2-40B4-BE49-F238E27FC236}">
                    <a16:creationId xmlns:a16="http://schemas.microsoft.com/office/drawing/2014/main" id="{90823EBD-AEFE-9C01-320C-C57F60B2737B}"/>
                  </a:ext>
                </a:extLst>
              </p:cNvPr>
              <p:cNvSpPr/>
              <p:nvPr/>
            </p:nvSpPr>
            <p:spPr>
              <a:xfrm>
                <a:off x="10099148" y="2819850"/>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0" name="Freeform: Shape 269">
                <a:extLst>
                  <a:ext uri="{FF2B5EF4-FFF2-40B4-BE49-F238E27FC236}">
                    <a16:creationId xmlns:a16="http://schemas.microsoft.com/office/drawing/2014/main" id="{9456D104-B2C7-3257-C2E8-C6773281B547}"/>
                  </a:ext>
                </a:extLst>
              </p:cNvPr>
              <p:cNvSpPr/>
              <p:nvPr/>
            </p:nvSpPr>
            <p:spPr>
              <a:xfrm>
                <a:off x="10125342" y="2903194"/>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1" name="Freeform: Shape 270">
                <a:extLst>
                  <a:ext uri="{FF2B5EF4-FFF2-40B4-BE49-F238E27FC236}">
                    <a16:creationId xmlns:a16="http://schemas.microsoft.com/office/drawing/2014/main" id="{DD742FE1-8012-4634-DDD6-45B7F5587E80}"/>
                  </a:ext>
                </a:extLst>
              </p:cNvPr>
              <p:cNvSpPr/>
              <p:nvPr/>
            </p:nvSpPr>
            <p:spPr>
              <a:xfrm>
                <a:off x="10058667" y="2953200"/>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2" name="Freeform: Shape 271">
                <a:extLst>
                  <a:ext uri="{FF2B5EF4-FFF2-40B4-BE49-F238E27FC236}">
                    <a16:creationId xmlns:a16="http://schemas.microsoft.com/office/drawing/2014/main" id="{EF50B905-69DB-51C6-14EA-19B4C3D1CF61}"/>
                  </a:ext>
                </a:extLst>
              </p:cNvPr>
              <p:cNvSpPr/>
              <p:nvPr/>
            </p:nvSpPr>
            <p:spPr>
              <a:xfrm>
                <a:off x="9991992" y="298415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3" name="Freeform: Shape 272">
                <a:extLst>
                  <a:ext uri="{FF2B5EF4-FFF2-40B4-BE49-F238E27FC236}">
                    <a16:creationId xmlns:a16="http://schemas.microsoft.com/office/drawing/2014/main" id="{FDF609A0-ABEE-A419-124C-DC55188E9CBC}"/>
                  </a:ext>
                </a:extLst>
              </p:cNvPr>
              <p:cNvSpPr/>
              <p:nvPr/>
            </p:nvSpPr>
            <p:spPr>
              <a:xfrm>
                <a:off x="10013423" y="2896050"/>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4" name="Freeform: Shape 273">
                <a:extLst>
                  <a:ext uri="{FF2B5EF4-FFF2-40B4-BE49-F238E27FC236}">
                    <a16:creationId xmlns:a16="http://schemas.microsoft.com/office/drawing/2014/main" id="{9DA3B01C-13A9-7E17-44CD-8237C1AD13FE}"/>
                  </a:ext>
                </a:extLst>
              </p:cNvPr>
              <p:cNvSpPr/>
              <p:nvPr/>
            </p:nvSpPr>
            <p:spPr>
              <a:xfrm>
                <a:off x="9937223" y="2877000"/>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5" name="Freeform: Shape 274">
                <a:extLst>
                  <a:ext uri="{FF2B5EF4-FFF2-40B4-BE49-F238E27FC236}">
                    <a16:creationId xmlns:a16="http://schemas.microsoft.com/office/drawing/2014/main" id="{B2D716F6-D26D-69CD-A900-7C238E5A2880}"/>
                  </a:ext>
                </a:extLst>
              </p:cNvPr>
              <p:cNvSpPr/>
              <p:nvPr/>
            </p:nvSpPr>
            <p:spPr>
              <a:xfrm>
                <a:off x="9906267" y="2941294"/>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6" name="Freeform: Shape 275">
                <a:extLst>
                  <a:ext uri="{FF2B5EF4-FFF2-40B4-BE49-F238E27FC236}">
                    <a16:creationId xmlns:a16="http://schemas.microsoft.com/office/drawing/2014/main" id="{0AA11927-79DF-5B27-88E9-6F29060CF282}"/>
                  </a:ext>
                </a:extLst>
              </p:cNvPr>
              <p:cNvSpPr/>
              <p:nvPr/>
            </p:nvSpPr>
            <p:spPr>
              <a:xfrm>
                <a:off x="9822923" y="289843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7" name="Freeform: Shape 276">
                <a:extLst>
                  <a:ext uri="{FF2B5EF4-FFF2-40B4-BE49-F238E27FC236}">
                    <a16:creationId xmlns:a16="http://schemas.microsoft.com/office/drawing/2014/main" id="{74361285-D3FE-96F9-53B3-A4A276962EC9}"/>
                  </a:ext>
                </a:extLst>
              </p:cNvPr>
              <p:cNvSpPr/>
              <p:nvPr/>
            </p:nvSpPr>
            <p:spPr>
              <a:xfrm>
                <a:off x="9858642" y="283175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8" name="Freeform: Shape 277">
                <a:extLst>
                  <a:ext uri="{FF2B5EF4-FFF2-40B4-BE49-F238E27FC236}">
                    <a16:creationId xmlns:a16="http://schemas.microsoft.com/office/drawing/2014/main" id="{DA16E4CF-ACB9-DF04-0E0A-508F5B157CDE}"/>
                  </a:ext>
                </a:extLst>
              </p:cNvPr>
              <p:cNvSpPr/>
              <p:nvPr/>
            </p:nvSpPr>
            <p:spPr>
              <a:xfrm>
                <a:off x="9894360" y="281032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9" name="Freeform: Shape 278">
                <a:extLst>
                  <a:ext uri="{FF2B5EF4-FFF2-40B4-BE49-F238E27FC236}">
                    <a16:creationId xmlns:a16="http://schemas.microsoft.com/office/drawing/2014/main" id="{3BA0C06C-3F5C-0230-F2B0-4395CE2A3789}"/>
                  </a:ext>
                </a:extLst>
              </p:cNvPr>
              <p:cNvSpPr/>
              <p:nvPr/>
            </p:nvSpPr>
            <p:spPr>
              <a:xfrm>
                <a:off x="9830067" y="2760319"/>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grpSp>
        <p:grpSp>
          <p:nvGrpSpPr>
            <p:cNvPr id="292" name="Group 291">
              <a:extLst>
                <a:ext uri="{FF2B5EF4-FFF2-40B4-BE49-F238E27FC236}">
                  <a16:creationId xmlns:a16="http://schemas.microsoft.com/office/drawing/2014/main" id="{AC7CBB6E-D4AE-1503-9C9F-11059FB476B3}"/>
                </a:ext>
              </a:extLst>
            </p:cNvPr>
            <p:cNvGrpSpPr/>
            <p:nvPr/>
          </p:nvGrpSpPr>
          <p:grpSpPr>
            <a:xfrm>
              <a:off x="7463445" y="2538412"/>
              <a:ext cx="1143293" cy="85724"/>
              <a:chOff x="4281195" y="2052638"/>
              <a:chExt cx="1143293" cy="85724"/>
            </a:xfrm>
          </p:grpSpPr>
          <p:cxnSp>
            <p:nvCxnSpPr>
              <p:cNvPr id="293" name="Straight Connector 292">
                <a:extLst>
                  <a:ext uri="{FF2B5EF4-FFF2-40B4-BE49-F238E27FC236}">
                    <a16:creationId xmlns:a16="http://schemas.microsoft.com/office/drawing/2014/main" id="{FBD0F18D-9004-941D-4F1E-BB6B5CEDE738}"/>
                  </a:ext>
                </a:extLst>
              </p:cNvPr>
              <p:cNvCxnSpPr>
                <a:cxnSpLocks/>
              </p:cNvCxnSpPr>
              <p:nvPr/>
            </p:nvCxnSpPr>
            <p:spPr>
              <a:xfrm>
                <a:off x="4281195" y="2055663"/>
                <a:ext cx="11432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C5312368-8EDE-F96A-8D33-FE149D505FF3}"/>
                  </a:ext>
                </a:extLst>
              </p:cNvPr>
              <p:cNvCxnSpPr/>
              <p:nvPr/>
            </p:nvCxnSpPr>
            <p:spPr>
              <a:xfrm>
                <a:off x="4286250" y="2057400"/>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21CEF4F6-41C6-4D2E-B60C-A0EB0D7F623B}"/>
                  </a:ext>
                </a:extLst>
              </p:cNvPr>
              <p:cNvCxnSpPr/>
              <p:nvPr/>
            </p:nvCxnSpPr>
            <p:spPr>
              <a:xfrm>
                <a:off x="5424487" y="20526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FCEA4D84-9E5E-9F33-C135-52F7D72332F0}"/>
                </a:ext>
              </a:extLst>
            </p:cNvPr>
            <p:cNvGrpSpPr/>
            <p:nvPr/>
          </p:nvGrpSpPr>
          <p:grpSpPr>
            <a:xfrm>
              <a:off x="8606445" y="2362198"/>
              <a:ext cx="1386181" cy="114300"/>
              <a:chOff x="4281195" y="2052638"/>
              <a:chExt cx="1143293" cy="85724"/>
            </a:xfrm>
          </p:grpSpPr>
          <p:cxnSp>
            <p:nvCxnSpPr>
              <p:cNvPr id="297" name="Straight Connector 296">
                <a:extLst>
                  <a:ext uri="{FF2B5EF4-FFF2-40B4-BE49-F238E27FC236}">
                    <a16:creationId xmlns:a16="http://schemas.microsoft.com/office/drawing/2014/main" id="{67C13397-4FC4-B043-48AF-4B43BC5BE1E5}"/>
                  </a:ext>
                </a:extLst>
              </p:cNvPr>
              <p:cNvCxnSpPr>
                <a:cxnSpLocks/>
              </p:cNvCxnSpPr>
              <p:nvPr/>
            </p:nvCxnSpPr>
            <p:spPr>
              <a:xfrm>
                <a:off x="4281195" y="2055663"/>
                <a:ext cx="11432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98E192D2-8432-9CC4-4502-C6D8C6A64B88}"/>
                  </a:ext>
                </a:extLst>
              </p:cNvPr>
              <p:cNvCxnSpPr/>
              <p:nvPr/>
            </p:nvCxnSpPr>
            <p:spPr>
              <a:xfrm>
                <a:off x="4286250" y="2057400"/>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4B8D322-B97C-B9BD-5137-E92C35D9BC1B}"/>
                  </a:ext>
                </a:extLst>
              </p:cNvPr>
              <p:cNvCxnSpPr/>
              <p:nvPr/>
            </p:nvCxnSpPr>
            <p:spPr>
              <a:xfrm>
                <a:off x="5424487" y="20526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8F91F4BD-D70D-6B33-4ABD-76BC75E3BA39}"/>
                </a:ext>
              </a:extLst>
            </p:cNvPr>
            <p:cNvGrpSpPr/>
            <p:nvPr/>
          </p:nvGrpSpPr>
          <p:grpSpPr>
            <a:xfrm>
              <a:off x="9997095" y="2214562"/>
              <a:ext cx="1143293" cy="85724"/>
              <a:chOff x="4281195" y="2052638"/>
              <a:chExt cx="1143293" cy="85724"/>
            </a:xfrm>
          </p:grpSpPr>
          <p:cxnSp>
            <p:nvCxnSpPr>
              <p:cNvPr id="301" name="Straight Connector 300">
                <a:extLst>
                  <a:ext uri="{FF2B5EF4-FFF2-40B4-BE49-F238E27FC236}">
                    <a16:creationId xmlns:a16="http://schemas.microsoft.com/office/drawing/2014/main" id="{A7C4D0EA-756C-A01A-9CFB-E1ABC93DB5A3}"/>
                  </a:ext>
                </a:extLst>
              </p:cNvPr>
              <p:cNvCxnSpPr>
                <a:cxnSpLocks/>
              </p:cNvCxnSpPr>
              <p:nvPr/>
            </p:nvCxnSpPr>
            <p:spPr>
              <a:xfrm>
                <a:off x="4281195" y="2055663"/>
                <a:ext cx="11432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1DB58F93-793D-92C0-AC83-6D35FEB6580D}"/>
                  </a:ext>
                </a:extLst>
              </p:cNvPr>
              <p:cNvCxnSpPr/>
              <p:nvPr/>
            </p:nvCxnSpPr>
            <p:spPr>
              <a:xfrm>
                <a:off x="4286250" y="2057400"/>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2BC410-3B26-813F-B756-5FD51E645DB0}"/>
                  </a:ext>
                </a:extLst>
              </p:cNvPr>
              <p:cNvCxnSpPr/>
              <p:nvPr/>
            </p:nvCxnSpPr>
            <p:spPr>
              <a:xfrm>
                <a:off x="5424487" y="20526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04" name="Rectangle 303">
            <a:extLst>
              <a:ext uri="{FF2B5EF4-FFF2-40B4-BE49-F238E27FC236}">
                <a16:creationId xmlns:a16="http://schemas.microsoft.com/office/drawing/2014/main" id="{37561E5B-CFF7-7B4A-32E0-BAA1C31B75DC}"/>
              </a:ext>
            </a:extLst>
          </p:cNvPr>
          <p:cNvSpPr/>
          <p:nvPr/>
        </p:nvSpPr>
        <p:spPr>
          <a:xfrm>
            <a:off x="6223902" y="1454274"/>
            <a:ext cx="5522400" cy="414388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260B0838-BBE2-872A-4100-B24FBCA9613E}"/>
              </a:ext>
            </a:extLst>
          </p:cNvPr>
          <p:cNvSpPr/>
          <p:nvPr/>
        </p:nvSpPr>
        <p:spPr>
          <a:xfrm>
            <a:off x="548282" y="1454274"/>
            <a:ext cx="5522400" cy="4143883"/>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036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97CF695B-057D-C08A-02E6-96EFEF140188}"/>
              </a:ext>
            </a:extLst>
          </p:cNvPr>
          <p:cNvSpPr>
            <a:spLocks noGrp="1"/>
          </p:cNvSpPr>
          <p:nvPr>
            <p:ph type="title"/>
          </p:nvPr>
        </p:nvSpPr>
        <p:spPr/>
        <p:txBody>
          <a:bodyPr/>
          <a:lstStyle/>
          <a:p>
            <a:r>
              <a:rPr lang="en-GB"/>
              <a:t>Similar inflammatory processes are associated with both </a:t>
            </a:r>
            <a:br>
              <a:rPr lang="en-GB"/>
            </a:br>
            <a:r>
              <a:rPr lang="en-GB"/>
              <a:t>upper and lower airways diseases</a:t>
            </a:r>
            <a:r>
              <a:rPr lang="en-GB" baseline="30000"/>
              <a:t>1–6</a:t>
            </a:r>
          </a:p>
        </p:txBody>
      </p:sp>
      <p:sp>
        <p:nvSpPr>
          <p:cNvPr id="26" name="Content Placeholder 25">
            <a:extLst>
              <a:ext uri="{FF2B5EF4-FFF2-40B4-BE49-F238E27FC236}">
                <a16:creationId xmlns:a16="http://schemas.microsoft.com/office/drawing/2014/main" id="{C06FDACB-6A2E-B51B-661E-46A1F0A56F2B}"/>
              </a:ext>
            </a:extLst>
          </p:cNvPr>
          <p:cNvSpPr>
            <a:spLocks noGrp="1"/>
          </p:cNvSpPr>
          <p:nvPr>
            <p:ph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effectLst/>
                <a:uLnTx/>
                <a:uFillTx/>
                <a:latin typeface="Calibri"/>
                <a:ea typeface="+mn-ea"/>
                <a:cs typeface="+mn-cs"/>
              </a:rPr>
              <a:t>Figure adapted from </a:t>
            </a:r>
            <a:r>
              <a:rPr kumimoji="0" lang="en-GB" b="0" i="0" u="none" strike="noStrike" kern="1200" cap="none" spc="20" normalizeH="0" baseline="0" noProof="0" dirty="0" err="1">
                <a:ln>
                  <a:noFill/>
                </a:ln>
                <a:effectLst/>
                <a:uLnTx/>
                <a:uFillTx/>
                <a:latin typeface="Calibri"/>
                <a:ea typeface="+mn-ea"/>
                <a:cs typeface="+mn-cs"/>
              </a:rPr>
              <a:t>Porsbjerg</a:t>
            </a:r>
            <a:r>
              <a:rPr kumimoji="0" lang="en-GB" b="0" i="0" u="none" strike="noStrike" kern="1200" cap="none" spc="20" normalizeH="0" baseline="0" noProof="0" dirty="0">
                <a:ln>
                  <a:noFill/>
                </a:ln>
                <a:effectLst/>
                <a:uLnTx/>
                <a:uFillTx/>
                <a:latin typeface="Calibri"/>
                <a:ea typeface="+mn-ea"/>
                <a:cs typeface="+mn-cs"/>
              </a:rPr>
              <a:t> CM, et al. </a:t>
            </a:r>
            <a:r>
              <a:rPr kumimoji="0" lang="en-GB" b="0" i="0" u="none" strike="noStrike" kern="1200" cap="none" spc="20" normalizeH="0" baseline="0" noProof="0" dirty="0" err="1">
                <a:ln>
                  <a:noFill/>
                </a:ln>
                <a:effectLst/>
                <a:uLnTx/>
                <a:uFillTx/>
                <a:latin typeface="Calibri"/>
                <a:ea typeface="+mn-ea"/>
                <a:cs typeface="+mn-cs"/>
              </a:rPr>
              <a:t>Eur</a:t>
            </a:r>
            <a:r>
              <a:rPr kumimoji="0" lang="en-GB" b="0" i="0" u="none" strike="noStrike" kern="1200" cap="none" spc="20" normalizeH="0" baseline="0" noProof="0" dirty="0">
                <a:ln>
                  <a:noFill/>
                </a:ln>
                <a:effectLst/>
                <a:uLnTx/>
                <a:uFillTx/>
                <a:latin typeface="Calibri"/>
                <a:ea typeface="+mn-ea"/>
                <a:cs typeface="+mn-cs"/>
              </a:rPr>
              <a:t> Respir J 2020;56:2000260, Gauvreau GM, et al. Expert </a:t>
            </a:r>
            <a:r>
              <a:rPr kumimoji="0" lang="en-GB" b="0" i="0" u="none" strike="noStrike" kern="1200" cap="none" spc="20" normalizeH="0" baseline="0" noProof="0" dirty="0" err="1">
                <a:ln>
                  <a:noFill/>
                </a:ln>
                <a:effectLst/>
                <a:uLnTx/>
                <a:uFillTx/>
                <a:latin typeface="Calibri"/>
                <a:ea typeface="+mn-ea"/>
                <a:cs typeface="+mn-cs"/>
              </a:rPr>
              <a:t>Opin</a:t>
            </a:r>
            <a:r>
              <a:rPr kumimoji="0" lang="en-GB" b="0" i="0" u="none" strike="noStrike" kern="1200" cap="none" spc="20" normalizeH="0" baseline="0" noProof="0" dirty="0">
                <a:ln>
                  <a:noFill/>
                </a:ln>
                <a:effectLst/>
                <a:uLnTx/>
                <a:uFillTx/>
                <a:latin typeface="Calibri"/>
                <a:ea typeface="+mn-ea"/>
                <a:cs typeface="+mn-cs"/>
              </a:rPr>
              <a:t> </a:t>
            </a:r>
            <a:r>
              <a:rPr kumimoji="0" lang="en-GB" b="0" i="0" u="none" strike="noStrike" kern="1200" cap="none" spc="20" normalizeH="0" baseline="0" noProof="0" dirty="0" err="1">
                <a:ln>
                  <a:noFill/>
                </a:ln>
                <a:effectLst/>
                <a:uLnTx/>
                <a:uFillTx/>
                <a:latin typeface="Calibri"/>
                <a:ea typeface="+mn-ea"/>
                <a:cs typeface="+mn-cs"/>
              </a:rPr>
              <a:t>Ther</a:t>
            </a:r>
            <a:r>
              <a:rPr kumimoji="0" lang="en-GB" b="0" i="0" u="none" strike="noStrike" kern="1200" cap="none" spc="20" normalizeH="0" baseline="0" noProof="0" dirty="0">
                <a:ln>
                  <a:noFill/>
                </a:ln>
                <a:effectLst/>
                <a:uLnTx/>
                <a:uFillTx/>
                <a:latin typeface="Calibri"/>
                <a:ea typeface="+mn-ea"/>
                <a:cs typeface="+mn-cs"/>
              </a:rPr>
              <a:t> Targets 2020;24:777–792 and </a:t>
            </a:r>
            <a:r>
              <a:rPr kumimoji="0" lang="en-GB" b="0" i="0" u="none" strike="noStrike" kern="1200" cap="none" spc="20" normalizeH="0" baseline="0" noProof="0" dirty="0" err="1">
                <a:ln>
                  <a:noFill/>
                </a:ln>
                <a:effectLst/>
                <a:uLnTx/>
                <a:uFillTx/>
                <a:latin typeface="Calibri"/>
                <a:ea typeface="+mn-ea"/>
                <a:cs typeface="+mn-cs"/>
              </a:rPr>
              <a:t>Fokkens</a:t>
            </a:r>
            <a:r>
              <a:rPr kumimoji="0" lang="en-GB" b="0" i="0" u="none" strike="noStrike" kern="1200" cap="none" spc="20" normalizeH="0" baseline="0" noProof="0" dirty="0">
                <a:ln>
                  <a:noFill/>
                </a:ln>
                <a:effectLst/>
                <a:uLnTx/>
                <a:uFillTx/>
                <a:latin typeface="Calibri"/>
                <a:ea typeface="+mn-ea"/>
                <a:cs typeface="+mn-cs"/>
              </a:rPr>
              <a:t> WJ, et al. Rhinology 2020;58(</a:t>
            </a:r>
            <a:r>
              <a:rPr kumimoji="0" lang="en-GB" b="0" i="0" u="none" strike="noStrike" kern="1200" cap="none" spc="20" normalizeH="0" baseline="0" noProof="0" dirty="0" err="1">
                <a:ln>
                  <a:noFill/>
                </a:ln>
                <a:effectLst/>
                <a:uLnTx/>
                <a:uFillTx/>
                <a:latin typeface="Calibri"/>
                <a:ea typeface="+mn-ea"/>
                <a:cs typeface="+mn-cs"/>
              </a:rPr>
              <a:t>Suppl</a:t>
            </a:r>
            <a:r>
              <a:rPr kumimoji="0" lang="en-GB" b="0" i="0" u="none" strike="noStrike" kern="1200" cap="none" spc="20" normalizeH="0" baseline="0" noProof="0" dirty="0">
                <a:ln>
                  <a:noFill/>
                </a:ln>
                <a:effectLst/>
                <a:uLnTx/>
                <a:uFillTx/>
                <a:latin typeface="Calibri"/>
                <a:ea typeface="+mn-ea"/>
                <a:cs typeface="+mn-cs"/>
              </a:rPr>
              <a:t> S29):1–464</a:t>
            </a:r>
            <a:br>
              <a:rPr kumimoji="0" lang="en-GB" b="1" i="0" u="none" strike="noStrike" kern="1200" cap="none" spc="20" normalizeH="0" baseline="0" noProof="0" dirty="0">
                <a:ln>
                  <a:noFill/>
                </a:ln>
                <a:effectLst/>
                <a:uLnTx/>
                <a:uFillTx/>
                <a:latin typeface="Calibri"/>
                <a:ea typeface="+mn-ea"/>
                <a:cs typeface="+mn-cs"/>
              </a:rPr>
            </a:br>
            <a:r>
              <a:rPr kumimoji="0" lang="en-GB" b="0" i="0" u="none" strike="noStrike" kern="1200" cap="none" spc="20" normalizeH="0" baseline="0" noProof="0" dirty="0">
                <a:ln>
                  <a:noFill/>
                </a:ln>
                <a:effectLst/>
                <a:uLnTx/>
                <a:uFillTx/>
                <a:latin typeface="Calibri"/>
                <a:ea typeface="+mn-ea"/>
                <a:cs typeface="+mn-cs"/>
              </a:rPr>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effectLst/>
                <a:uLnTx/>
                <a:uFillTx/>
                <a:latin typeface="Calibri"/>
                <a:ea typeface="+mn-ea"/>
                <a:cs typeface="+mn-cs"/>
              </a:rPr>
              <a:t>IFN, interferon; IgE, immunoglobulin E; IL, interleukin; ILC, innate lymphoid cell; Th, T helper; TNF, tumour necrosis factor; TSLP, thymic stromal lymphopoietin </a:t>
            </a:r>
            <a:br>
              <a:rPr kumimoji="0" lang="en-GB" b="0" i="0" u="none" strike="noStrike" kern="1200" cap="none" spc="20" normalizeH="0" baseline="0" noProof="0" dirty="0">
                <a:ln>
                  <a:noFill/>
                </a:ln>
                <a:effectLst/>
                <a:uLnTx/>
                <a:uFillTx/>
                <a:latin typeface="Calibri"/>
                <a:ea typeface="+mn-ea"/>
                <a:cs typeface="+mn-cs"/>
              </a:rPr>
            </a:br>
            <a:r>
              <a:rPr kumimoji="0" lang="en-GB" b="0" i="0" u="none" strike="noStrike" kern="1200" cap="none" spc="20" normalizeH="0" baseline="0" noProof="0" dirty="0">
                <a:ln>
                  <a:noFill/>
                </a:ln>
                <a:effectLst/>
                <a:uLnTx/>
                <a:uFillTx/>
                <a:latin typeface="Calibri"/>
                <a:ea typeface="+mn-ea"/>
                <a:cs typeface="+mn-cs"/>
              </a:rPr>
              <a:t>1. </a:t>
            </a:r>
            <a:r>
              <a:rPr kumimoji="0" lang="da-DK" b="0" i="0" u="none" strike="noStrike" kern="1200" cap="none" spc="20" normalizeH="0" baseline="0" noProof="0" dirty="0">
                <a:ln>
                  <a:noFill/>
                </a:ln>
                <a:effectLst/>
                <a:uLnTx/>
                <a:uFillTx/>
                <a:latin typeface="Calibri"/>
                <a:ea typeface="+mn-ea"/>
                <a:cs typeface="+mn-cs"/>
              </a:rPr>
              <a:t>Yii AC, et al. Allergy 2018;73:1964–1978; 2. </a:t>
            </a:r>
            <a:r>
              <a:rPr kumimoji="0" lang="fr-FR" b="0" i="0" u="none" strike="noStrike" kern="1200" cap="none" spc="20" normalizeH="0" baseline="0" noProof="0" dirty="0" err="1">
                <a:ln>
                  <a:noFill/>
                </a:ln>
                <a:effectLst/>
                <a:uLnTx/>
                <a:uFillTx/>
                <a:latin typeface="Calibri"/>
                <a:ea typeface="+mn-ea"/>
                <a:cs typeface="+mn-cs"/>
              </a:rPr>
              <a:t>Laulajainen-Hongisto</a:t>
            </a:r>
            <a:r>
              <a:rPr kumimoji="0" lang="fr-FR" b="0" i="0" u="none" strike="noStrike" kern="1200" cap="none" spc="20" normalizeH="0" baseline="0" noProof="0" dirty="0">
                <a:ln>
                  <a:noFill/>
                </a:ln>
                <a:effectLst/>
                <a:uLnTx/>
                <a:uFillTx/>
                <a:latin typeface="Calibri"/>
                <a:ea typeface="+mn-ea"/>
                <a:cs typeface="+mn-cs"/>
              </a:rPr>
              <a:t> A, et al.</a:t>
            </a:r>
            <a:r>
              <a:rPr kumimoji="0" lang="en-GB" b="0" i="0" u="none" strike="noStrike" kern="1200" cap="none" spc="20" normalizeH="0" baseline="0" noProof="0" dirty="0">
                <a:ln>
                  <a:noFill/>
                </a:ln>
                <a:effectLst/>
                <a:uLnTx/>
                <a:uFillTx/>
                <a:latin typeface="Calibri"/>
                <a:ea typeface="+mn-ea"/>
                <a:cs typeface="+mn-cs"/>
              </a:rPr>
              <a:t> </a:t>
            </a:r>
            <a:r>
              <a:rPr kumimoji="0" lang="fr-FR" b="0" i="0" u="none" strike="noStrike" kern="1200" cap="none" spc="20" normalizeH="0" baseline="0" noProof="0" dirty="0">
                <a:ln>
                  <a:noFill/>
                </a:ln>
                <a:effectLst/>
                <a:uLnTx/>
                <a:uFillTx/>
                <a:latin typeface="Calibri"/>
                <a:ea typeface="+mn-ea"/>
                <a:cs typeface="+mn-cs"/>
              </a:rPr>
              <a:t>Front </a:t>
            </a:r>
            <a:r>
              <a:rPr kumimoji="0" lang="fr-FR" b="0" i="0" u="none" strike="noStrike" kern="1200" cap="none" spc="20" normalizeH="0" baseline="0" noProof="0" dirty="0" err="1">
                <a:ln>
                  <a:noFill/>
                </a:ln>
                <a:effectLst/>
                <a:uLnTx/>
                <a:uFillTx/>
                <a:latin typeface="Calibri"/>
                <a:ea typeface="+mn-ea"/>
                <a:cs typeface="+mn-cs"/>
              </a:rPr>
              <a:t>Cell</a:t>
            </a:r>
            <a:r>
              <a:rPr kumimoji="0" lang="fr-FR" b="0" i="0" u="none" strike="noStrike" kern="1200" cap="none" spc="20" normalizeH="0" baseline="0" noProof="0" dirty="0">
                <a:ln>
                  <a:noFill/>
                </a:ln>
                <a:effectLst/>
                <a:uLnTx/>
                <a:uFillTx/>
                <a:latin typeface="Calibri"/>
                <a:ea typeface="+mn-ea"/>
                <a:cs typeface="+mn-cs"/>
              </a:rPr>
              <a:t> Dev Biol 2020;8:204; 3. </a:t>
            </a:r>
            <a:r>
              <a:rPr kumimoji="0" lang="en-GB" b="0" i="0" u="none" strike="noStrike" kern="1200" cap="none" spc="20" normalizeH="0" baseline="0" noProof="0" dirty="0" err="1">
                <a:ln>
                  <a:noFill/>
                </a:ln>
                <a:effectLst/>
                <a:uLnTx/>
                <a:uFillTx/>
                <a:latin typeface="Calibri"/>
                <a:ea typeface="+mn-ea"/>
                <a:cs typeface="+mn-cs"/>
              </a:rPr>
              <a:t>Fokkens</a:t>
            </a:r>
            <a:r>
              <a:rPr kumimoji="0" lang="en-GB" b="0" i="0" u="none" strike="noStrike" kern="1200" cap="none" spc="20" normalizeH="0" baseline="0" noProof="0" dirty="0">
                <a:ln>
                  <a:noFill/>
                </a:ln>
                <a:effectLst/>
                <a:uLnTx/>
                <a:uFillTx/>
                <a:latin typeface="Calibri"/>
                <a:ea typeface="+mn-ea"/>
                <a:cs typeface="+mn-cs"/>
              </a:rPr>
              <a:t> W, </a:t>
            </a:r>
            <a:r>
              <a:rPr kumimoji="0" lang="en-GB" b="0" i="0" u="none" strike="noStrike" kern="1200" cap="none" spc="20" normalizeH="0" baseline="0" noProof="0" dirty="0" err="1">
                <a:ln>
                  <a:noFill/>
                </a:ln>
                <a:effectLst/>
                <a:uLnTx/>
                <a:uFillTx/>
                <a:latin typeface="Calibri"/>
                <a:ea typeface="+mn-ea"/>
                <a:cs typeface="+mn-cs"/>
              </a:rPr>
              <a:t>Reitsma</a:t>
            </a:r>
            <a:r>
              <a:rPr kumimoji="0" lang="en-GB" b="0" i="0" u="none" strike="noStrike" kern="1200" cap="none" spc="20" normalizeH="0" baseline="0" noProof="0" dirty="0">
                <a:ln>
                  <a:noFill/>
                </a:ln>
                <a:effectLst/>
                <a:uLnTx/>
                <a:uFillTx/>
                <a:latin typeface="Calibri"/>
                <a:ea typeface="+mn-ea"/>
                <a:cs typeface="+mn-cs"/>
              </a:rPr>
              <a:t> S. Otolaryngol Clin North Am 2023;56:1–10; 4. </a:t>
            </a:r>
            <a:r>
              <a:rPr kumimoji="0" lang="en-GB" b="0" i="0" u="none" strike="noStrike" kern="1200" cap="none" spc="20" normalizeH="0" baseline="0" noProof="0" dirty="0" err="1">
                <a:ln>
                  <a:noFill/>
                </a:ln>
                <a:effectLst/>
                <a:uLnTx/>
                <a:uFillTx/>
                <a:latin typeface="Calibri"/>
                <a:ea typeface="+mn-ea"/>
                <a:cs typeface="+mn-cs"/>
              </a:rPr>
              <a:t>Parnes</a:t>
            </a:r>
            <a:r>
              <a:rPr kumimoji="0" lang="en-GB" b="0" i="0" u="none" strike="noStrike" kern="1200" cap="none" spc="20" normalizeH="0" baseline="0" noProof="0" dirty="0">
                <a:ln>
                  <a:noFill/>
                </a:ln>
                <a:effectLst/>
                <a:uLnTx/>
                <a:uFillTx/>
                <a:latin typeface="Calibri"/>
                <a:ea typeface="+mn-ea"/>
                <a:cs typeface="+mn-cs"/>
              </a:rPr>
              <a:t> JR, et al. J Asthma Allergy 2022;</a:t>
            </a:r>
            <a:br>
              <a:rPr kumimoji="0" lang="en-GB" b="0" i="0" u="none" strike="noStrike" kern="1200" cap="none" spc="20" normalizeH="0" baseline="0" noProof="0" dirty="0">
                <a:ln>
                  <a:noFill/>
                </a:ln>
                <a:effectLst/>
                <a:uLnTx/>
                <a:uFillTx/>
                <a:latin typeface="Calibri"/>
                <a:ea typeface="+mn-ea"/>
                <a:cs typeface="+mn-cs"/>
              </a:rPr>
            </a:br>
            <a:r>
              <a:rPr kumimoji="0" lang="en-GB" b="0" i="0" u="none" strike="noStrike" kern="1200" cap="none" spc="20" normalizeH="0" baseline="0" noProof="0" dirty="0">
                <a:ln>
                  <a:noFill/>
                </a:ln>
                <a:effectLst/>
                <a:uLnTx/>
                <a:uFillTx/>
                <a:latin typeface="Calibri"/>
                <a:ea typeface="+mn-ea"/>
                <a:cs typeface="+mn-cs"/>
              </a:rPr>
              <a:t>15:749–765; 5. </a:t>
            </a:r>
            <a:r>
              <a:rPr kumimoji="0" lang="en-GB" b="0" i="0" u="none" strike="noStrike" kern="1200" cap="none" spc="20" normalizeH="0" baseline="0" noProof="0" dirty="0" err="1">
                <a:ln>
                  <a:noFill/>
                </a:ln>
                <a:effectLst/>
                <a:uLnTx/>
                <a:uFillTx/>
                <a:latin typeface="Calibri"/>
                <a:ea typeface="+mn-ea"/>
                <a:cs typeface="+mn-cs"/>
              </a:rPr>
              <a:t>Fokkens</a:t>
            </a:r>
            <a:r>
              <a:rPr kumimoji="0" lang="en-GB" b="0" i="0" u="none" strike="noStrike" kern="1200" cap="none" spc="20" normalizeH="0" baseline="0" noProof="0" dirty="0">
                <a:ln>
                  <a:noFill/>
                </a:ln>
                <a:effectLst/>
                <a:uLnTx/>
                <a:uFillTx/>
                <a:latin typeface="Calibri"/>
                <a:ea typeface="+mn-ea"/>
                <a:cs typeface="+mn-cs"/>
              </a:rPr>
              <a:t> WJ, et al. Rhinology 2020;58(</a:t>
            </a:r>
            <a:r>
              <a:rPr kumimoji="0" lang="en-GB" b="0" i="0" u="none" strike="noStrike" kern="1200" cap="none" spc="20" normalizeH="0" baseline="0" noProof="0" dirty="0" err="1">
                <a:ln>
                  <a:noFill/>
                </a:ln>
                <a:effectLst/>
                <a:uLnTx/>
                <a:uFillTx/>
                <a:latin typeface="Calibri"/>
                <a:ea typeface="+mn-ea"/>
                <a:cs typeface="+mn-cs"/>
              </a:rPr>
              <a:t>Suppl</a:t>
            </a:r>
            <a:r>
              <a:rPr kumimoji="0" lang="en-GB" b="0" i="0" u="none" strike="noStrike" kern="1200" cap="none" spc="20" normalizeH="0" baseline="0" noProof="0" dirty="0">
                <a:ln>
                  <a:noFill/>
                </a:ln>
                <a:effectLst/>
                <a:uLnTx/>
                <a:uFillTx/>
                <a:latin typeface="Calibri"/>
                <a:ea typeface="+mn-ea"/>
                <a:cs typeface="+mn-cs"/>
              </a:rPr>
              <a:t> S29):1–464; 6. </a:t>
            </a:r>
            <a:r>
              <a:rPr kumimoji="0" lang="da-DK" b="0" i="0" u="none" strike="noStrike" kern="1200" cap="none" spc="20" normalizeH="0" baseline="0" noProof="0" dirty="0">
                <a:ln>
                  <a:noFill/>
                </a:ln>
                <a:effectLst/>
                <a:uLnTx/>
                <a:uFillTx/>
                <a:latin typeface="Calibri"/>
                <a:ea typeface="+mn-ea"/>
                <a:cs typeface="+mn-cs"/>
              </a:rPr>
              <a:t>Victor AR, et al. J Immunol 2017;199:2333–2342</a:t>
            </a:r>
          </a:p>
        </p:txBody>
      </p:sp>
      <p:pic>
        <p:nvPicPr>
          <p:cNvPr id="369" name="Picture 368" descr="A picture containing text, screenshot, purple, pink&#10;&#10;Description automatically generated">
            <a:extLst>
              <a:ext uri="{FF2B5EF4-FFF2-40B4-BE49-F238E27FC236}">
                <a16:creationId xmlns:a16="http://schemas.microsoft.com/office/drawing/2014/main" id="{CD9FD2BA-8B1A-3A9C-B41B-732919D0074A}"/>
              </a:ext>
            </a:extLst>
          </p:cNvPr>
          <p:cNvPicPr>
            <a:picLocks noChangeAspect="1"/>
          </p:cNvPicPr>
          <p:nvPr/>
        </p:nvPicPr>
        <p:blipFill>
          <a:blip r:embed="rId3"/>
          <a:stretch>
            <a:fillRect/>
          </a:stretch>
        </p:blipFill>
        <p:spPr>
          <a:xfrm>
            <a:off x="252413" y="1320174"/>
            <a:ext cx="11687175" cy="4391820"/>
          </a:xfrm>
          <a:prstGeom prst="rect">
            <a:avLst/>
          </a:prstGeom>
        </p:spPr>
      </p:pic>
    </p:spTree>
    <p:extLst>
      <p:ext uri="{BB962C8B-B14F-4D97-AF65-F5344CB8AC3E}">
        <p14:creationId xmlns:p14="http://schemas.microsoft.com/office/powerpoint/2010/main" val="111571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Conclusions</a:t>
            </a:r>
          </a:p>
        </p:txBody>
      </p:sp>
      <p:sp>
        <p:nvSpPr>
          <p:cNvPr id="3" name="Segnaposto contenuto 2"/>
          <p:cNvSpPr>
            <a:spLocks noGrp="1"/>
          </p:cNvSpPr>
          <p:nvPr>
            <p:ph idx="1"/>
          </p:nvPr>
        </p:nvSpPr>
        <p:spPr/>
        <p:txBody>
          <a:bodyPr/>
          <a:lstStyle/>
          <a:p>
            <a:r>
              <a:rPr lang="it-IT" dirty="0"/>
              <a:t>Nasal and bronchial epithelia present core similarities and differences in terms of structure </a:t>
            </a:r>
            <a:br>
              <a:rPr lang="it-IT" dirty="0"/>
            </a:br>
            <a:r>
              <a:rPr lang="it-IT" dirty="0"/>
              <a:t>and function</a:t>
            </a:r>
            <a:r>
              <a:rPr lang="it-IT" baseline="30000" dirty="0"/>
              <a:t>1,2</a:t>
            </a:r>
          </a:p>
          <a:p>
            <a:r>
              <a:rPr lang="it-IT" dirty="0"/>
              <a:t>Epithelial impairment potentially impacts on both upper and lower airways, regardless of </a:t>
            </a:r>
            <a:br>
              <a:rPr lang="it-IT" dirty="0"/>
            </a:br>
            <a:r>
              <a:rPr lang="it-IT" dirty="0"/>
              <a:t>its localisation at onset</a:t>
            </a:r>
            <a:r>
              <a:rPr lang="it-IT" baseline="30000" dirty="0"/>
              <a:t>1,3</a:t>
            </a:r>
          </a:p>
          <a:p>
            <a:r>
              <a:rPr lang="it-IT" dirty="0"/>
              <a:t>The united airways concept, highlighted by epidemiological and pathobiological evidence, </a:t>
            </a:r>
            <a:br>
              <a:rPr lang="it-IT" dirty="0"/>
            </a:br>
            <a:r>
              <a:rPr lang="it-IT" dirty="0"/>
              <a:t>is further sustained by the epithelial barrier dysfunction perspective</a:t>
            </a:r>
            <a:r>
              <a:rPr lang="it-IT" baseline="30000" dirty="0"/>
              <a:t>1</a:t>
            </a:r>
          </a:p>
          <a:p>
            <a:r>
              <a:rPr lang="it-IT" dirty="0"/>
              <a:t>A personalised approach is recommended for patients in terms of both diagnostic work up and treatment identification</a:t>
            </a:r>
            <a:r>
              <a:rPr lang="it-IT" baseline="30000" dirty="0"/>
              <a:t>1</a:t>
            </a:r>
          </a:p>
          <a:p>
            <a:endParaRPr lang="it-IT" dirty="0"/>
          </a:p>
        </p:txBody>
      </p:sp>
      <p:sp>
        <p:nvSpPr>
          <p:cNvPr id="4" name="Segnaposto contenuto 3"/>
          <p:cNvSpPr>
            <a:spLocks noGrp="1"/>
          </p:cNvSpPr>
          <p:nvPr>
            <p:ph sz="quarter" idx="13"/>
          </p:nvPr>
        </p:nvSpPr>
        <p:spPr/>
        <p:txBody>
          <a:bodyPr/>
          <a:lstStyle/>
          <a:p>
            <a:r>
              <a:rPr lang="it-IT" dirty="0"/>
              <a:t>1.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 </a:t>
            </a:r>
            <a:r>
              <a:rPr kumimoji="0" lang="en-GB" sz="800" b="0" i="0" u="none" strike="noStrike" kern="1200" cap="none" spc="20" normalizeH="0" baseline="0" noProof="0" dirty="0" err="1">
                <a:ln>
                  <a:noFill/>
                </a:ln>
                <a:effectLst/>
                <a:uLnTx/>
                <a:uFillTx/>
                <a:latin typeface="Calibri"/>
                <a:ea typeface="+mn-ea"/>
                <a:cs typeface="+mn-cs"/>
              </a:rPr>
              <a:t>Reitsma</a:t>
            </a:r>
            <a:r>
              <a:rPr kumimoji="0" lang="en-GB" sz="800" b="0" i="0" u="none" strike="noStrike" kern="1200" cap="none" spc="20" normalizeH="0" baseline="0" noProof="0" dirty="0">
                <a:ln>
                  <a:noFill/>
                </a:ln>
                <a:effectLst/>
                <a:uLnTx/>
                <a:uFillTx/>
                <a:latin typeface="Calibri"/>
                <a:ea typeface="+mn-ea"/>
                <a:cs typeface="+mn-cs"/>
              </a:rPr>
              <a:t> S. Otolaryngol Clin North Am 2023;56:1–10</a:t>
            </a:r>
            <a:r>
              <a:rPr kumimoji="0" lang="it-IT" sz="800" b="0" i="0" u="none" strike="noStrike" kern="1200" cap="none" spc="20" normalizeH="0" baseline="0" noProof="0" dirty="0">
                <a:ln>
                  <a:noFill/>
                </a:ln>
                <a:effectLst/>
                <a:uLnTx/>
                <a:uFillTx/>
                <a:latin typeface="Calibri"/>
                <a:ea typeface="+mn-ea"/>
                <a:cs typeface="+mn-cs"/>
              </a:rPr>
              <a:t>; 2. </a:t>
            </a:r>
            <a:r>
              <a:rPr lang="en-GB" sz="800" dirty="0"/>
              <a:t>Cho H-J, et al. Rhinology 2021;59:441–450; 3. </a:t>
            </a:r>
            <a:r>
              <a:rPr kumimoji="0" lang="en-GB" sz="800" b="0" i="0" u="none" strike="noStrike" kern="1200" cap="none" spc="0" normalizeH="0" baseline="0" noProof="0" dirty="0" err="1">
                <a:ln>
                  <a:noFill/>
                </a:ln>
                <a:effectLst/>
                <a:uLnTx/>
                <a:uFillTx/>
                <a:ea typeface="+mn-ea"/>
                <a:cs typeface="+mn-cs"/>
              </a:rPr>
              <a:t>Laulajainen-Hongisto</a:t>
            </a:r>
            <a:r>
              <a:rPr kumimoji="0" lang="en-GB" sz="800" b="0" i="0" u="none" strike="noStrike" kern="1200" cap="none" spc="0" normalizeH="0" baseline="0" noProof="0" dirty="0">
                <a:ln>
                  <a:noFill/>
                </a:ln>
                <a:effectLst/>
                <a:uLnTx/>
                <a:uFillTx/>
                <a:ea typeface="+mn-ea"/>
                <a:cs typeface="+mn-cs"/>
              </a:rPr>
              <a:t> A, et al. Front Cell Dev </a:t>
            </a:r>
            <a:r>
              <a:rPr kumimoji="0" lang="en-GB" sz="800" b="0" i="0" u="none" strike="noStrike" kern="1200" cap="none" spc="0" normalizeH="0" baseline="0" noProof="0" dirty="0" err="1">
                <a:ln>
                  <a:noFill/>
                </a:ln>
                <a:effectLst/>
                <a:uLnTx/>
                <a:uFillTx/>
                <a:ea typeface="+mn-ea"/>
                <a:cs typeface="+mn-cs"/>
              </a:rPr>
              <a:t>Biol</a:t>
            </a:r>
            <a:r>
              <a:rPr kumimoji="0" lang="en-GB" sz="800" b="0" i="0" u="none" strike="noStrike" kern="1200" cap="none" spc="0" normalizeH="0" baseline="0" noProof="0" dirty="0">
                <a:ln>
                  <a:noFill/>
                </a:ln>
                <a:effectLst/>
                <a:uLnTx/>
                <a:uFillTx/>
                <a:ea typeface="+mn-ea"/>
                <a:cs typeface="+mn-cs"/>
              </a:rPr>
              <a:t> 2020;8:204</a:t>
            </a:r>
            <a:endParaRPr lang="it-IT" dirty="0"/>
          </a:p>
        </p:txBody>
      </p:sp>
    </p:spTree>
    <p:extLst>
      <p:ext uri="{BB962C8B-B14F-4D97-AF65-F5344CB8AC3E}">
        <p14:creationId xmlns:p14="http://schemas.microsoft.com/office/powerpoint/2010/main" val="264717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br>
              <a:rPr lang="en-GB" dirty="0"/>
            </a:br>
            <a:r>
              <a:rPr lang="en-GB" dirty="0"/>
              <a:t>The case of allergic rhinitis and asthma: epidemiology</a:t>
            </a:r>
            <a:r>
              <a:rPr lang="en-GB" baseline="30000" dirty="0"/>
              <a:t>1</a:t>
            </a:r>
            <a:r>
              <a:rPr lang="en-GB" dirty="0"/>
              <a:t> </a:t>
            </a:r>
          </a:p>
        </p:txBody>
      </p:sp>
      <p:sp>
        <p:nvSpPr>
          <p:cNvPr id="3" name="Content Placeholder 2">
            <a:extLst>
              <a:ext uri="{FF2B5EF4-FFF2-40B4-BE49-F238E27FC236}">
                <a16:creationId xmlns:a16="http://schemas.microsoft.com/office/drawing/2014/main" id="{E3E5EF2C-DD1C-1056-2C2C-99C385734EC7}"/>
              </a:ext>
            </a:extLst>
          </p:cNvPr>
          <p:cNvSpPr>
            <a:spLocks noGrp="1"/>
          </p:cNvSpPr>
          <p:nvPr>
            <p:ph idx="1"/>
          </p:nvPr>
        </p:nvSpPr>
        <p:spPr/>
        <p:txBody>
          <a:bodyPr/>
          <a:lstStyle/>
          <a:p>
            <a:r>
              <a:rPr lang="en-GB" dirty="0"/>
              <a:t>Approximately 30% of patients with allergic rhinitis develop asthma during their lifetime</a:t>
            </a:r>
            <a:r>
              <a:rPr lang="en-GB" baseline="30000" dirty="0"/>
              <a:t>1</a:t>
            </a:r>
          </a:p>
          <a:p>
            <a:r>
              <a:rPr lang="en-GB" dirty="0"/>
              <a:t>Globally, allergic rhinitis is a relevant risk factor for asthma onset (OR 3.4–4.1)</a:t>
            </a:r>
            <a:r>
              <a:rPr lang="en-GB" baseline="30000" dirty="0"/>
              <a:t>1</a:t>
            </a:r>
          </a:p>
          <a:p>
            <a:r>
              <a:rPr lang="en-GB" dirty="0"/>
              <a:t>Up to 80% of patients with persistent asthma suffer from co-existing allergic rhinitis</a:t>
            </a:r>
            <a:r>
              <a:rPr lang="en-GB" baseline="30000" dirty="0"/>
              <a:t>1</a:t>
            </a:r>
          </a:p>
        </p:txBody>
      </p:sp>
      <p:sp>
        <p:nvSpPr>
          <p:cNvPr id="4" name="Content Placeholder 3">
            <a:extLst>
              <a:ext uri="{FF2B5EF4-FFF2-40B4-BE49-F238E27FC236}">
                <a16:creationId xmlns:a16="http://schemas.microsoft.com/office/drawing/2014/main" id="{193F6C2E-2FF0-0F34-0645-CACE5F8EE87B}"/>
              </a:ext>
            </a:extLst>
          </p:cNvPr>
          <p:cNvSpPr>
            <a:spLocks noGrp="1"/>
          </p:cNvSpPr>
          <p:nvPr>
            <p:ph sz="quarter" idx="13"/>
          </p:nvPr>
        </p:nvSpPr>
        <p:spPr/>
        <p:txBody>
          <a:bodyPr/>
          <a:lstStyle/>
          <a:p>
            <a:r>
              <a:rPr lang="en-GB" dirty="0"/>
              <a:t>OR, odds ratio</a:t>
            </a:r>
            <a:br>
              <a:rPr lang="en-GB" dirty="0"/>
            </a:br>
            <a:r>
              <a:rPr lang="en-GB" dirty="0"/>
              <a:t>1. </a:t>
            </a:r>
            <a:r>
              <a:rPr lang="en-GB" dirty="0" err="1"/>
              <a:t>Tenero</a:t>
            </a:r>
            <a:r>
              <a:rPr lang="en-GB" dirty="0"/>
              <a:t> L, et al. J Asthma Allergy 2023;16:45–57</a:t>
            </a:r>
          </a:p>
        </p:txBody>
      </p:sp>
    </p:spTree>
    <p:extLst>
      <p:ext uri="{BB962C8B-B14F-4D97-AF65-F5344CB8AC3E}">
        <p14:creationId xmlns:p14="http://schemas.microsoft.com/office/powerpoint/2010/main" val="348519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r>
              <a:rPr lang="en-GB" dirty="0"/>
              <a:t>The case of allergic rhinitis and asthma: burden</a:t>
            </a:r>
            <a:r>
              <a:rPr lang="en-GB" baseline="30000" dirty="0"/>
              <a:t>1</a:t>
            </a:r>
            <a:r>
              <a:rPr lang="en-GB" dirty="0"/>
              <a:t> </a:t>
            </a:r>
          </a:p>
        </p:txBody>
      </p:sp>
      <p:sp>
        <p:nvSpPr>
          <p:cNvPr id="3" name="Content Placeholder 2">
            <a:extLst>
              <a:ext uri="{FF2B5EF4-FFF2-40B4-BE49-F238E27FC236}">
                <a16:creationId xmlns:a16="http://schemas.microsoft.com/office/drawing/2014/main" id="{E3E5EF2C-DD1C-1056-2C2C-99C385734EC7}"/>
              </a:ext>
            </a:extLst>
          </p:cNvPr>
          <p:cNvSpPr>
            <a:spLocks noGrp="1"/>
          </p:cNvSpPr>
          <p:nvPr>
            <p:ph idx="1"/>
          </p:nvPr>
        </p:nvSpPr>
        <p:spPr>
          <a:xfrm>
            <a:off x="528751" y="1393819"/>
            <a:ext cx="5293168" cy="4452238"/>
          </a:xfrm>
        </p:spPr>
        <p:txBody>
          <a:bodyPr/>
          <a:lstStyle/>
          <a:p>
            <a:r>
              <a:rPr lang="en-GB" sz="1700" dirty="0"/>
              <a:t>Even in the absence of symptomatic asthma, </a:t>
            </a:r>
            <a:br>
              <a:rPr lang="en-GB" sz="1700" dirty="0"/>
            </a:br>
            <a:r>
              <a:rPr lang="en-GB" sz="1700" dirty="0"/>
              <a:t>a relevant proportion of patients with allergic rhinitis present with AHR</a:t>
            </a:r>
            <a:r>
              <a:rPr lang="en-GB" sz="1700" baseline="30000" dirty="0"/>
              <a:t>1</a:t>
            </a:r>
          </a:p>
          <a:p>
            <a:r>
              <a:rPr lang="en-GB" sz="1700" dirty="0"/>
              <a:t>Patients with allergic rhinitis without asthma show lower airways inflammation when compared with patients with both allergic rhinitis and asthma, as well as displaying some degree of airway remodelling</a:t>
            </a:r>
            <a:r>
              <a:rPr lang="en-GB" sz="1700" baseline="30000" dirty="0"/>
              <a:t>1</a:t>
            </a:r>
          </a:p>
          <a:p>
            <a:r>
              <a:rPr lang="en-GB" sz="1700" dirty="0"/>
              <a:t>Nasal allergen provocation testing leads to significantly increased inflammatory biomarkers in bronchial mucosa</a:t>
            </a:r>
            <a:r>
              <a:rPr lang="en-GB" sz="1700" baseline="30000" dirty="0"/>
              <a:t>1</a:t>
            </a:r>
          </a:p>
          <a:p>
            <a:r>
              <a:rPr lang="en-GB" sz="1700" dirty="0"/>
              <a:t>The coexistence of allergic rhinitis and asthma leads to a greater burden of disease (more asthma exacerbations)</a:t>
            </a:r>
            <a:r>
              <a:rPr lang="en-GB" sz="1700" baseline="30000" dirty="0"/>
              <a:t>1</a:t>
            </a:r>
          </a:p>
          <a:p>
            <a:r>
              <a:rPr lang="en-GB" sz="1700" dirty="0"/>
              <a:t>Suboptimal allergic rhinitis control is associated with worse asthma control</a:t>
            </a:r>
            <a:r>
              <a:rPr lang="en-GB" sz="1700" baseline="30000" dirty="0"/>
              <a:t>1</a:t>
            </a:r>
          </a:p>
          <a:p>
            <a:pPr marL="0" indent="0">
              <a:buNone/>
            </a:pPr>
            <a:endParaRPr lang="en-GB" sz="1700" dirty="0"/>
          </a:p>
        </p:txBody>
      </p:sp>
      <p:sp>
        <p:nvSpPr>
          <p:cNvPr id="153" name="Content Placeholder 12372">
            <a:extLst>
              <a:ext uri="{FF2B5EF4-FFF2-40B4-BE49-F238E27FC236}">
                <a16:creationId xmlns:a16="http://schemas.microsoft.com/office/drawing/2014/main" id="{02F19599-DC42-344C-51C3-67D07CDE9CDE}"/>
              </a:ext>
            </a:extLst>
          </p:cNvPr>
          <p:cNvSpPr>
            <a:spLocks noGrp="1"/>
          </p:cNvSpPr>
          <p:nvPr>
            <p:ph sz="quarter" idx="13"/>
          </p:nvPr>
        </p:nvSpPr>
        <p:spPr/>
        <p:txBody>
          <a:bodyPr/>
          <a:lstStyle/>
          <a:p>
            <a:r>
              <a:rPr lang="en-GB" dirty="0"/>
              <a:t>Figure informed by </a:t>
            </a:r>
            <a:r>
              <a:rPr lang="en-GB" dirty="0" err="1"/>
              <a:t>Akkoc</a:t>
            </a:r>
            <a:r>
              <a:rPr lang="en-GB" dirty="0"/>
              <a:t> T, et al. Allergy Asthma Immunol Res. 2011;3(1):11–20; </a:t>
            </a:r>
            <a:r>
              <a:rPr lang="en-GB" dirty="0" err="1"/>
              <a:t>Davoine</a:t>
            </a:r>
            <a:r>
              <a:rPr lang="en-GB" dirty="0"/>
              <a:t> F, Lacy P. Front Immunol 2014;5:570; Galli SJ, et al. Nature 2008;454:445–454; </a:t>
            </a:r>
            <a:r>
              <a:rPr lang="en-GB" dirty="0" err="1"/>
              <a:t>McBrien</a:t>
            </a:r>
            <a:r>
              <a:rPr lang="en-GB" dirty="0"/>
              <a:t> CN, Menzies-Gow A. Front Med (Lausanne) 2017;4:93; </a:t>
            </a:r>
            <a:r>
              <a:rPr lang="en-GB" dirty="0" err="1"/>
              <a:t>Pawankar</a:t>
            </a:r>
            <a:r>
              <a:rPr lang="en-GB" dirty="0"/>
              <a:t> R, et al. Asia Pac Allergy 2011;1:157–167; Ramirez GA, et al. Biomed Res Int 2018;2018:9095275</a:t>
            </a:r>
            <a:br>
              <a:rPr lang="en-GB" dirty="0"/>
            </a:br>
            <a:r>
              <a:rPr lang="en-GB" dirty="0"/>
              <a:t>AHR, airway hyperresponsiveness; EPO, eosinophil peroxidase; IgE, immunoglobulin E; IL, interleukin; MBP, major basic protein; Th, T helper</a:t>
            </a:r>
            <a:br>
              <a:rPr lang="en-GB" dirty="0"/>
            </a:br>
            <a:r>
              <a:rPr lang="en-GB" dirty="0"/>
              <a:t>1. </a:t>
            </a:r>
            <a:r>
              <a:rPr lang="en-GB" dirty="0" err="1"/>
              <a:t>Tenero</a:t>
            </a:r>
            <a:r>
              <a:rPr lang="en-GB" dirty="0"/>
              <a:t> L, et al. J Asthma Allergy 2023;16:45–57</a:t>
            </a:r>
          </a:p>
        </p:txBody>
      </p:sp>
      <p:grpSp>
        <p:nvGrpSpPr>
          <p:cNvPr id="9" name="Group 8">
            <a:extLst>
              <a:ext uri="{FF2B5EF4-FFF2-40B4-BE49-F238E27FC236}">
                <a16:creationId xmlns:a16="http://schemas.microsoft.com/office/drawing/2014/main" id="{1750D07D-370D-A909-BAF0-5F457BB60FD7}"/>
              </a:ext>
            </a:extLst>
          </p:cNvPr>
          <p:cNvGrpSpPr/>
          <p:nvPr/>
        </p:nvGrpSpPr>
        <p:grpSpPr>
          <a:xfrm>
            <a:off x="5379678" y="1462206"/>
            <a:ext cx="7050601" cy="4383517"/>
            <a:chOff x="5379678" y="1238921"/>
            <a:chExt cx="7050601" cy="4383517"/>
          </a:xfrm>
        </p:grpSpPr>
        <p:sp>
          <p:nvSpPr>
            <p:cNvPr id="165" name="Rectangle 164">
              <a:extLst>
                <a:ext uri="{FF2B5EF4-FFF2-40B4-BE49-F238E27FC236}">
                  <a16:creationId xmlns:a16="http://schemas.microsoft.com/office/drawing/2014/main" id="{19A1D479-6DE0-C01A-3D92-AEF995F0762D}"/>
                </a:ext>
              </a:extLst>
            </p:cNvPr>
            <p:cNvSpPr/>
            <p:nvPr/>
          </p:nvSpPr>
          <p:spPr>
            <a:xfrm>
              <a:off x="9688413" y="3201985"/>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IL-5</a:t>
              </a:r>
            </a:p>
          </p:txBody>
        </p:sp>
        <p:sp>
          <p:nvSpPr>
            <p:cNvPr id="168" name="Rectangle 167">
              <a:extLst>
                <a:ext uri="{FF2B5EF4-FFF2-40B4-BE49-F238E27FC236}">
                  <a16:creationId xmlns:a16="http://schemas.microsoft.com/office/drawing/2014/main" id="{19FE88E3-F134-4AD2-2061-B5148D011434}"/>
                </a:ext>
              </a:extLst>
            </p:cNvPr>
            <p:cNvSpPr/>
            <p:nvPr/>
          </p:nvSpPr>
          <p:spPr>
            <a:xfrm>
              <a:off x="5379678" y="4691534"/>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Mast cell </a:t>
              </a:r>
              <a:br>
                <a:rPr lang="en-GB" sz="1400">
                  <a:solidFill>
                    <a:schemeClr val="tx1"/>
                  </a:solidFill>
                </a:rPr>
              </a:br>
              <a:r>
                <a:rPr lang="en-GB" sz="1400">
                  <a:solidFill>
                    <a:schemeClr val="tx1"/>
                  </a:solidFill>
                </a:rPr>
                <a:t>degranulation</a:t>
              </a:r>
            </a:p>
          </p:txBody>
        </p:sp>
        <p:sp>
          <p:nvSpPr>
            <p:cNvPr id="184" name="Rectangle 183">
              <a:extLst>
                <a:ext uri="{FF2B5EF4-FFF2-40B4-BE49-F238E27FC236}">
                  <a16:creationId xmlns:a16="http://schemas.microsoft.com/office/drawing/2014/main" id="{114ADC6C-1D85-B434-6E25-D0143A838CAE}"/>
                </a:ext>
              </a:extLst>
            </p:cNvPr>
            <p:cNvSpPr/>
            <p:nvPr/>
          </p:nvSpPr>
          <p:spPr>
            <a:xfrm>
              <a:off x="10187456" y="4670460"/>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More </a:t>
              </a:r>
              <a:br>
                <a:rPr lang="en-GB" sz="1400" dirty="0">
                  <a:solidFill>
                    <a:schemeClr val="tx1"/>
                  </a:solidFill>
                </a:rPr>
              </a:br>
              <a:r>
                <a:rPr lang="en-GB" sz="1400" dirty="0">
                  <a:solidFill>
                    <a:schemeClr val="tx1"/>
                  </a:solidFill>
                </a:rPr>
                <a:t>eosinophil </a:t>
              </a:r>
              <a:br>
                <a:rPr lang="en-GB" sz="1400" dirty="0">
                  <a:solidFill>
                    <a:schemeClr val="tx1"/>
                  </a:solidFill>
                </a:rPr>
              </a:br>
              <a:r>
                <a:rPr lang="en-GB" sz="1400" dirty="0">
                  <a:solidFill>
                    <a:schemeClr val="tx1"/>
                  </a:solidFill>
                </a:rPr>
                <a:t>progenitors</a:t>
              </a:r>
            </a:p>
          </p:txBody>
        </p:sp>
        <p:grpSp>
          <p:nvGrpSpPr>
            <p:cNvPr id="2" name="Group 1">
              <a:extLst>
                <a:ext uri="{FF2B5EF4-FFF2-40B4-BE49-F238E27FC236}">
                  <a16:creationId xmlns:a16="http://schemas.microsoft.com/office/drawing/2014/main" id="{C07BE78B-16CC-D033-C613-55FC69EA8C4E}"/>
                </a:ext>
              </a:extLst>
            </p:cNvPr>
            <p:cNvGrpSpPr/>
            <p:nvPr/>
          </p:nvGrpSpPr>
          <p:grpSpPr>
            <a:xfrm>
              <a:off x="6083352" y="1238921"/>
              <a:ext cx="5670988" cy="4383517"/>
              <a:chOff x="6083352" y="1228288"/>
              <a:chExt cx="5670988" cy="4383517"/>
            </a:xfrm>
          </p:grpSpPr>
          <p:sp>
            <p:nvSpPr>
              <p:cNvPr id="154" name="Rectangle 153">
                <a:extLst>
                  <a:ext uri="{FF2B5EF4-FFF2-40B4-BE49-F238E27FC236}">
                    <a16:creationId xmlns:a16="http://schemas.microsoft.com/office/drawing/2014/main" id="{1DBE0AF1-41ED-D2A6-051D-D57F14EFB85F}"/>
                  </a:ext>
                </a:extLst>
              </p:cNvPr>
              <p:cNvSpPr/>
              <p:nvPr/>
            </p:nvSpPr>
            <p:spPr>
              <a:xfrm>
                <a:off x="6083352" y="1228508"/>
                <a:ext cx="3262758"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Early phase of allergy </a:t>
                </a:r>
                <a:br>
                  <a:rPr lang="en-GB" sz="1600" b="1" dirty="0">
                    <a:solidFill>
                      <a:schemeClr val="tx1"/>
                    </a:solidFill>
                  </a:rPr>
                </a:br>
                <a:r>
                  <a:rPr lang="en-GB" sz="1600" b="1" dirty="0">
                    <a:solidFill>
                      <a:schemeClr val="tx1"/>
                    </a:solidFill>
                  </a:rPr>
                  <a:t>(minutes)</a:t>
                </a:r>
                <a:endParaRPr lang="en-GB" sz="1600" b="1" baseline="30000" dirty="0">
                  <a:solidFill>
                    <a:schemeClr val="tx1"/>
                  </a:solidFill>
                </a:endParaRPr>
              </a:p>
            </p:txBody>
          </p:sp>
          <p:sp>
            <p:nvSpPr>
              <p:cNvPr id="155" name="Rectangle 154">
                <a:extLst>
                  <a:ext uri="{FF2B5EF4-FFF2-40B4-BE49-F238E27FC236}">
                    <a16:creationId xmlns:a16="http://schemas.microsoft.com/office/drawing/2014/main" id="{7AB1E8EC-D406-7058-A015-FF2095F4725F}"/>
                  </a:ext>
                </a:extLst>
              </p:cNvPr>
              <p:cNvSpPr/>
              <p:nvPr/>
            </p:nvSpPr>
            <p:spPr>
              <a:xfrm>
                <a:off x="9433448" y="1228288"/>
                <a:ext cx="2320892"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Late phase </a:t>
                </a:r>
                <a:br>
                  <a:rPr lang="en-GB" sz="1600" b="1" dirty="0">
                    <a:solidFill>
                      <a:schemeClr val="tx1"/>
                    </a:solidFill>
                  </a:rPr>
                </a:br>
                <a:r>
                  <a:rPr lang="en-GB" sz="1600" b="1" dirty="0">
                    <a:solidFill>
                      <a:schemeClr val="tx1"/>
                    </a:solidFill>
                  </a:rPr>
                  <a:t>(maximal at 6–9 hours)</a:t>
                </a:r>
                <a:endParaRPr lang="en-GB" sz="1600" b="1" baseline="30000" dirty="0">
                  <a:solidFill>
                    <a:schemeClr val="tx1"/>
                  </a:solidFill>
                </a:endParaRPr>
              </a:p>
            </p:txBody>
          </p:sp>
          <p:grpSp>
            <p:nvGrpSpPr>
              <p:cNvPr id="159" name="Group 158">
                <a:extLst>
                  <a:ext uri="{FF2B5EF4-FFF2-40B4-BE49-F238E27FC236}">
                    <a16:creationId xmlns:a16="http://schemas.microsoft.com/office/drawing/2014/main" id="{C256F214-F7A9-A5D1-148F-1265BAE80BD4}"/>
                  </a:ext>
                </a:extLst>
              </p:cNvPr>
              <p:cNvGrpSpPr/>
              <p:nvPr/>
            </p:nvGrpSpPr>
            <p:grpSpPr>
              <a:xfrm>
                <a:off x="6492855" y="1746954"/>
                <a:ext cx="1177672" cy="1353174"/>
                <a:chOff x="6452686" y="1750149"/>
                <a:chExt cx="1177672" cy="1353174"/>
              </a:xfrm>
            </p:grpSpPr>
            <p:grpSp>
              <p:nvGrpSpPr>
                <p:cNvPr id="151" name="Group 150">
                  <a:extLst>
                    <a:ext uri="{FF2B5EF4-FFF2-40B4-BE49-F238E27FC236}">
                      <a16:creationId xmlns:a16="http://schemas.microsoft.com/office/drawing/2014/main" id="{198AB3C9-E0C3-02EE-5594-1B9A4803AB88}"/>
                    </a:ext>
                  </a:extLst>
                </p:cNvPr>
                <p:cNvGrpSpPr/>
                <p:nvPr/>
              </p:nvGrpSpPr>
              <p:grpSpPr>
                <a:xfrm>
                  <a:off x="6751170" y="1750149"/>
                  <a:ext cx="879188" cy="1036258"/>
                  <a:chOff x="6625910" y="1436999"/>
                  <a:chExt cx="879188" cy="1036258"/>
                </a:xfrm>
              </p:grpSpPr>
              <p:grpSp>
                <p:nvGrpSpPr>
                  <p:cNvPr id="18" name="Group 17">
                    <a:extLst>
                      <a:ext uri="{FF2B5EF4-FFF2-40B4-BE49-F238E27FC236}">
                        <a16:creationId xmlns:a16="http://schemas.microsoft.com/office/drawing/2014/main" id="{54785B29-C9C5-5099-D087-17922AAD2A08}"/>
                      </a:ext>
                    </a:extLst>
                  </p:cNvPr>
                  <p:cNvGrpSpPr>
                    <a:grpSpLocks noChangeAspect="1"/>
                  </p:cNvGrpSpPr>
                  <p:nvPr/>
                </p:nvGrpSpPr>
                <p:grpSpPr>
                  <a:xfrm rot="4093331">
                    <a:off x="6846750" y="1411347"/>
                    <a:ext cx="632696" cy="684000"/>
                    <a:chOff x="237845" y="2427691"/>
                    <a:chExt cx="763271" cy="825163"/>
                  </a:xfrm>
                </p:grpSpPr>
                <p:grpSp>
                  <p:nvGrpSpPr>
                    <p:cNvPr id="20" name="Graphic 21">
                      <a:extLst>
                        <a:ext uri="{FF2B5EF4-FFF2-40B4-BE49-F238E27FC236}">
                          <a16:creationId xmlns:a16="http://schemas.microsoft.com/office/drawing/2014/main" id="{B246D231-9B69-79BB-4783-6BBAE3478669}"/>
                        </a:ext>
                      </a:extLst>
                    </p:cNvPr>
                    <p:cNvGrpSpPr/>
                    <p:nvPr/>
                  </p:nvGrpSpPr>
                  <p:grpSpPr>
                    <a:xfrm rot="19627188">
                      <a:off x="585696" y="2427691"/>
                      <a:ext cx="372456" cy="454790"/>
                      <a:chOff x="670923" y="2523609"/>
                      <a:chExt cx="372456" cy="454790"/>
                    </a:xfrm>
                  </p:grpSpPr>
                  <p:grpSp>
                    <p:nvGrpSpPr>
                      <p:cNvPr id="29" name="Graphic 21">
                        <a:extLst>
                          <a:ext uri="{FF2B5EF4-FFF2-40B4-BE49-F238E27FC236}">
                            <a16:creationId xmlns:a16="http://schemas.microsoft.com/office/drawing/2014/main" id="{B3ADAFA8-200D-6D69-A436-DD300573B184}"/>
                          </a:ext>
                        </a:extLst>
                      </p:cNvPr>
                      <p:cNvGrpSpPr/>
                      <p:nvPr/>
                    </p:nvGrpSpPr>
                    <p:grpSpPr>
                      <a:xfrm>
                        <a:off x="727692" y="2580930"/>
                        <a:ext cx="258365" cy="397468"/>
                        <a:chOff x="727692" y="2580930"/>
                        <a:chExt cx="258365" cy="397468"/>
                      </a:xfrm>
                    </p:grpSpPr>
                    <p:sp>
                      <p:nvSpPr>
                        <p:cNvPr id="128" name="Freeform: Shape 127">
                          <a:extLst>
                            <a:ext uri="{FF2B5EF4-FFF2-40B4-BE49-F238E27FC236}">
                              <a16:creationId xmlns:a16="http://schemas.microsoft.com/office/drawing/2014/main" id="{65408332-CBEE-68D5-8246-29CE955321B4}"/>
                            </a:ext>
                          </a:extLst>
                        </p:cNvPr>
                        <p:cNvSpPr/>
                        <p:nvPr/>
                      </p:nvSpPr>
                      <p:spPr>
                        <a:xfrm>
                          <a:off x="828304" y="2580930"/>
                          <a:ext cx="157753" cy="157753"/>
                        </a:xfrm>
                        <a:custGeom>
                          <a:avLst/>
                          <a:gdLst>
                            <a:gd name="connsiteX0" fmla="*/ 28575 w 157753"/>
                            <a:gd name="connsiteY0" fmla="*/ 157753 h 157753"/>
                            <a:gd name="connsiteX1" fmla="*/ 8372 w 157753"/>
                            <a:gd name="connsiteY1" fmla="*/ 149381 h 157753"/>
                            <a:gd name="connsiteX2" fmla="*/ 8372 w 157753"/>
                            <a:gd name="connsiteY2" fmla="*/ 108976 h 157753"/>
                            <a:gd name="connsiteX3" fmla="*/ 108976 w 157753"/>
                            <a:gd name="connsiteY3" fmla="*/ 8372 h 157753"/>
                            <a:gd name="connsiteX4" fmla="*/ 149381 w 157753"/>
                            <a:gd name="connsiteY4" fmla="*/ 8372 h 157753"/>
                            <a:gd name="connsiteX5" fmla="*/ 149381 w 157753"/>
                            <a:gd name="connsiteY5" fmla="*/ 48778 h 157753"/>
                            <a:gd name="connsiteX6" fmla="*/ 48778 w 157753"/>
                            <a:gd name="connsiteY6" fmla="*/ 149381 h 157753"/>
                            <a:gd name="connsiteX7" fmla="*/ 28575 w 157753"/>
                            <a:gd name="connsiteY7" fmla="*/ 157753 h 15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53" h="157753">
                              <a:moveTo>
                                <a:pt x="28575" y="157753"/>
                              </a:moveTo>
                              <a:cubicBezTo>
                                <a:pt x="21260" y="157753"/>
                                <a:pt x="13954" y="154962"/>
                                <a:pt x="8372" y="149381"/>
                              </a:cubicBezTo>
                              <a:cubicBezTo>
                                <a:pt x="-2791" y="138227"/>
                                <a:pt x="-2791" y="120129"/>
                                <a:pt x="8372" y="108976"/>
                              </a:cubicBezTo>
                              <a:lnTo>
                                <a:pt x="108976" y="8372"/>
                              </a:lnTo>
                              <a:cubicBezTo>
                                <a:pt x="120139" y="-2791"/>
                                <a:pt x="138217" y="-2791"/>
                                <a:pt x="149381" y="8372"/>
                              </a:cubicBezTo>
                              <a:cubicBezTo>
                                <a:pt x="160544" y="19526"/>
                                <a:pt x="160544" y="37624"/>
                                <a:pt x="149381" y="48778"/>
                              </a:cubicBezTo>
                              <a:lnTo>
                                <a:pt x="48778" y="149381"/>
                              </a:lnTo>
                              <a:cubicBezTo>
                                <a:pt x="43196" y="154962"/>
                                <a:pt x="35881" y="157753"/>
                                <a:pt x="28575" y="157753"/>
                              </a:cubicBezTo>
                              <a:close/>
                            </a:path>
                          </a:pathLst>
                        </a:custGeom>
                        <a:solidFill>
                          <a:srgbClr val="A9DD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129" name="Freeform: Shape 128">
                          <a:extLst>
                            <a:ext uri="{FF2B5EF4-FFF2-40B4-BE49-F238E27FC236}">
                              <a16:creationId xmlns:a16="http://schemas.microsoft.com/office/drawing/2014/main" id="{7035884C-D286-5494-491C-AEBC558373D6}"/>
                            </a:ext>
                          </a:extLst>
                        </p:cNvPr>
                        <p:cNvSpPr/>
                        <p:nvPr/>
                      </p:nvSpPr>
                      <p:spPr>
                        <a:xfrm>
                          <a:off x="727692" y="2580930"/>
                          <a:ext cx="157753" cy="397468"/>
                        </a:xfrm>
                        <a:custGeom>
                          <a:avLst/>
                          <a:gdLst>
                            <a:gd name="connsiteX0" fmla="*/ 129188 w 157753"/>
                            <a:gd name="connsiteY0" fmla="*/ 397469 h 397468"/>
                            <a:gd name="connsiteX1" fmla="*/ 100613 w 157753"/>
                            <a:gd name="connsiteY1" fmla="*/ 368894 h 397468"/>
                            <a:gd name="connsiteX2" fmla="*/ 100613 w 157753"/>
                            <a:gd name="connsiteY2" fmla="*/ 141018 h 397468"/>
                            <a:gd name="connsiteX3" fmla="*/ 8372 w 157753"/>
                            <a:gd name="connsiteY3" fmla="*/ 48778 h 397468"/>
                            <a:gd name="connsiteX4" fmla="*/ 8372 w 157753"/>
                            <a:gd name="connsiteY4" fmla="*/ 8372 h 397468"/>
                            <a:gd name="connsiteX5" fmla="*/ 48778 w 157753"/>
                            <a:gd name="connsiteY5" fmla="*/ 8372 h 397468"/>
                            <a:gd name="connsiteX6" fmla="*/ 149381 w 157753"/>
                            <a:gd name="connsiteY6" fmla="*/ 108976 h 397468"/>
                            <a:gd name="connsiteX7" fmla="*/ 157753 w 157753"/>
                            <a:gd name="connsiteY7" fmla="*/ 129178 h 397468"/>
                            <a:gd name="connsiteX8" fmla="*/ 157753 w 157753"/>
                            <a:gd name="connsiteY8" fmla="*/ 368894 h 397468"/>
                            <a:gd name="connsiteX9" fmla="*/ 129178 w 157753"/>
                            <a:gd name="connsiteY9" fmla="*/ 397469 h 39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53" h="397468">
                              <a:moveTo>
                                <a:pt x="129188" y="397469"/>
                              </a:moveTo>
                              <a:cubicBezTo>
                                <a:pt x="113405" y="397469"/>
                                <a:pt x="100613" y="384677"/>
                                <a:pt x="100613" y="368894"/>
                              </a:cubicBezTo>
                              <a:lnTo>
                                <a:pt x="100613" y="141018"/>
                              </a:lnTo>
                              <a:lnTo>
                                <a:pt x="8372" y="48778"/>
                              </a:lnTo>
                              <a:cubicBezTo>
                                <a:pt x="-2791" y="37624"/>
                                <a:pt x="-2791" y="19526"/>
                                <a:pt x="8372" y="8372"/>
                              </a:cubicBezTo>
                              <a:cubicBezTo>
                                <a:pt x="19536" y="-2791"/>
                                <a:pt x="37614" y="-2791"/>
                                <a:pt x="48778" y="8372"/>
                              </a:cubicBezTo>
                              <a:lnTo>
                                <a:pt x="149381" y="108976"/>
                              </a:lnTo>
                              <a:cubicBezTo>
                                <a:pt x="154734" y="114329"/>
                                <a:pt x="157753" y="121606"/>
                                <a:pt x="157753" y="129178"/>
                              </a:cubicBezTo>
                              <a:lnTo>
                                <a:pt x="157753" y="368894"/>
                              </a:lnTo>
                              <a:cubicBezTo>
                                <a:pt x="157753" y="384677"/>
                                <a:pt x="144961" y="397469"/>
                                <a:pt x="129178" y="397469"/>
                              </a:cubicBezTo>
                              <a:close/>
                            </a:path>
                          </a:pathLst>
                        </a:custGeom>
                        <a:solidFill>
                          <a:srgbClr val="54BC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30" name="Freeform: Shape 29">
                        <a:extLst>
                          <a:ext uri="{FF2B5EF4-FFF2-40B4-BE49-F238E27FC236}">
                            <a16:creationId xmlns:a16="http://schemas.microsoft.com/office/drawing/2014/main" id="{5CDA6320-3A10-617E-E6B1-856C34D22416}"/>
                          </a:ext>
                        </a:extLst>
                      </p:cNvPr>
                      <p:cNvSpPr/>
                      <p:nvPr/>
                    </p:nvSpPr>
                    <p:spPr>
                      <a:xfrm>
                        <a:off x="980933" y="2523609"/>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6856696C-C2C7-ADA0-04FD-E68A38AC0E40}"/>
                          </a:ext>
                        </a:extLst>
                      </p:cNvPr>
                      <p:cNvSpPr/>
                      <p:nvPr/>
                    </p:nvSpPr>
                    <p:spPr>
                      <a:xfrm>
                        <a:off x="670923" y="2524151"/>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21" name="Freeform: Shape 20">
                      <a:extLst>
                        <a:ext uri="{FF2B5EF4-FFF2-40B4-BE49-F238E27FC236}">
                          <a16:creationId xmlns:a16="http://schemas.microsoft.com/office/drawing/2014/main" id="{77B4B825-AAF9-F292-8EF2-B459D240BC09}"/>
                        </a:ext>
                      </a:extLst>
                    </p:cNvPr>
                    <p:cNvSpPr/>
                    <p:nvPr/>
                  </p:nvSpPr>
                  <p:spPr>
                    <a:xfrm rot="19627188">
                      <a:off x="847659" y="2753882"/>
                      <a:ext cx="153457" cy="274110"/>
                    </a:xfrm>
                    <a:custGeom>
                      <a:avLst/>
                      <a:gdLst>
                        <a:gd name="connsiteX0" fmla="*/ 139170 w 153457"/>
                        <a:gd name="connsiteY0" fmla="*/ 0 h 274110"/>
                        <a:gd name="connsiteX1" fmla="*/ 124882 w 153457"/>
                        <a:gd name="connsiteY1" fmla="*/ 14288 h 274110"/>
                        <a:gd name="connsiteX2" fmla="*/ 124882 w 153457"/>
                        <a:gd name="connsiteY2" fmla="*/ 97365 h 274110"/>
                        <a:gd name="connsiteX3" fmla="*/ 28575 w 153457"/>
                        <a:gd name="connsiteY3" fmla="*/ 97365 h 274110"/>
                        <a:gd name="connsiteX4" fmla="*/ 28575 w 153457"/>
                        <a:gd name="connsiteY4" fmla="*/ 14288 h 274110"/>
                        <a:gd name="connsiteX5" fmla="*/ 14288 w 153457"/>
                        <a:gd name="connsiteY5" fmla="*/ 0 h 274110"/>
                        <a:gd name="connsiteX6" fmla="*/ 0 w 153457"/>
                        <a:gd name="connsiteY6" fmla="*/ 14288 h 274110"/>
                        <a:gd name="connsiteX7" fmla="*/ 0 w 153457"/>
                        <a:gd name="connsiteY7" fmla="*/ 111652 h 274110"/>
                        <a:gd name="connsiteX8" fmla="*/ 14288 w 153457"/>
                        <a:gd name="connsiteY8" fmla="*/ 125940 h 274110"/>
                        <a:gd name="connsiteX9" fmla="*/ 61379 w 153457"/>
                        <a:gd name="connsiteY9" fmla="*/ 125940 h 274110"/>
                        <a:gd name="connsiteX10" fmla="*/ 61379 w 153457"/>
                        <a:gd name="connsiteY10" fmla="*/ 259823 h 274110"/>
                        <a:gd name="connsiteX11" fmla="*/ 75667 w 153457"/>
                        <a:gd name="connsiteY11" fmla="*/ 274110 h 274110"/>
                        <a:gd name="connsiteX12" fmla="*/ 89954 w 153457"/>
                        <a:gd name="connsiteY12" fmla="*/ 259823 h 274110"/>
                        <a:gd name="connsiteX13" fmla="*/ 89954 w 153457"/>
                        <a:gd name="connsiteY13" fmla="*/ 125940 h 274110"/>
                        <a:gd name="connsiteX14" fmla="*/ 139170 w 153457"/>
                        <a:gd name="connsiteY14" fmla="*/ 125940 h 274110"/>
                        <a:gd name="connsiteX15" fmla="*/ 153457 w 153457"/>
                        <a:gd name="connsiteY15" fmla="*/ 111652 h 274110"/>
                        <a:gd name="connsiteX16" fmla="*/ 153457 w 153457"/>
                        <a:gd name="connsiteY16" fmla="*/ 14288 h 274110"/>
                        <a:gd name="connsiteX17" fmla="*/ 139170 w 153457"/>
                        <a:gd name="connsiteY17" fmla="*/ 0 h 27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457" h="274110">
                          <a:moveTo>
                            <a:pt x="139170" y="0"/>
                          </a:moveTo>
                          <a:cubicBezTo>
                            <a:pt x="131283" y="0"/>
                            <a:pt x="124882" y="6391"/>
                            <a:pt x="124882" y="14288"/>
                          </a:cubicBezTo>
                          <a:lnTo>
                            <a:pt x="124882" y="97365"/>
                          </a:lnTo>
                          <a:lnTo>
                            <a:pt x="28575" y="97365"/>
                          </a:lnTo>
                          <a:lnTo>
                            <a:pt x="28575" y="14288"/>
                          </a:lnTo>
                          <a:cubicBezTo>
                            <a:pt x="28575" y="6391"/>
                            <a:pt x="22174" y="0"/>
                            <a:pt x="14288" y="0"/>
                          </a:cubicBezTo>
                          <a:cubicBezTo>
                            <a:pt x="6401" y="0"/>
                            <a:pt x="0" y="6391"/>
                            <a:pt x="0" y="14288"/>
                          </a:cubicBezTo>
                          <a:lnTo>
                            <a:pt x="0" y="111652"/>
                          </a:lnTo>
                          <a:cubicBezTo>
                            <a:pt x="0" y="119548"/>
                            <a:pt x="6401" y="125940"/>
                            <a:pt x="14288" y="125940"/>
                          </a:cubicBezTo>
                          <a:lnTo>
                            <a:pt x="61379" y="125940"/>
                          </a:lnTo>
                          <a:lnTo>
                            <a:pt x="61379" y="259823"/>
                          </a:lnTo>
                          <a:cubicBezTo>
                            <a:pt x="61379" y="267710"/>
                            <a:pt x="67780" y="274110"/>
                            <a:pt x="75667" y="274110"/>
                          </a:cubicBezTo>
                          <a:cubicBezTo>
                            <a:pt x="83553" y="274110"/>
                            <a:pt x="89954" y="267710"/>
                            <a:pt x="89954" y="259823"/>
                          </a:cubicBezTo>
                          <a:lnTo>
                            <a:pt x="89954" y="125940"/>
                          </a:lnTo>
                          <a:lnTo>
                            <a:pt x="139170" y="125940"/>
                          </a:lnTo>
                          <a:cubicBezTo>
                            <a:pt x="147056" y="125940"/>
                            <a:pt x="153457" y="119548"/>
                            <a:pt x="153457" y="111652"/>
                          </a:cubicBezTo>
                          <a:lnTo>
                            <a:pt x="153457" y="14288"/>
                          </a:lnTo>
                          <a:cubicBezTo>
                            <a:pt x="153457" y="6391"/>
                            <a:pt x="147056" y="0"/>
                            <a:pt x="139170"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22" name="Graphic 21">
                      <a:extLst>
                        <a:ext uri="{FF2B5EF4-FFF2-40B4-BE49-F238E27FC236}">
                          <a16:creationId xmlns:a16="http://schemas.microsoft.com/office/drawing/2014/main" id="{309D71C7-FB7F-0679-3796-136E4EF3C47E}"/>
                        </a:ext>
                      </a:extLst>
                    </p:cNvPr>
                    <p:cNvGrpSpPr/>
                    <p:nvPr/>
                  </p:nvGrpSpPr>
                  <p:grpSpPr>
                    <a:xfrm rot="19627188">
                      <a:off x="237845" y="2652555"/>
                      <a:ext cx="372456" cy="454790"/>
                      <a:chOff x="256719" y="2523609"/>
                      <a:chExt cx="372456" cy="454790"/>
                    </a:xfrm>
                  </p:grpSpPr>
                  <p:grpSp>
                    <p:nvGrpSpPr>
                      <p:cNvPr id="24" name="Graphic 21">
                        <a:extLst>
                          <a:ext uri="{FF2B5EF4-FFF2-40B4-BE49-F238E27FC236}">
                            <a16:creationId xmlns:a16="http://schemas.microsoft.com/office/drawing/2014/main" id="{765089C9-F7B3-27F9-E665-59C30B640B3F}"/>
                          </a:ext>
                        </a:extLst>
                      </p:cNvPr>
                      <p:cNvGrpSpPr/>
                      <p:nvPr/>
                    </p:nvGrpSpPr>
                    <p:grpSpPr>
                      <a:xfrm>
                        <a:off x="313487" y="2580930"/>
                        <a:ext cx="258365" cy="397468"/>
                        <a:chOff x="313487" y="2580930"/>
                        <a:chExt cx="258365" cy="397468"/>
                      </a:xfrm>
                    </p:grpSpPr>
                    <p:sp>
                      <p:nvSpPr>
                        <p:cNvPr id="27" name="Freeform: Shape 26">
                          <a:extLst>
                            <a:ext uri="{FF2B5EF4-FFF2-40B4-BE49-F238E27FC236}">
                              <a16:creationId xmlns:a16="http://schemas.microsoft.com/office/drawing/2014/main" id="{7CE19EBD-A479-24F1-8718-9C9520956935}"/>
                            </a:ext>
                          </a:extLst>
                        </p:cNvPr>
                        <p:cNvSpPr/>
                        <p:nvPr/>
                      </p:nvSpPr>
                      <p:spPr>
                        <a:xfrm>
                          <a:off x="414100" y="2580930"/>
                          <a:ext cx="157753" cy="157753"/>
                        </a:xfrm>
                        <a:custGeom>
                          <a:avLst/>
                          <a:gdLst>
                            <a:gd name="connsiteX0" fmla="*/ 28575 w 157753"/>
                            <a:gd name="connsiteY0" fmla="*/ 157753 h 157753"/>
                            <a:gd name="connsiteX1" fmla="*/ 8372 w 157753"/>
                            <a:gd name="connsiteY1" fmla="*/ 149381 h 157753"/>
                            <a:gd name="connsiteX2" fmla="*/ 8372 w 157753"/>
                            <a:gd name="connsiteY2" fmla="*/ 108976 h 157753"/>
                            <a:gd name="connsiteX3" fmla="*/ 108976 w 157753"/>
                            <a:gd name="connsiteY3" fmla="*/ 8372 h 157753"/>
                            <a:gd name="connsiteX4" fmla="*/ 149381 w 157753"/>
                            <a:gd name="connsiteY4" fmla="*/ 8372 h 157753"/>
                            <a:gd name="connsiteX5" fmla="*/ 149381 w 157753"/>
                            <a:gd name="connsiteY5" fmla="*/ 48778 h 157753"/>
                            <a:gd name="connsiteX6" fmla="*/ 48778 w 157753"/>
                            <a:gd name="connsiteY6" fmla="*/ 149381 h 157753"/>
                            <a:gd name="connsiteX7" fmla="*/ 28575 w 157753"/>
                            <a:gd name="connsiteY7" fmla="*/ 157753 h 15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53" h="157753">
                              <a:moveTo>
                                <a:pt x="28575" y="157753"/>
                              </a:moveTo>
                              <a:cubicBezTo>
                                <a:pt x="21260" y="157753"/>
                                <a:pt x="13945" y="154962"/>
                                <a:pt x="8372" y="149381"/>
                              </a:cubicBezTo>
                              <a:cubicBezTo>
                                <a:pt x="-2791" y="138227"/>
                                <a:pt x="-2791" y="120129"/>
                                <a:pt x="8372" y="108976"/>
                              </a:cubicBezTo>
                              <a:lnTo>
                                <a:pt x="108976" y="8372"/>
                              </a:lnTo>
                              <a:cubicBezTo>
                                <a:pt x="120129" y="-2791"/>
                                <a:pt x="138227" y="-2791"/>
                                <a:pt x="149381" y="8372"/>
                              </a:cubicBezTo>
                              <a:cubicBezTo>
                                <a:pt x="160544" y="19526"/>
                                <a:pt x="160544" y="37624"/>
                                <a:pt x="149381" y="48778"/>
                              </a:cubicBezTo>
                              <a:lnTo>
                                <a:pt x="48778" y="149381"/>
                              </a:lnTo>
                              <a:cubicBezTo>
                                <a:pt x="43205" y="154962"/>
                                <a:pt x="35881" y="157753"/>
                                <a:pt x="28575" y="157753"/>
                              </a:cubicBezTo>
                              <a:close/>
                            </a:path>
                          </a:pathLst>
                        </a:custGeom>
                        <a:solidFill>
                          <a:srgbClr val="A9DD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F6E70241-B567-2BD3-E586-009974C2AEB0}"/>
                            </a:ext>
                          </a:extLst>
                        </p:cNvPr>
                        <p:cNvSpPr/>
                        <p:nvPr/>
                      </p:nvSpPr>
                      <p:spPr>
                        <a:xfrm>
                          <a:off x="313487" y="2580930"/>
                          <a:ext cx="157753" cy="397468"/>
                        </a:xfrm>
                        <a:custGeom>
                          <a:avLst/>
                          <a:gdLst>
                            <a:gd name="connsiteX0" fmla="*/ 129188 w 157753"/>
                            <a:gd name="connsiteY0" fmla="*/ 397469 h 397468"/>
                            <a:gd name="connsiteX1" fmla="*/ 100613 w 157753"/>
                            <a:gd name="connsiteY1" fmla="*/ 368894 h 397468"/>
                            <a:gd name="connsiteX2" fmla="*/ 100613 w 157753"/>
                            <a:gd name="connsiteY2" fmla="*/ 141018 h 397468"/>
                            <a:gd name="connsiteX3" fmla="*/ 8372 w 157753"/>
                            <a:gd name="connsiteY3" fmla="*/ 48778 h 397468"/>
                            <a:gd name="connsiteX4" fmla="*/ 8372 w 157753"/>
                            <a:gd name="connsiteY4" fmla="*/ 8372 h 397468"/>
                            <a:gd name="connsiteX5" fmla="*/ 48778 w 157753"/>
                            <a:gd name="connsiteY5" fmla="*/ 8372 h 397468"/>
                            <a:gd name="connsiteX6" fmla="*/ 149381 w 157753"/>
                            <a:gd name="connsiteY6" fmla="*/ 108976 h 397468"/>
                            <a:gd name="connsiteX7" fmla="*/ 157753 w 157753"/>
                            <a:gd name="connsiteY7" fmla="*/ 129178 h 397468"/>
                            <a:gd name="connsiteX8" fmla="*/ 157753 w 157753"/>
                            <a:gd name="connsiteY8" fmla="*/ 368894 h 397468"/>
                            <a:gd name="connsiteX9" fmla="*/ 129178 w 157753"/>
                            <a:gd name="connsiteY9" fmla="*/ 397469 h 39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53" h="397468">
                              <a:moveTo>
                                <a:pt x="129188" y="397469"/>
                              </a:moveTo>
                              <a:cubicBezTo>
                                <a:pt x="113405" y="397469"/>
                                <a:pt x="100613" y="384677"/>
                                <a:pt x="100613" y="368894"/>
                              </a:cubicBezTo>
                              <a:lnTo>
                                <a:pt x="100613" y="141018"/>
                              </a:lnTo>
                              <a:lnTo>
                                <a:pt x="8372" y="48778"/>
                              </a:lnTo>
                              <a:cubicBezTo>
                                <a:pt x="-2791" y="37624"/>
                                <a:pt x="-2791" y="19526"/>
                                <a:pt x="8372" y="8372"/>
                              </a:cubicBezTo>
                              <a:cubicBezTo>
                                <a:pt x="19526" y="-2791"/>
                                <a:pt x="37624" y="-2791"/>
                                <a:pt x="48778" y="8372"/>
                              </a:cubicBezTo>
                              <a:lnTo>
                                <a:pt x="149381" y="108976"/>
                              </a:lnTo>
                              <a:cubicBezTo>
                                <a:pt x="154743" y="114329"/>
                                <a:pt x="157753" y="121606"/>
                                <a:pt x="157753" y="129178"/>
                              </a:cubicBezTo>
                              <a:lnTo>
                                <a:pt x="157753" y="368894"/>
                              </a:lnTo>
                              <a:cubicBezTo>
                                <a:pt x="157753" y="384677"/>
                                <a:pt x="144961" y="397469"/>
                                <a:pt x="129178" y="397469"/>
                              </a:cubicBezTo>
                              <a:close/>
                            </a:path>
                          </a:pathLst>
                        </a:custGeom>
                        <a:solidFill>
                          <a:srgbClr val="54BC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25" name="Freeform: Shape 24">
                        <a:extLst>
                          <a:ext uri="{FF2B5EF4-FFF2-40B4-BE49-F238E27FC236}">
                            <a16:creationId xmlns:a16="http://schemas.microsoft.com/office/drawing/2014/main" id="{6C5D8E1B-EA57-C6EC-006A-AA1AB9AC516E}"/>
                          </a:ext>
                        </a:extLst>
                      </p:cNvPr>
                      <p:cNvSpPr/>
                      <p:nvPr/>
                    </p:nvSpPr>
                    <p:spPr>
                      <a:xfrm>
                        <a:off x="566729" y="2523609"/>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13AAE1A3-1142-C6CD-224F-CC53AB71F7E8}"/>
                          </a:ext>
                        </a:extLst>
                      </p:cNvPr>
                      <p:cNvSpPr/>
                      <p:nvPr/>
                    </p:nvSpPr>
                    <p:spPr>
                      <a:xfrm>
                        <a:off x="256719" y="2524151"/>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23" name="Freeform: Shape 22">
                      <a:extLst>
                        <a:ext uri="{FF2B5EF4-FFF2-40B4-BE49-F238E27FC236}">
                          <a16:creationId xmlns:a16="http://schemas.microsoft.com/office/drawing/2014/main" id="{014525B5-3665-A5D9-2340-626B79A33BF5}"/>
                        </a:ext>
                      </a:extLst>
                    </p:cNvPr>
                    <p:cNvSpPr/>
                    <p:nvPr/>
                  </p:nvSpPr>
                  <p:spPr>
                    <a:xfrm rot="19627188">
                      <a:off x="499806" y="2978744"/>
                      <a:ext cx="153466" cy="274110"/>
                    </a:xfrm>
                    <a:custGeom>
                      <a:avLst/>
                      <a:gdLst>
                        <a:gd name="connsiteX0" fmla="*/ 139170 w 153466"/>
                        <a:gd name="connsiteY0" fmla="*/ 0 h 274110"/>
                        <a:gd name="connsiteX1" fmla="*/ 124882 w 153466"/>
                        <a:gd name="connsiteY1" fmla="*/ 14288 h 274110"/>
                        <a:gd name="connsiteX2" fmla="*/ 124882 w 153466"/>
                        <a:gd name="connsiteY2" fmla="*/ 97365 h 274110"/>
                        <a:gd name="connsiteX3" fmla="*/ 28575 w 153466"/>
                        <a:gd name="connsiteY3" fmla="*/ 97365 h 274110"/>
                        <a:gd name="connsiteX4" fmla="*/ 28575 w 153466"/>
                        <a:gd name="connsiteY4" fmla="*/ 14288 h 274110"/>
                        <a:gd name="connsiteX5" fmla="*/ 14288 w 153466"/>
                        <a:gd name="connsiteY5" fmla="*/ 0 h 274110"/>
                        <a:gd name="connsiteX6" fmla="*/ 0 w 153466"/>
                        <a:gd name="connsiteY6" fmla="*/ 14288 h 274110"/>
                        <a:gd name="connsiteX7" fmla="*/ 0 w 153466"/>
                        <a:gd name="connsiteY7" fmla="*/ 111652 h 274110"/>
                        <a:gd name="connsiteX8" fmla="*/ 14288 w 153466"/>
                        <a:gd name="connsiteY8" fmla="*/ 125940 h 274110"/>
                        <a:gd name="connsiteX9" fmla="*/ 61389 w 153466"/>
                        <a:gd name="connsiteY9" fmla="*/ 125940 h 274110"/>
                        <a:gd name="connsiteX10" fmla="*/ 61389 w 153466"/>
                        <a:gd name="connsiteY10" fmla="*/ 259823 h 274110"/>
                        <a:gd name="connsiteX11" fmla="*/ 75676 w 153466"/>
                        <a:gd name="connsiteY11" fmla="*/ 274110 h 274110"/>
                        <a:gd name="connsiteX12" fmla="*/ 89964 w 153466"/>
                        <a:gd name="connsiteY12" fmla="*/ 259823 h 274110"/>
                        <a:gd name="connsiteX13" fmla="*/ 89964 w 153466"/>
                        <a:gd name="connsiteY13" fmla="*/ 125940 h 274110"/>
                        <a:gd name="connsiteX14" fmla="*/ 139179 w 153466"/>
                        <a:gd name="connsiteY14" fmla="*/ 125940 h 274110"/>
                        <a:gd name="connsiteX15" fmla="*/ 153467 w 153466"/>
                        <a:gd name="connsiteY15" fmla="*/ 111652 h 274110"/>
                        <a:gd name="connsiteX16" fmla="*/ 153467 w 153466"/>
                        <a:gd name="connsiteY16" fmla="*/ 14288 h 274110"/>
                        <a:gd name="connsiteX17" fmla="*/ 139179 w 153466"/>
                        <a:gd name="connsiteY17" fmla="*/ 0 h 27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466" h="274110">
                          <a:moveTo>
                            <a:pt x="139170" y="0"/>
                          </a:moveTo>
                          <a:cubicBezTo>
                            <a:pt x="131274" y="0"/>
                            <a:pt x="124882" y="6391"/>
                            <a:pt x="124882" y="14288"/>
                          </a:cubicBezTo>
                          <a:lnTo>
                            <a:pt x="124882" y="97365"/>
                          </a:lnTo>
                          <a:lnTo>
                            <a:pt x="28575" y="97365"/>
                          </a:lnTo>
                          <a:lnTo>
                            <a:pt x="28575" y="14288"/>
                          </a:lnTo>
                          <a:cubicBezTo>
                            <a:pt x="28575" y="6391"/>
                            <a:pt x="22184" y="0"/>
                            <a:pt x="14288" y="0"/>
                          </a:cubicBezTo>
                          <a:cubicBezTo>
                            <a:pt x="6391" y="0"/>
                            <a:pt x="0" y="6391"/>
                            <a:pt x="0" y="14288"/>
                          </a:cubicBezTo>
                          <a:lnTo>
                            <a:pt x="0" y="111652"/>
                          </a:lnTo>
                          <a:cubicBezTo>
                            <a:pt x="0" y="119548"/>
                            <a:pt x="6391" y="125940"/>
                            <a:pt x="14288" y="125940"/>
                          </a:cubicBezTo>
                          <a:lnTo>
                            <a:pt x="61389" y="125940"/>
                          </a:lnTo>
                          <a:lnTo>
                            <a:pt x="61389" y="259823"/>
                          </a:lnTo>
                          <a:cubicBezTo>
                            <a:pt x="61389" y="267710"/>
                            <a:pt x="67780" y="274110"/>
                            <a:pt x="75676" y="274110"/>
                          </a:cubicBezTo>
                          <a:cubicBezTo>
                            <a:pt x="83572" y="274110"/>
                            <a:pt x="89964" y="267710"/>
                            <a:pt x="89964" y="259823"/>
                          </a:cubicBezTo>
                          <a:lnTo>
                            <a:pt x="89964" y="125940"/>
                          </a:lnTo>
                          <a:lnTo>
                            <a:pt x="139179" y="125940"/>
                          </a:lnTo>
                          <a:cubicBezTo>
                            <a:pt x="147076" y="125940"/>
                            <a:pt x="153467" y="119548"/>
                            <a:pt x="153467" y="111652"/>
                          </a:cubicBezTo>
                          <a:lnTo>
                            <a:pt x="153467" y="14288"/>
                          </a:lnTo>
                          <a:cubicBezTo>
                            <a:pt x="153467" y="6391"/>
                            <a:pt x="147076" y="0"/>
                            <a:pt x="139179"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pic>
                <p:nvPicPr>
                  <p:cNvPr id="5" name="Picture 4" descr="Icon&#10;&#10;Description automatically generated">
                    <a:extLst>
                      <a:ext uri="{FF2B5EF4-FFF2-40B4-BE49-F238E27FC236}">
                        <a16:creationId xmlns:a16="http://schemas.microsoft.com/office/drawing/2014/main" id="{D7A3CAA4-C044-310A-4925-7C3C76A6F20F}"/>
                      </a:ext>
                    </a:extLst>
                  </p:cNvPr>
                  <p:cNvPicPr>
                    <a:picLocks noChangeAspect="1"/>
                  </p:cNvPicPr>
                  <p:nvPr/>
                </p:nvPicPr>
                <p:blipFill>
                  <a:blip r:embed="rId3"/>
                  <a:stretch>
                    <a:fillRect/>
                  </a:stretch>
                </p:blipFill>
                <p:spPr>
                  <a:xfrm>
                    <a:off x="6625910" y="1894748"/>
                    <a:ext cx="537188" cy="578509"/>
                  </a:xfrm>
                  <a:prstGeom prst="rect">
                    <a:avLst/>
                  </a:prstGeom>
                </p:spPr>
              </p:pic>
            </p:grpSp>
            <p:sp>
              <p:nvSpPr>
                <p:cNvPr id="156" name="Rectangle 155">
                  <a:extLst>
                    <a:ext uri="{FF2B5EF4-FFF2-40B4-BE49-F238E27FC236}">
                      <a16:creationId xmlns:a16="http://schemas.microsoft.com/office/drawing/2014/main" id="{46FD4B1D-DC39-E17B-2713-69C0B59683B6}"/>
                    </a:ext>
                  </a:extLst>
                </p:cNvPr>
                <p:cNvSpPr/>
                <p:nvPr/>
              </p:nvSpPr>
              <p:spPr>
                <a:xfrm>
                  <a:off x="6452686" y="2768252"/>
                  <a:ext cx="1085329"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Basophil</a:t>
                  </a:r>
                </a:p>
              </p:txBody>
            </p:sp>
          </p:grpSp>
          <p:grpSp>
            <p:nvGrpSpPr>
              <p:cNvPr id="160" name="Group 159">
                <a:extLst>
                  <a:ext uri="{FF2B5EF4-FFF2-40B4-BE49-F238E27FC236}">
                    <a16:creationId xmlns:a16="http://schemas.microsoft.com/office/drawing/2014/main" id="{F08ED96E-B565-1EE0-A796-5E6C11B56426}"/>
                  </a:ext>
                </a:extLst>
              </p:cNvPr>
              <p:cNvGrpSpPr/>
              <p:nvPr/>
            </p:nvGrpSpPr>
            <p:grpSpPr>
              <a:xfrm>
                <a:off x="7436763" y="1871028"/>
                <a:ext cx="1205253" cy="1245088"/>
                <a:chOff x="7396594" y="1874223"/>
                <a:chExt cx="1205253" cy="1245088"/>
              </a:xfrm>
            </p:grpSpPr>
            <p:pic>
              <p:nvPicPr>
                <p:cNvPr id="7" name="Picture 6" descr="A picture containing clock, vector graphics&#10;&#10;Description automatically generated">
                  <a:extLst>
                    <a:ext uri="{FF2B5EF4-FFF2-40B4-BE49-F238E27FC236}">
                      <a16:creationId xmlns:a16="http://schemas.microsoft.com/office/drawing/2014/main" id="{EF8D3A2B-A002-8E69-A518-FED04B4BB7D0}"/>
                    </a:ext>
                  </a:extLst>
                </p:cNvPr>
                <p:cNvPicPr>
                  <a:picLocks noChangeAspect="1"/>
                </p:cNvPicPr>
                <p:nvPr/>
              </p:nvPicPr>
              <p:blipFill>
                <a:blip r:embed="rId4"/>
                <a:stretch>
                  <a:fillRect/>
                </a:stretch>
              </p:blipFill>
              <p:spPr>
                <a:xfrm rot="19590329">
                  <a:off x="7541973" y="1874223"/>
                  <a:ext cx="1059874" cy="788745"/>
                </a:xfrm>
                <a:prstGeom prst="rect">
                  <a:avLst/>
                </a:prstGeom>
              </p:spPr>
            </p:pic>
            <p:sp>
              <p:nvSpPr>
                <p:cNvPr id="157" name="Rectangle 156">
                  <a:extLst>
                    <a:ext uri="{FF2B5EF4-FFF2-40B4-BE49-F238E27FC236}">
                      <a16:creationId xmlns:a16="http://schemas.microsoft.com/office/drawing/2014/main" id="{F2FC86BD-933B-5BE0-5348-53F801FB158E}"/>
                    </a:ext>
                  </a:extLst>
                </p:cNvPr>
                <p:cNvSpPr/>
                <p:nvPr/>
              </p:nvSpPr>
              <p:spPr>
                <a:xfrm>
                  <a:off x="7396594" y="2784240"/>
                  <a:ext cx="1085329"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Mast cell</a:t>
                  </a:r>
                </a:p>
              </p:txBody>
            </p:sp>
          </p:grpSp>
          <p:grpSp>
            <p:nvGrpSpPr>
              <p:cNvPr id="161" name="Group 160">
                <a:extLst>
                  <a:ext uri="{FF2B5EF4-FFF2-40B4-BE49-F238E27FC236}">
                    <a16:creationId xmlns:a16="http://schemas.microsoft.com/office/drawing/2014/main" id="{431D4FF6-9F9D-46CE-39CE-3A7A34B51587}"/>
                  </a:ext>
                </a:extLst>
              </p:cNvPr>
              <p:cNvGrpSpPr/>
              <p:nvPr/>
            </p:nvGrpSpPr>
            <p:grpSpPr>
              <a:xfrm>
                <a:off x="9915785" y="1779998"/>
                <a:ext cx="1127804" cy="1339313"/>
                <a:chOff x="9915785" y="1779998"/>
                <a:chExt cx="1127804" cy="1339313"/>
              </a:xfrm>
            </p:grpSpPr>
            <p:grpSp>
              <p:nvGrpSpPr>
                <p:cNvPr id="150" name="Group 149">
                  <a:extLst>
                    <a:ext uri="{FF2B5EF4-FFF2-40B4-BE49-F238E27FC236}">
                      <a16:creationId xmlns:a16="http://schemas.microsoft.com/office/drawing/2014/main" id="{385EE2C3-F3DF-3535-4D55-067DCAC215B8}"/>
                    </a:ext>
                  </a:extLst>
                </p:cNvPr>
                <p:cNvGrpSpPr/>
                <p:nvPr/>
              </p:nvGrpSpPr>
              <p:grpSpPr>
                <a:xfrm>
                  <a:off x="10139679" y="1779998"/>
                  <a:ext cx="903910" cy="1003900"/>
                  <a:chOff x="10064523" y="1466848"/>
                  <a:chExt cx="903910" cy="1003900"/>
                </a:xfrm>
              </p:grpSpPr>
              <p:grpSp>
                <p:nvGrpSpPr>
                  <p:cNvPr id="135" name="Group 134">
                    <a:extLst>
                      <a:ext uri="{FF2B5EF4-FFF2-40B4-BE49-F238E27FC236}">
                        <a16:creationId xmlns:a16="http://schemas.microsoft.com/office/drawing/2014/main" id="{DCCBEF88-8A7B-EF31-D9DB-D98B12942F22}"/>
                      </a:ext>
                    </a:extLst>
                  </p:cNvPr>
                  <p:cNvGrpSpPr>
                    <a:grpSpLocks noChangeAspect="1"/>
                  </p:cNvGrpSpPr>
                  <p:nvPr/>
                </p:nvGrpSpPr>
                <p:grpSpPr>
                  <a:xfrm rot="4093331">
                    <a:off x="10310085" y="1441196"/>
                    <a:ext cx="632696" cy="684000"/>
                    <a:chOff x="237845" y="2427691"/>
                    <a:chExt cx="763271" cy="825163"/>
                  </a:xfrm>
                </p:grpSpPr>
                <p:grpSp>
                  <p:nvGrpSpPr>
                    <p:cNvPr id="136" name="Graphic 21">
                      <a:extLst>
                        <a:ext uri="{FF2B5EF4-FFF2-40B4-BE49-F238E27FC236}">
                          <a16:creationId xmlns:a16="http://schemas.microsoft.com/office/drawing/2014/main" id="{5030C716-7750-0246-5F07-C02085B224A5}"/>
                        </a:ext>
                      </a:extLst>
                    </p:cNvPr>
                    <p:cNvGrpSpPr/>
                    <p:nvPr/>
                  </p:nvGrpSpPr>
                  <p:grpSpPr>
                    <a:xfrm rot="19627188">
                      <a:off x="585696" y="2427691"/>
                      <a:ext cx="372456" cy="454790"/>
                      <a:chOff x="670923" y="2523609"/>
                      <a:chExt cx="372456" cy="454790"/>
                    </a:xfrm>
                  </p:grpSpPr>
                  <p:grpSp>
                    <p:nvGrpSpPr>
                      <p:cNvPr id="145" name="Graphic 21">
                        <a:extLst>
                          <a:ext uri="{FF2B5EF4-FFF2-40B4-BE49-F238E27FC236}">
                            <a16:creationId xmlns:a16="http://schemas.microsoft.com/office/drawing/2014/main" id="{F28757A8-7172-DAB7-2054-D61CA7E67815}"/>
                          </a:ext>
                        </a:extLst>
                      </p:cNvPr>
                      <p:cNvGrpSpPr/>
                      <p:nvPr/>
                    </p:nvGrpSpPr>
                    <p:grpSpPr>
                      <a:xfrm>
                        <a:off x="727692" y="2580930"/>
                        <a:ext cx="258365" cy="397468"/>
                        <a:chOff x="727692" y="2580930"/>
                        <a:chExt cx="258365" cy="397468"/>
                      </a:xfrm>
                    </p:grpSpPr>
                    <p:sp>
                      <p:nvSpPr>
                        <p:cNvPr id="148" name="Freeform: Shape 147">
                          <a:extLst>
                            <a:ext uri="{FF2B5EF4-FFF2-40B4-BE49-F238E27FC236}">
                              <a16:creationId xmlns:a16="http://schemas.microsoft.com/office/drawing/2014/main" id="{85C0265C-72E5-6A8D-578A-D74420E91781}"/>
                            </a:ext>
                          </a:extLst>
                        </p:cNvPr>
                        <p:cNvSpPr/>
                        <p:nvPr/>
                      </p:nvSpPr>
                      <p:spPr>
                        <a:xfrm>
                          <a:off x="828304" y="2580930"/>
                          <a:ext cx="157753" cy="157753"/>
                        </a:xfrm>
                        <a:custGeom>
                          <a:avLst/>
                          <a:gdLst>
                            <a:gd name="connsiteX0" fmla="*/ 28575 w 157753"/>
                            <a:gd name="connsiteY0" fmla="*/ 157753 h 157753"/>
                            <a:gd name="connsiteX1" fmla="*/ 8372 w 157753"/>
                            <a:gd name="connsiteY1" fmla="*/ 149381 h 157753"/>
                            <a:gd name="connsiteX2" fmla="*/ 8372 w 157753"/>
                            <a:gd name="connsiteY2" fmla="*/ 108976 h 157753"/>
                            <a:gd name="connsiteX3" fmla="*/ 108976 w 157753"/>
                            <a:gd name="connsiteY3" fmla="*/ 8372 h 157753"/>
                            <a:gd name="connsiteX4" fmla="*/ 149381 w 157753"/>
                            <a:gd name="connsiteY4" fmla="*/ 8372 h 157753"/>
                            <a:gd name="connsiteX5" fmla="*/ 149381 w 157753"/>
                            <a:gd name="connsiteY5" fmla="*/ 48778 h 157753"/>
                            <a:gd name="connsiteX6" fmla="*/ 48778 w 157753"/>
                            <a:gd name="connsiteY6" fmla="*/ 149381 h 157753"/>
                            <a:gd name="connsiteX7" fmla="*/ 28575 w 157753"/>
                            <a:gd name="connsiteY7" fmla="*/ 157753 h 15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53" h="157753">
                              <a:moveTo>
                                <a:pt x="28575" y="157753"/>
                              </a:moveTo>
                              <a:cubicBezTo>
                                <a:pt x="21260" y="157753"/>
                                <a:pt x="13954" y="154962"/>
                                <a:pt x="8372" y="149381"/>
                              </a:cubicBezTo>
                              <a:cubicBezTo>
                                <a:pt x="-2791" y="138227"/>
                                <a:pt x="-2791" y="120129"/>
                                <a:pt x="8372" y="108976"/>
                              </a:cubicBezTo>
                              <a:lnTo>
                                <a:pt x="108976" y="8372"/>
                              </a:lnTo>
                              <a:cubicBezTo>
                                <a:pt x="120139" y="-2791"/>
                                <a:pt x="138217" y="-2791"/>
                                <a:pt x="149381" y="8372"/>
                              </a:cubicBezTo>
                              <a:cubicBezTo>
                                <a:pt x="160544" y="19526"/>
                                <a:pt x="160544" y="37624"/>
                                <a:pt x="149381" y="48778"/>
                              </a:cubicBezTo>
                              <a:lnTo>
                                <a:pt x="48778" y="149381"/>
                              </a:lnTo>
                              <a:cubicBezTo>
                                <a:pt x="43196" y="154962"/>
                                <a:pt x="35881" y="157753"/>
                                <a:pt x="28575" y="157753"/>
                              </a:cubicBezTo>
                              <a:close/>
                            </a:path>
                          </a:pathLst>
                        </a:custGeom>
                        <a:solidFill>
                          <a:srgbClr val="A9DD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149" name="Freeform: Shape 148">
                          <a:extLst>
                            <a:ext uri="{FF2B5EF4-FFF2-40B4-BE49-F238E27FC236}">
                              <a16:creationId xmlns:a16="http://schemas.microsoft.com/office/drawing/2014/main" id="{4D75CBE7-8686-8546-DD00-13D37EF4215E}"/>
                            </a:ext>
                          </a:extLst>
                        </p:cNvPr>
                        <p:cNvSpPr/>
                        <p:nvPr/>
                      </p:nvSpPr>
                      <p:spPr>
                        <a:xfrm>
                          <a:off x="727692" y="2580930"/>
                          <a:ext cx="157753" cy="397468"/>
                        </a:xfrm>
                        <a:custGeom>
                          <a:avLst/>
                          <a:gdLst>
                            <a:gd name="connsiteX0" fmla="*/ 129188 w 157753"/>
                            <a:gd name="connsiteY0" fmla="*/ 397469 h 397468"/>
                            <a:gd name="connsiteX1" fmla="*/ 100613 w 157753"/>
                            <a:gd name="connsiteY1" fmla="*/ 368894 h 397468"/>
                            <a:gd name="connsiteX2" fmla="*/ 100613 w 157753"/>
                            <a:gd name="connsiteY2" fmla="*/ 141018 h 397468"/>
                            <a:gd name="connsiteX3" fmla="*/ 8372 w 157753"/>
                            <a:gd name="connsiteY3" fmla="*/ 48778 h 397468"/>
                            <a:gd name="connsiteX4" fmla="*/ 8372 w 157753"/>
                            <a:gd name="connsiteY4" fmla="*/ 8372 h 397468"/>
                            <a:gd name="connsiteX5" fmla="*/ 48778 w 157753"/>
                            <a:gd name="connsiteY5" fmla="*/ 8372 h 397468"/>
                            <a:gd name="connsiteX6" fmla="*/ 149381 w 157753"/>
                            <a:gd name="connsiteY6" fmla="*/ 108976 h 397468"/>
                            <a:gd name="connsiteX7" fmla="*/ 157753 w 157753"/>
                            <a:gd name="connsiteY7" fmla="*/ 129178 h 397468"/>
                            <a:gd name="connsiteX8" fmla="*/ 157753 w 157753"/>
                            <a:gd name="connsiteY8" fmla="*/ 368894 h 397468"/>
                            <a:gd name="connsiteX9" fmla="*/ 129178 w 157753"/>
                            <a:gd name="connsiteY9" fmla="*/ 397469 h 39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53" h="397468">
                              <a:moveTo>
                                <a:pt x="129188" y="397469"/>
                              </a:moveTo>
                              <a:cubicBezTo>
                                <a:pt x="113405" y="397469"/>
                                <a:pt x="100613" y="384677"/>
                                <a:pt x="100613" y="368894"/>
                              </a:cubicBezTo>
                              <a:lnTo>
                                <a:pt x="100613" y="141018"/>
                              </a:lnTo>
                              <a:lnTo>
                                <a:pt x="8372" y="48778"/>
                              </a:lnTo>
                              <a:cubicBezTo>
                                <a:pt x="-2791" y="37624"/>
                                <a:pt x="-2791" y="19526"/>
                                <a:pt x="8372" y="8372"/>
                              </a:cubicBezTo>
                              <a:cubicBezTo>
                                <a:pt x="19536" y="-2791"/>
                                <a:pt x="37614" y="-2791"/>
                                <a:pt x="48778" y="8372"/>
                              </a:cubicBezTo>
                              <a:lnTo>
                                <a:pt x="149381" y="108976"/>
                              </a:lnTo>
                              <a:cubicBezTo>
                                <a:pt x="154734" y="114329"/>
                                <a:pt x="157753" y="121606"/>
                                <a:pt x="157753" y="129178"/>
                              </a:cubicBezTo>
                              <a:lnTo>
                                <a:pt x="157753" y="368894"/>
                              </a:lnTo>
                              <a:cubicBezTo>
                                <a:pt x="157753" y="384677"/>
                                <a:pt x="144961" y="397469"/>
                                <a:pt x="129178" y="397469"/>
                              </a:cubicBezTo>
                              <a:close/>
                            </a:path>
                          </a:pathLst>
                        </a:custGeom>
                        <a:solidFill>
                          <a:srgbClr val="54BC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46" name="Freeform: Shape 145">
                        <a:extLst>
                          <a:ext uri="{FF2B5EF4-FFF2-40B4-BE49-F238E27FC236}">
                            <a16:creationId xmlns:a16="http://schemas.microsoft.com/office/drawing/2014/main" id="{00D19D12-157B-F663-F121-378C815A9F7D}"/>
                          </a:ext>
                        </a:extLst>
                      </p:cNvPr>
                      <p:cNvSpPr/>
                      <p:nvPr/>
                    </p:nvSpPr>
                    <p:spPr>
                      <a:xfrm>
                        <a:off x="980933" y="2523609"/>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147" name="Freeform: Shape 146">
                        <a:extLst>
                          <a:ext uri="{FF2B5EF4-FFF2-40B4-BE49-F238E27FC236}">
                            <a16:creationId xmlns:a16="http://schemas.microsoft.com/office/drawing/2014/main" id="{FE7A6E23-6323-F185-53EB-F9CB350A0312}"/>
                          </a:ext>
                        </a:extLst>
                      </p:cNvPr>
                      <p:cNvSpPr/>
                      <p:nvPr/>
                    </p:nvSpPr>
                    <p:spPr>
                      <a:xfrm>
                        <a:off x="670923" y="2524151"/>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37" name="Freeform: Shape 136">
                      <a:extLst>
                        <a:ext uri="{FF2B5EF4-FFF2-40B4-BE49-F238E27FC236}">
                          <a16:creationId xmlns:a16="http://schemas.microsoft.com/office/drawing/2014/main" id="{F7447F88-2E4F-7862-701B-31F31F757D15}"/>
                        </a:ext>
                      </a:extLst>
                    </p:cNvPr>
                    <p:cNvSpPr/>
                    <p:nvPr/>
                  </p:nvSpPr>
                  <p:spPr>
                    <a:xfrm rot="19627188">
                      <a:off x="847659" y="2753882"/>
                      <a:ext cx="153457" cy="274110"/>
                    </a:xfrm>
                    <a:custGeom>
                      <a:avLst/>
                      <a:gdLst>
                        <a:gd name="connsiteX0" fmla="*/ 139170 w 153457"/>
                        <a:gd name="connsiteY0" fmla="*/ 0 h 274110"/>
                        <a:gd name="connsiteX1" fmla="*/ 124882 w 153457"/>
                        <a:gd name="connsiteY1" fmla="*/ 14288 h 274110"/>
                        <a:gd name="connsiteX2" fmla="*/ 124882 w 153457"/>
                        <a:gd name="connsiteY2" fmla="*/ 97365 h 274110"/>
                        <a:gd name="connsiteX3" fmla="*/ 28575 w 153457"/>
                        <a:gd name="connsiteY3" fmla="*/ 97365 h 274110"/>
                        <a:gd name="connsiteX4" fmla="*/ 28575 w 153457"/>
                        <a:gd name="connsiteY4" fmla="*/ 14288 h 274110"/>
                        <a:gd name="connsiteX5" fmla="*/ 14288 w 153457"/>
                        <a:gd name="connsiteY5" fmla="*/ 0 h 274110"/>
                        <a:gd name="connsiteX6" fmla="*/ 0 w 153457"/>
                        <a:gd name="connsiteY6" fmla="*/ 14288 h 274110"/>
                        <a:gd name="connsiteX7" fmla="*/ 0 w 153457"/>
                        <a:gd name="connsiteY7" fmla="*/ 111652 h 274110"/>
                        <a:gd name="connsiteX8" fmla="*/ 14288 w 153457"/>
                        <a:gd name="connsiteY8" fmla="*/ 125940 h 274110"/>
                        <a:gd name="connsiteX9" fmla="*/ 61379 w 153457"/>
                        <a:gd name="connsiteY9" fmla="*/ 125940 h 274110"/>
                        <a:gd name="connsiteX10" fmla="*/ 61379 w 153457"/>
                        <a:gd name="connsiteY10" fmla="*/ 259823 h 274110"/>
                        <a:gd name="connsiteX11" fmla="*/ 75667 w 153457"/>
                        <a:gd name="connsiteY11" fmla="*/ 274110 h 274110"/>
                        <a:gd name="connsiteX12" fmla="*/ 89954 w 153457"/>
                        <a:gd name="connsiteY12" fmla="*/ 259823 h 274110"/>
                        <a:gd name="connsiteX13" fmla="*/ 89954 w 153457"/>
                        <a:gd name="connsiteY13" fmla="*/ 125940 h 274110"/>
                        <a:gd name="connsiteX14" fmla="*/ 139170 w 153457"/>
                        <a:gd name="connsiteY14" fmla="*/ 125940 h 274110"/>
                        <a:gd name="connsiteX15" fmla="*/ 153457 w 153457"/>
                        <a:gd name="connsiteY15" fmla="*/ 111652 h 274110"/>
                        <a:gd name="connsiteX16" fmla="*/ 153457 w 153457"/>
                        <a:gd name="connsiteY16" fmla="*/ 14288 h 274110"/>
                        <a:gd name="connsiteX17" fmla="*/ 139170 w 153457"/>
                        <a:gd name="connsiteY17" fmla="*/ 0 h 27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457" h="274110">
                          <a:moveTo>
                            <a:pt x="139170" y="0"/>
                          </a:moveTo>
                          <a:cubicBezTo>
                            <a:pt x="131283" y="0"/>
                            <a:pt x="124882" y="6391"/>
                            <a:pt x="124882" y="14288"/>
                          </a:cubicBezTo>
                          <a:lnTo>
                            <a:pt x="124882" y="97365"/>
                          </a:lnTo>
                          <a:lnTo>
                            <a:pt x="28575" y="97365"/>
                          </a:lnTo>
                          <a:lnTo>
                            <a:pt x="28575" y="14288"/>
                          </a:lnTo>
                          <a:cubicBezTo>
                            <a:pt x="28575" y="6391"/>
                            <a:pt x="22174" y="0"/>
                            <a:pt x="14288" y="0"/>
                          </a:cubicBezTo>
                          <a:cubicBezTo>
                            <a:pt x="6401" y="0"/>
                            <a:pt x="0" y="6391"/>
                            <a:pt x="0" y="14288"/>
                          </a:cubicBezTo>
                          <a:lnTo>
                            <a:pt x="0" y="111652"/>
                          </a:lnTo>
                          <a:cubicBezTo>
                            <a:pt x="0" y="119548"/>
                            <a:pt x="6401" y="125940"/>
                            <a:pt x="14288" y="125940"/>
                          </a:cubicBezTo>
                          <a:lnTo>
                            <a:pt x="61379" y="125940"/>
                          </a:lnTo>
                          <a:lnTo>
                            <a:pt x="61379" y="259823"/>
                          </a:lnTo>
                          <a:cubicBezTo>
                            <a:pt x="61379" y="267710"/>
                            <a:pt x="67780" y="274110"/>
                            <a:pt x="75667" y="274110"/>
                          </a:cubicBezTo>
                          <a:cubicBezTo>
                            <a:pt x="83553" y="274110"/>
                            <a:pt x="89954" y="267710"/>
                            <a:pt x="89954" y="259823"/>
                          </a:cubicBezTo>
                          <a:lnTo>
                            <a:pt x="89954" y="125940"/>
                          </a:lnTo>
                          <a:lnTo>
                            <a:pt x="139170" y="125940"/>
                          </a:lnTo>
                          <a:cubicBezTo>
                            <a:pt x="147056" y="125940"/>
                            <a:pt x="153457" y="119548"/>
                            <a:pt x="153457" y="111652"/>
                          </a:cubicBezTo>
                          <a:lnTo>
                            <a:pt x="153457" y="14288"/>
                          </a:lnTo>
                          <a:cubicBezTo>
                            <a:pt x="153457" y="6391"/>
                            <a:pt x="147056" y="0"/>
                            <a:pt x="139170"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38" name="Graphic 21">
                      <a:extLst>
                        <a:ext uri="{FF2B5EF4-FFF2-40B4-BE49-F238E27FC236}">
                          <a16:creationId xmlns:a16="http://schemas.microsoft.com/office/drawing/2014/main" id="{FCBB3E1E-BE19-8F09-B317-9E28250350ED}"/>
                        </a:ext>
                      </a:extLst>
                    </p:cNvPr>
                    <p:cNvGrpSpPr/>
                    <p:nvPr/>
                  </p:nvGrpSpPr>
                  <p:grpSpPr>
                    <a:xfrm rot="19627188">
                      <a:off x="237845" y="2652555"/>
                      <a:ext cx="372456" cy="454790"/>
                      <a:chOff x="256719" y="2523609"/>
                      <a:chExt cx="372456" cy="454790"/>
                    </a:xfrm>
                  </p:grpSpPr>
                  <p:grpSp>
                    <p:nvGrpSpPr>
                      <p:cNvPr id="140" name="Graphic 21">
                        <a:extLst>
                          <a:ext uri="{FF2B5EF4-FFF2-40B4-BE49-F238E27FC236}">
                            <a16:creationId xmlns:a16="http://schemas.microsoft.com/office/drawing/2014/main" id="{49C7709D-B458-F60E-7B41-B15EB2311B09}"/>
                          </a:ext>
                        </a:extLst>
                      </p:cNvPr>
                      <p:cNvGrpSpPr/>
                      <p:nvPr/>
                    </p:nvGrpSpPr>
                    <p:grpSpPr>
                      <a:xfrm>
                        <a:off x="313487" y="2580930"/>
                        <a:ext cx="258365" cy="397468"/>
                        <a:chOff x="313487" y="2580930"/>
                        <a:chExt cx="258365" cy="397468"/>
                      </a:xfrm>
                    </p:grpSpPr>
                    <p:sp>
                      <p:nvSpPr>
                        <p:cNvPr id="143" name="Freeform: Shape 142">
                          <a:extLst>
                            <a:ext uri="{FF2B5EF4-FFF2-40B4-BE49-F238E27FC236}">
                              <a16:creationId xmlns:a16="http://schemas.microsoft.com/office/drawing/2014/main" id="{4988076B-EB8B-4A2C-451C-7B49020413A1}"/>
                            </a:ext>
                          </a:extLst>
                        </p:cNvPr>
                        <p:cNvSpPr/>
                        <p:nvPr/>
                      </p:nvSpPr>
                      <p:spPr>
                        <a:xfrm>
                          <a:off x="414100" y="2580930"/>
                          <a:ext cx="157753" cy="157753"/>
                        </a:xfrm>
                        <a:custGeom>
                          <a:avLst/>
                          <a:gdLst>
                            <a:gd name="connsiteX0" fmla="*/ 28575 w 157753"/>
                            <a:gd name="connsiteY0" fmla="*/ 157753 h 157753"/>
                            <a:gd name="connsiteX1" fmla="*/ 8372 w 157753"/>
                            <a:gd name="connsiteY1" fmla="*/ 149381 h 157753"/>
                            <a:gd name="connsiteX2" fmla="*/ 8372 w 157753"/>
                            <a:gd name="connsiteY2" fmla="*/ 108976 h 157753"/>
                            <a:gd name="connsiteX3" fmla="*/ 108976 w 157753"/>
                            <a:gd name="connsiteY3" fmla="*/ 8372 h 157753"/>
                            <a:gd name="connsiteX4" fmla="*/ 149381 w 157753"/>
                            <a:gd name="connsiteY4" fmla="*/ 8372 h 157753"/>
                            <a:gd name="connsiteX5" fmla="*/ 149381 w 157753"/>
                            <a:gd name="connsiteY5" fmla="*/ 48778 h 157753"/>
                            <a:gd name="connsiteX6" fmla="*/ 48778 w 157753"/>
                            <a:gd name="connsiteY6" fmla="*/ 149381 h 157753"/>
                            <a:gd name="connsiteX7" fmla="*/ 28575 w 157753"/>
                            <a:gd name="connsiteY7" fmla="*/ 157753 h 15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53" h="157753">
                              <a:moveTo>
                                <a:pt x="28575" y="157753"/>
                              </a:moveTo>
                              <a:cubicBezTo>
                                <a:pt x="21260" y="157753"/>
                                <a:pt x="13945" y="154962"/>
                                <a:pt x="8372" y="149381"/>
                              </a:cubicBezTo>
                              <a:cubicBezTo>
                                <a:pt x="-2791" y="138227"/>
                                <a:pt x="-2791" y="120129"/>
                                <a:pt x="8372" y="108976"/>
                              </a:cubicBezTo>
                              <a:lnTo>
                                <a:pt x="108976" y="8372"/>
                              </a:lnTo>
                              <a:cubicBezTo>
                                <a:pt x="120129" y="-2791"/>
                                <a:pt x="138227" y="-2791"/>
                                <a:pt x="149381" y="8372"/>
                              </a:cubicBezTo>
                              <a:cubicBezTo>
                                <a:pt x="160544" y="19526"/>
                                <a:pt x="160544" y="37624"/>
                                <a:pt x="149381" y="48778"/>
                              </a:cubicBezTo>
                              <a:lnTo>
                                <a:pt x="48778" y="149381"/>
                              </a:lnTo>
                              <a:cubicBezTo>
                                <a:pt x="43205" y="154962"/>
                                <a:pt x="35881" y="157753"/>
                                <a:pt x="28575" y="157753"/>
                              </a:cubicBezTo>
                              <a:close/>
                            </a:path>
                          </a:pathLst>
                        </a:custGeom>
                        <a:solidFill>
                          <a:srgbClr val="A9DD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144" name="Freeform: Shape 143">
                          <a:extLst>
                            <a:ext uri="{FF2B5EF4-FFF2-40B4-BE49-F238E27FC236}">
                              <a16:creationId xmlns:a16="http://schemas.microsoft.com/office/drawing/2014/main" id="{73CF1470-38A9-F292-97D4-57F4E6C22AB5}"/>
                            </a:ext>
                          </a:extLst>
                        </p:cNvPr>
                        <p:cNvSpPr/>
                        <p:nvPr/>
                      </p:nvSpPr>
                      <p:spPr>
                        <a:xfrm>
                          <a:off x="313487" y="2580930"/>
                          <a:ext cx="157753" cy="397468"/>
                        </a:xfrm>
                        <a:custGeom>
                          <a:avLst/>
                          <a:gdLst>
                            <a:gd name="connsiteX0" fmla="*/ 129188 w 157753"/>
                            <a:gd name="connsiteY0" fmla="*/ 397469 h 397468"/>
                            <a:gd name="connsiteX1" fmla="*/ 100613 w 157753"/>
                            <a:gd name="connsiteY1" fmla="*/ 368894 h 397468"/>
                            <a:gd name="connsiteX2" fmla="*/ 100613 w 157753"/>
                            <a:gd name="connsiteY2" fmla="*/ 141018 h 397468"/>
                            <a:gd name="connsiteX3" fmla="*/ 8372 w 157753"/>
                            <a:gd name="connsiteY3" fmla="*/ 48778 h 397468"/>
                            <a:gd name="connsiteX4" fmla="*/ 8372 w 157753"/>
                            <a:gd name="connsiteY4" fmla="*/ 8372 h 397468"/>
                            <a:gd name="connsiteX5" fmla="*/ 48778 w 157753"/>
                            <a:gd name="connsiteY5" fmla="*/ 8372 h 397468"/>
                            <a:gd name="connsiteX6" fmla="*/ 149381 w 157753"/>
                            <a:gd name="connsiteY6" fmla="*/ 108976 h 397468"/>
                            <a:gd name="connsiteX7" fmla="*/ 157753 w 157753"/>
                            <a:gd name="connsiteY7" fmla="*/ 129178 h 397468"/>
                            <a:gd name="connsiteX8" fmla="*/ 157753 w 157753"/>
                            <a:gd name="connsiteY8" fmla="*/ 368894 h 397468"/>
                            <a:gd name="connsiteX9" fmla="*/ 129178 w 157753"/>
                            <a:gd name="connsiteY9" fmla="*/ 397469 h 39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53" h="397468">
                              <a:moveTo>
                                <a:pt x="129188" y="397469"/>
                              </a:moveTo>
                              <a:cubicBezTo>
                                <a:pt x="113405" y="397469"/>
                                <a:pt x="100613" y="384677"/>
                                <a:pt x="100613" y="368894"/>
                              </a:cubicBezTo>
                              <a:lnTo>
                                <a:pt x="100613" y="141018"/>
                              </a:lnTo>
                              <a:lnTo>
                                <a:pt x="8372" y="48778"/>
                              </a:lnTo>
                              <a:cubicBezTo>
                                <a:pt x="-2791" y="37624"/>
                                <a:pt x="-2791" y="19526"/>
                                <a:pt x="8372" y="8372"/>
                              </a:cubicBezTo>
                              <a:cubicBezTo>
                                <a:pt x="19526" y="-2791"/>
                                <a:pt x="37624" y="-2791"/>
                                <a:pt x="48778" y="8372"/>
                              </a:cubicBezTo>
                              <a:lnTo>
                                <a:pt x="149381" y="108976"/>
                              </a:lnTo>
                              <a:cubicBezTo>
                                <a:pt x="154743" y="114329"/>
                                <a:pt x="157753" y="121606"/>
                                <a:pt x="157753" y="129178"/>
                              </a:cubicBezTo>
                              <a:lnTo>
                                <a:pt x="157753" y="368894"/>
                              </a:lnTo>
                              <a:cubicBezTo>
                                <a:pt x="157753" y="384677"/>
                                <a:pt x="144961" y="397469"/>
                                <a:pt x="129178" y="397469"/>
                              </a:cubicBezTo>
                              <a:close/>
                            </a:path>
                          </a:pathLst>
                        </a:custGeom>
                        <a:solidFill>
                          <a:srgbClr val="54BC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41" name="Freeform: Shape 140">
                        <a:extLst>
                          <a:ext uri="{FF2B5EF4-FFF2-40B4-BE49-F238E27FC236}">
                            <a16:creationId xmlns:a16="http://schemas.microsoft.com/office/drawing/2014/main" id="{3BC85A66-1705-D3AC-767F-3C20D98A9972}"/>
                          </a:ext>
                        </a:extLst>
                      </p:cNvPr>
                      <p:cNvSpPr/>
                      <p:nvPr/>
                    </p:nvSpPr>
                    <p:spPr>
                      <a:xfrm>
                        <a:off x="566729" y="2523609"/>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142" name="Freeform: Shape 141">
                        <a:extLst>
                          <a:ext uri="{FF2B5EF4-FFF2-40B4-BE49-F238E27FC236}">
                            <a16:creationId xmlns:a16="http://schemas.microsoft.com/office/drawing/2014/main" id="{446EB212-7F9C-E67F-69EE-A893E698619F}"/>
                          </a:ext>
                        </a:extLst>
                      </p:cNvPr>
                      <p:cNvSpPr/>
                      <p:nvPr/>
                    </p:nvSpPr>
                    <p:spPr>
                      <a:xfrm>
                        <a:off x="256719" y="2524151"/>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39" name="Freeform: Shape 138">
                      <a:extLst>
                        <a:ext uri="{FF2B5EF4-FFF2-40B4-BE49-F238E27FC236}">
                          <a16:creationId xmlns:a16="http://schemas.microsoft.com/office/drawing/2014/main" id="{025577CF-5489-373C-D623-ED3F6B812890}"/>
                        </a:ext>
                      </a:extLst>
                    </p:cNvPr>
                    <p:cNvSpPr/>
                    <p:nvPr/>
                  </p:nvSpPr>
                  <p:spPr>
                    <a:xfrm rot="19627188">
                      <a:off x="499806" y="2978744"/>
                      <a:ext cx="153466" cy="274110"/>
                    </a:xfrm>
                    <a:custGeom>
                      <a:avLst/>
                      <a:gdLst>
                        <a:gd name="connsiteX0" fmla="*/ 139170 w 153466"/>
                        <a:gd name="connsiteY0" fmla="*/ 0 h 274110"/>
                        <a:gd name="connsiteX1" fmla="*/ 124882 w 153466"/>
                        <a:gd name="connsiteY1" fmla="*/ 14288 h 274110"/>
                        <a:gd name="connsiteX2" fmla="*/ 124882 w 153466"/>
                        <a:gd name="connsiteY2" fmla="*/ 97365 h 274110"/>
                        <a:gd name="connsiteX3" fmla="*/ 28575 w 153466"/>
                        <a:gd name="connsiteY3" fmla="*/ 97365 h 274110"/>
                        <a:gd name="connsiteX4" fmla="*/ 28575 w 153466"/>
                        <a:gd name="connsiteY4" fmla="*/ 14288 h 274110"/>
                        <a:gd name="connsiteX5" fmla="*/ 14288 w 153466"/>
                        <a:gd name="connsiteY5" fmla="*/ 0 h 274110"/>
                        <a:gd name="connsiteX6" fmla="*/ 0 w 153466"/>
                        <a:gd name="connsiteY6" fmla="*/ 14288 h 274110"/>
                        <a:gd name="connsiteX7" fmla="*/ 0 w 153466"/>
                        <a:gd name="connsiteY7" fmla="*/ 111652 h 274110"/>
                        <a:gd name="connsiteX8" fmla="*/ 14288 w 153466"/>
                        <a:gd name="connsiteY8" fmla="*/ 125940 h 274110"/>
                        <a:gd name="connsiteX9" fmla="*/ 61389 w 153466"/>
                        <a:gd name="connsiteY9" fmla="*/ 125940 h 274110"/>
                        <a:gd name="connsiteX10" fmla="*/ 61389 w 153466"/>
                        <a:gd name="connsiteY10" fmla="*/ 259823 h 274110"/>
                        <a:gd name="connsiteX11" fmla="*/ 75676 w 153466"/>
                        <a:gd name="connsiteY11" fmla="*/ 274110 h 274110"/>
                        <a:gd name="connsiteX12" fmla="*/ 89964 w 153466"/>
                        <a:gd name="connsiteY12" fmla="*/ 259823 h 274110"/>
                        <a:gd name="connsiteX13" fmla="*/ 89964 w 153466"/>
                        <a:gd name="connsiteY13" fmla="*/ 125940 h 274110"/>
                        <a:gd name="connsiteX14" fmla="*/ 139179 w 153466"/>
                        <a:gd name="connsiteY14" fmla="*/ 125940 h 274110"/>
                        <a:gd name="connsiteX15" fmla="*/ 153467 w 153466"/>
                        <a:gd name="connsiteY15" fmla="*/ 111652 h 274110"/>
                        <a:gd name="connsiteX16" fmla="*/ 153467 w 153466"/>
                        <a:gd name="connsiteY16" fmla="*/ 14288 h 274110"/>
                        <a:gd name="connsiteX17" fmla="*/ 139179 w 153466"/>
                        <a:gd name="connsiteY17" fmla="*/ 0 h 27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466" h="274110">
                          <a:moveTo>
                            <a:pt x="139170" y="0"/>
                          </a:moveTo>
                          <a:cubicBezTo>
                            <a:pt x="131274" y="0"/>
                            <a:pt x="124882" y="6391"/>
                            <a:pt x="124882" y="14288"/>
                          </a:cubicBezTo>
                          <a:lnTo>
                            <a:pt x="124882" y="97365"/>
                          </a:lnTo>
                          <a:lnTo>
                            <a:pt x="28575" y="97365"/>
                          </a:lnTo>
                          <a:lnTo>
                            <a:pt x="28575" y="14288"/>
                          </a:lnTo>
                          <a:cubicBezTo>
                            <a:pt x="28575" y="6391"/>
                            <a:pt x="22184" y="0"/>
                            <a:pt x="14288" y="0"/>
                          </a:cubicBezTo>
                          <a:cubicBezTo>
                            <a:pt x="6391" y="0"/>
                            <a:pt x="0" y="6391"/>
                            <a:pt x="0" y="14288"/>
                          </a:cubicBezTo>
                          <a:lnTo>
                            <a:pt x="0" y="111652"/>
                          </a:lnTo>
                          <a:cubicBezTo>
                            <a:pt x="0" y="119548"/>
                            <a:pt x="6391" y="125940"/>
                            <a:pt x="14288" y="125940"/>
                          </a:cubicBezTo>
                          <a:lnTo>
                            <a:pt x="61389" y="125940"/>
                          </a:lnTo>
                          <a:lnTo>
                            <a:pt x="61389" y="259823"/>
                          </a:lnTo>
                          <a:cubicBezTo>
                            <a:pt x="61389" y="267710"/>
                            <a:pt x="67780" y="274110"/>
                            <a:pt x="75676" y="274110"/>
                          </a:cubicBezTo>
                          <a:cubicBezTo>
                            <a:pt x="83572" y="274110"/>
                            <a:pt x="89964" y="267710"/>
                            <a:pt x="89964" y="259823"/>
                          </a:cubicBezTo>
                          <a:lnTo>
                            <a:pt x="89964" y="125940"/>
                          </a:lnTo>
                          <a:lnTo>
                            <a:pt x="139179" y="125940"/>
                          </a:lnTo>
                          <a:cubicBezTo>
                            <a:pt x="147076" y="125940"/>
                            <a:pt x="153467" y="119548"/>
                            <a:pt x="153467" y="111652"/>
                          </a:cubicBezTo>
                          <a:lnTo>
                            <a:pt x="153467" y="14288"/>
                          </a:lnTo>
                          <a:cubicBezTo>
                            <a:pt x="153467" y="6391"/>
                            <a:pt x="147076" y="0"/>
                            <a:pt x="139179"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pic>
                <p:nvPicPr>
                  <p:cNvPr id="134" name="Picture 133" descr="A picture containing icon&#10;&#10;Description automatically generated">
                    <a:extLst>
                      <a:ext uri="{FF2B5EF4-FFF2-40B4-BE49-F238E27FC236}">
                        <a16:creationId xmlns:a16="http://schemas.microsoft.com/office/drawing/2014/main" id="{A2189A7B-EA2F-B7B8-6DB2-EE7AD2316D1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6144"/>
                            </a14:imgEffect>
                          </a14:imgLayer>
                        </a14:imgProps>
                      </a:ext>
                    </a:extLst>
                  </a:blip>
                  <a:stretch>
                    <a:fillRect/>
                  </a:stretch>
                </p:blipFill>
                <p:spPr>
                  <a:xfrm rot="672985">
                    <a:off x="10064523" y="1894748"/>
                    <a:ext cx="572519" cy="576000"/>
                  </a:xfrm>
                  <a:prstGeom prst="rect">
                    <a:avLst/>
                  </a:prstGeom>
                </p:spPr>
              </p:pic>
            </p:grpSp>
            <p:sp>
              <p:nvSpPr>
                <p:cNvPr id="158" name="Rectangle 157">
                  <a:extLst>
                    <a:ext uri="{FF2B5EF4-FFF2-40B4-BE49-F238E27FC236}">
                      <a16:creationId xmlns:a16="http://schemas.microsoft.com/office/drawing/2014/main" id="{6B77D8E8-A86C-147D-0E12-B25AF527ED73}"/>
                    </a:ext>
                  </a:extLst>
                </p:cNvPr>
                <p:cNvSpPr/>
                <p:nvPr/>
              </p:nvSpPr>
              <p:spPr>
                <a:xfrm>
                  <a:off x="9915785" y="2784240"/>
                  <a:ext cx="1085329"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Eosinophil</a:t>
                  </a:r>
                </a:p>
              </p:txBody>
            </p:sp>
          </p:grpSp>
          <p:cxnSp>
            <p:nvCxnSpPr>
              <p:cNvPr id="163" name="Straight Arrow Connector 162">
                <a:extLst>
                  <a:ext uri="{FF2B5EF4-FFF2-40B4-BE49-F238E27FC236}">
                    <a16:creationId xmlns:a16="http://schemas.microsoft.com/office/drawing/2014/main" id="{28E90204-A74F-0DAA-6948-C1CCEC176C8A}"/>
                  </a:ext>
                </a:extLst>
              </p:cNvPr>
              <p:cNvCxnSpPr/>
              <p:nvPr/>
            </p:nvCxnSpPr>
            <p:spPr>
              <a:xfrm>
                <a:off x="10476292" y="3176465"/>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4" name="Rectangle: Rounded Corners 163">
                <a:extLst>
                  <a:ext uri="{FF2B5EF4-FFF2-40B4-BE49-F238E27FC236}">
                    <a16:creationId xmlns:a16="http://schemas.microsoft.com/office/drawing/2014/main" id="{EC708692-EB1B-53AA-65F6-DB240E276930}"/>
                  </a:ext>
                </a:extLst>
              </p:cNvPr>
              <p:cNvSpPr/>
              <p:nvPr/>
            </p:nvSpPr>
            <p:spPr>
              <a:xfrm>
                <a:off x="6747680" y="3342855"/>
                <a:ext cx="1270494" cy="8311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2"/>
                    </a:solidFill>
                  </a:rPr>
                  <a:t>Cytotoxic </a:t>
                </a:r>
                <a:br>
                  <a:rPr lang="en-GB" sz="1400" b="1" dirty="0">
                    <a:solidFill>
                      <a:schemeClr val="tx2"/>
                    </a:solidFill>
                  </a:rPr>
                </a:br>
                <a:r>
                  <a:rPr lang="en-GB" sz="1400" b="1" dirty="0">
                    <a:solidFill>
                      <a:schemeClr val="tx2"/>
                    </a:solidFill>
                  </a:rPr>
                  <a:t>molecules</a:t>
                </a:r>
                <a:br>
                  <a:rPr lang="en-GB" sz="1400" b="1" dirty="0">
                    <a:solidFill>
                      <a:schemeClr val="tx2"/>
                    </a:solidFill>
                  </a:rPr>
                </a:br>
                <a:r>
                  <a:rPr lang="en-GB" sz="1400" dirty="0">
                    <a:solidFill>
                      <a:schemeClr val="tx2"/>
                    </a:solidFill>
                  </a:rPr>
                  <a:t>MBP, EPO </a:t>
                </a:r>
              </a:p>
            </p:txBody>
          </p:sp>
          <p:cxnSp>
            <p:nvCxnSpPr>
              <p:cNvPr id="166" name="Straight Arrow Connector 165">
                <a:extLst>
                  <a:ext uri="{FF2B5EF4-FFF2-40B4-BE49-F238E27FC236}">
                    <a16:creationId xmlns:a16="http://schemas.microsoft.com/office/drawing/2014/main" id="{10AD3348-9D33-D953-919E-DE0CCDC48313}"/>
                  </a:ext>
                </a:extLst>
              </p:cNvPr>
              <p:cNvCxnSpPr>
                <a:cxnSpLocks/>
              </p:cNvCxnSpPr>
              <p:nvPr/>
            </p:nvCxnSpPr>
            <p:spPr>
              <a:xfrm>
                <a:off x="7346599" y="4284997"/>
                <a:ext cx="0" cy="7309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A9C1E4DC-A16A-4A00-5C55-E434616E25D7}"/>
                  </a:ext>
                </a:extLst>
              </p:cNvPr>
              <p:cNvCxnSpPr>
                <a:cxnSpLocks/>
              </p:cNvCxnSpPr>
              <p:nvPr/>
            </p:nvCxnSpPr>
            <p:spPr>
              <a:xfrm rot="2700000">
                <a:off x="6920388" y="4255251"/>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2889185C-2F44-57EB-A520-C9D06C266CAA}"/>
                  </a:ext>
                </a:extLst>
              </p:cNvPr>
              <p:cNvSpPr/>
              <p:nvPr/>
            </p:nvSpPr>
            <p:spPr>
              <a:xfrm>
                <a:off x="6214554" y="5235702"/>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Activation of </a:t>
                </a:r>
                <a:br>
                  <a:rPr lang="en-GB" sz="1400" dirty="0">
                    <a:solidFill>
                      <a:schemeClr val="tx1"/>
                    </a:solidFill>
                  </a:rPr>
                </a:br>
                <a:r>
                  <a:rPr lang="en-GB" sz="1400" dirty="0">
                    <a:solidFill>
                      <a:schemeClr val="tx1"/>
                    </a:solidFill>
                  </a:rPr>
                  <a:t>neutrophils</a:t>
                </a:r>
              </a:p>
            </p:txBody>
          </p:sp>
          <p:sp>
            <p:nvSpPr>
              <p:cNvPr id="170" name="Rectangle 169">
                <a:extLst>
                  <a:ext uri="{FF2B5EF4-FFF2-40B4-BE49-F238E27FC236}">
                    <a16:creationId xmlns:a16="http://schemas.microsoft.com/office/drawing/2014/main" id="{4A899ED2-4878-0BA8-FD5F-53B592B18E1D}"/>
                  </a:ext>
                </a:extLst>
              </p:cNvPr>
              <p:cNvSpPr/>
              <p:nvPr/>
            </p:nvSpPr>
            <p:spPr>
              <a:xfrm>
                <a:off x="7333863" y="4657905"/>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Epithelial/tissue </a:t>
                </a:r>
                <a:br>
                  <a:rPr lang="en-GB" sz="1400" dirty="0">
                    <a:solidFill>
                      <a:schemeClr val="tx1"/>
                    </a:solidFill>
                  </a:rPr>
                </a:br>
                <a:r>
                  <a:rPr lang="en-GB" sz="1400" dirty="0">
                    <a:solidFill>
                      <a:schemeClr val="tx1"/>
                    </a:solidFill>
                  </a:rPr>
                  <a:t>damage; AHR</a:t>
                </a:r>
              </a:p>
            </p:txBody>
          </p:sp>
          <p:sp>
            <p:nvSpPr>
              <p:cNvPr id="171" name="Rectangle: Rounded Corners 170">
                <a:extLst>
                  <a:ext uri="{FF2B5EF4-FFF2-40B4-BE49-F238E27FC236}">
                    <a16:creationId xmlns:a16="http://schemas.microsoft.com/office/drawing/2014/main" id="{5108E764-CF74-E4CD-858A-4E8C76B180E8}"/>
                  </a:ext>
                </a:extLst>
              </p:cNvPr>
              <p:cNvSpPr/>
              <p:nvPr/>
            </p:nvSpPr>
            <p:spPr>
              <a:xfrm>
                <a:off x="9380751" y="3742580"/>
                <a:ext cx="2192008" cy="4438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2"/>
                    </a:solidFill>
                  </a:rPr>
                  <a:t>Recruitment of Th2 cells; eosinophil activation</a:t>
                </a:r>
              </a:p>
            </p:txBody>
          </p:sp>
          <p:cxnSp>
            <p:nvCxnSpPr>
              <p:cNvPr id="172" name="Straight Arrow Connector 171">
                <a:extLst>
                  <a:ext uri="{FF2B5EF4-FFF2-40B4-BE49-F238E27FC236}">
                    <a16:creationId xmlns:a16="http://schemas.microsoft.com/office/drawing/2014/main" id="{9B5E9504-E520-0F86-86BA-D3D605CAE1D4}"/>
                  </a:ext>
                </a:extLst>
              </p:cNvPr>
              <p:cNvCxnSpPr>
                <a:cxnSpLocks/>
              </p:cNvCxnSpPr>
              <p:nvPr/>
            </p:nvCxnSpPr>
            <p:spPr>
              <a:xfrm rot="-2700000">
                <a:off x="7768646" y="4255250"/>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C25452C2-BF5B-F5FF-015F-4D19F975DA5D}"/>
                  </a:ext>
                </a:extLst>
              </p:cNvPr>
              <p:cNvCxnSpPr>
                <a:cxnSpLocks/>
              </p:cNvCxnSpPr>
              <p:nvPr/>
            </p:nvCxnSpPr>
            <p:spPr>
              <a:xfrm>
                <a:off x="10467522" y="4281298"/>
                <a:ext cx="8770" cy="864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2B39B4A4-2967-E78E-23A7-FE3D1ED96E66}"/>
                  </a:ext>
                </a:extLst>
              </p:cNvPr>
              <p:cNvCxnSpPr>
                <a:cxnSpLocks/>
              </p:cNvCxnSpPr>
              <p:nvPr/>
            </p:nvCxnSpPr>
            <p:spPr>
              <a:xfrm rot="2700000">
                <a:off x="10041311" y="4251552"/>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44BD5A1-C615-8958-059C-1B51B94B4A9E}"/>
                  </a:ext>
                </a:extLst>
              </p:cNvPr>
              <p:cNvSpPr/>
              <p:nvPr/>
            </p:nvSpPr>
            <p:spPr>
              <a:xfrm>
                <a:off x="8667023" y="4647833"/>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Mast cells</a:t>
                </a:r>
              </a:p>
            </p:txBody>
          </p:sp>
          <p:sp>
            <p:nvSpPr>
              <p:cNvPr id="183" name="Rectangle 182">
                <a:extLst>
                  <a:ext uri="{FF2B5EF4-FFF2-40B4-BE49-F238E27FC236}">
                    <a16:creationId xmlns:a16="http://schemas.microsoft.com/office/drawing/2014/main" id="{0A2AB723-32ED-C09A-47B5-486BA6C59874}"/>
                  </a:ext>
                </a:extLst>
              </p:cNvPr>
              <p:cNvSpPr/>
              <p:nvPr/>
            </p:nvSpPr>
            <p:spPr>
              <a:xfrm>
                <a:off x="9359196" y="5276734"/>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Class switching of </a:t>
                </a:r>
                <a:br>
                  <a:rPr lang="en-GB" sz="1400" dirty="0">
                    <a:solidFill>
                      <a:schemeClr val="tx1"/>
                    </a:solidFill>
                  </a:rPr>
                </a:br>
                <a:r>
                  <a:rPr lang="en-GB" sz="1400" dirty="0">
                    <a:solidFill>
                      <a:schemeClr val="tx1"/>
                    </a:solidFill>
                  </a:rPr>
                  <a:t>plasma cells – IgE</a:t>
                </a:r>
              </a:p>
            </p:txBody>
          </p:sp>
          <p:cxnSp>
            <p:nvCxnSpPr>
              <p:cNvPr id="185" name="Straight Arrow Connector 184">
                <a:extLst>
                  <a:ext uri="{FF2B5EF4-FFF2-40B4-BE49-F238E27FC236}">
                    <a16:creationId xmlns:a16="http://schemas.microsoft.com/office/drawing/2014/main" id="{F629A166-A8EB-5F87-66AA-EF61845350ED}"/>
                  </a:ext>
                </a:extLst>
              </p:cNvPr>
              <p:cNvCxnSpPr>
                <a:cxnSpLocks/>
              </p:cNvCxnSpPr>
              <p:nvPr/>
            </p:nvCxnSpPr>
            <p:spPr>
              <a:xfrm rot="-2700000">
                <a:off x="10889569" y="4251551"/>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087ECC4D-4C35-F1A8-EA84-3994EE3D9D3C}"/>
                  </a:ext>
                </a:extLst>
              </p:cNvPr>
              <p:cNvCxnSpPr>
                <a:cxnSpLocks/>
              </p:cNvCxnSpPr>
              <p:nvPr/>
            </p:nvCxnSpPr>
            <p:spPr>
              <a:xfrm flipH="1">
                <a:off x="8126410" y="2993845"/>
                <a:ext cx="1666176" cy="66375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6538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EFC277-CA6D-C69A-7900-5DC06BCA27A4}"/>
              </a:ext>
            </a:extLst>
          </p:cNvPr>
          <p:cNvSpPr/>
          <p:nvPr/>
        </p:nvSpPr>
        <p:spPr>
          <a:xfrm>
            <a:off x="4972050" y="1378385"/>
            <a:ext cx="6662737" cy="48894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br>
              <a:rPr lang="en-GB" dirty="0"/>
            </a:br>
            <a:r>
              <a:rPr lang="en-GB" dirty="0"/>
              <a:t>The case of CRSwNP prevalence in patients with severe asthma</a:t>
            </a:r>
            <a:r>
              <a:rPr lang="en-GB" baseline="30000" dirty="0"/>
              <a:t>1</a:t>
            </a:r>
            <a:r>
              <a:rPr lang="en-GB" dirty="0"/>
              <a:t> </a:t>
            </a:r>
          </a:p>
        </p:txBody>
      </p:sp>
      <p:sp>
        <p:nvSpPr>
          <p:cNvPr id="4" name="Content Placeholder 3">
            <a:extLst>
              <a:ext uri="{FF2B5EF4-FFF2-40B4-BE49-F238E27FC236}">
                <a16:creationId xmlns:a16="http://schemas.microsoft.com/office/drawing/2014/main" id="{B163CD0B-3829-1B6E-25AE-CE835EA88441}"/>
              </a:ext>
            </a:extLst>
          </p:cNvPr>
          <p:cNvSpPr>
            <a:spLocks noGrp="1"/>
          </p:cNvSpPr>
          <p:nvPr>
            <p:ph sz="quarter" idx="13"/>
          </p:nvPr>
        </p:nvSpPr>
        <p:spPr/>
        <p:txBody>
          <a:bodyPr/>
          <a:lstStyle/>
          <a:p>
            <a:br>
              <a:rPr lang="en-GB" dirty="0"/>
            </a:br>
            <a:r>
              <a:rPr lang="en-GB" dirty="0"/>
              <a:t>*Based on a study of 437 patients with severe asthma from the SANI registry</a:t>
            </a:r>
            <a:r>
              <a:rPr lang="en-GB" baseline="30000" dirty="0"/>
              <a:t>1</a:t>
            </a:r>
            <a:br>
              <a:rPr lang="en-GB" dirty="0"/>
            </a:br>
            <a:r>
              <a:rPr lang="en-GB" dirty="0"/>
              <a:t>BMI, body mass index; CRSwNP, chronic rhinosinusitis with nasal polyps; OCS, oral corticosteroid(s); SANI, Severe Asthma Network in Italy; SD, standard deviation</a:t>
            </a:r>
          </a:p>
          <a:p>
            <a:r>
              <a:rPr lang="en-GB" dirty="0"/>
              <a:t>1. </a:t>
            </a:r>
            <a:r>
              <a:rPr lang="en-GB" dirty="0" err="1"/>
              <a:t>Heffler</a:t>
            </a:r>
            <a:r>
              <a:rPr lang="en-GB" dirty="0"/>
              <a:t> E, et al. J Allergy Clin Immunol </a:t>
            </a:r>
            <a:r>
              <a:rPr lang="en-GB" dirty="0" err="1"/>
              <a:t>Pract</a:t>
            </a:r>
            <a:r>
              <a:rPr lang="en-GB" dirty="0"/>
              <a:t> 2019;7:1462–1468</a:t>
            </a:r>
          </a:p>
        </p:txBody>
      </p:sp>
      <p:graphicFrame>
        <p:nvGraphicFramePr>
          <p:cNvPr id="6" name="Table 6">
            <a:extLst>
              <a:ext uri="{FF2B5EF4-FFF2-40B4-BE49-F238E27FC236}">
                <a16:creationId xmlns:a16="http://schemas.microsoft.com/office/drawing/2014/main" id="{45477361-2290-F09A-A719-C6AEF521F600}"/>
              </a:ext>
            </a:extLst>
          </p:cNvPr>
          <p:cNvGraphicFramePr>
            <a:graphicFrameLocks noGrp="1"/>
          </p:cNvGraphicFramePr>
          <p:nvPr>
            <p:extLst>
              <p:ext uri="{D42A27DB-BD31-4B8C-83A1-F6EECF244321}">
                <p14:modId xmlns:p14="http://schemas.microsoft.com/office/powerpoint/2010/main" val="223096039"/>
              </p:ext>
            </p:extLst>
          </p:nvPr>
        </p:nvGraphicFramePr>
        <p:xfrm>
          <a:off x="557213" y="1378385"/>
          <a:ext cx="4251842" cy="4889400"/>
        </p:xfrm>
        <a:graphic>
          <a:graphicData uri="http://schemas.openxmlformats.org/drawingml/2006/table">
            <a:tbl>
              <a:tblPr firstRow="1" bandRow="1">
                <a:tableStyleId>{5C22544A-7EE6-4342-B048-85BDC9FD1C3A}</a:tableStyleId>
              </a:tblPr>
              <a:tblGrid>
                <a:gridCol w="3071812">
                  <a:extLst>
                    <a:ext uri="{9D8B030D-6E8A-4147-A177-3AD203B41FA5}">
                      <a16:colId xmlns:a16="http://schemas.microsoft.com/office/drawing/2014/main" val="174191842"/>
                    </a:ext>
                  </a:extLst>
                </a:gridCol>
                <a:gridCol w="1180030">
                  <a:extLst>
                    <a:ext uri="{9D8B030D-6E8A-4147-A177-3AD203B41FA5}">
                      <a16:colId xmlns:a16="http://schemas.microsoft.com/office/drawing/2014/main" val="1765351354"/>
                    </a:ext>
                  </a:extLst>
                </a:gridCol>
              </a:tblGrid>
              <a:tr h="198000">
                <a:tc gridSpan="2">
                  <a:txBody>
                    <a:bodyPr/>
                    <a:lstStyle/>
                    <a:p>
                      <a:r>
                        <a:rPr lang="en-GB" sz="1400" dirty="0"/>
                        <a:t>Patients with severe asthma in Italy</a:t>
                      </a:r>
                      <a:r>
                        <a:rPr lang="en-GB" sz="1400" baseline="30000" dirty="0"/>
                        <a:t>1</a:t>
                      </a:r>
                      <a:r>
                        <a:rPr lang="en-GB" sz="1400" baseline="0" dirty="0"/>
                        <a:t>*</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sz="1000"/>
                    </a:p>
                  </a:txBody>
                  <a:tcPr marL="46800" marR="0" marT="0" marB="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02083744"/>
                  </a:ext>
                </a:extLst>
              </a:tr>
              <a:tr h="198000">
                <a:tc>
                  <a:txBody>
                    <a:bodyPr/>
                    <a:lstStyle/>
                    <a:p>
                      <a:r>
                        <a:rPr lang="en-GB" sz="1050" b="1" dirty="0">
                          <a:solidFill>
                            <a:schemeClr val="bg1"/>
                          </a:solidFill>
                        </a:rPr>
                        <a:t>Parameter</a:t>
                      </a:r>
                    </a:p>
                  </a:txBody>
                  <a:tcPr marL="46800" marR="0" marT="0" marB="0"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050" b="1" dirty="0">
                          <a:solidFill>
                            <a:schemeClr val="bg1"/>
                          </a:solidFill>
                        </a:rPr>
                        <a:t>Value</a:t>
                      </a:r>
                    </a:p>
                  </a:txBody>
                  <a:tcPr marL="46800" marR="0" marT="0" marB="0" anchor="ctr">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997031092"/>
                  </a:ext>
                </a:extLst>
              </a:tr>
              <a:tr h="198000">
                <a:tc>
                  <a:txBody>
                    <a:bodyPr/>
                    <a:lstStyle/>
                    <a:p>
                      <a:r>
                        <a:rPr lang="en-GB" sz="1050" dirty="0"/>
                        <a:t>Age (years), mean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sz="1050" dirty="0"/>
                        <a:t>54.1 ± 13.7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388268985"/>
                  </a:ext>
                </a:extLst>
              </a:tr>
              <a:tr h="198000">
                <a:tc>
                  <a:txBody>
                    <a:bodyPr/>
                    <a:lstStyle/>
                    <a:p>
                      <a:r>
                        <a:rPr lang="en-GB" sz="1050"/>
                        <a:t>Sex, females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250 (57.2%)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3763269"/>
                  </a:ext>
                </a:extLst>
              </a:tr>
              <a:tr h="198000">
                <a:tc>
                  <a:txBody>
                    <a:bodyPr/>
                    <a:lstStyle/>
                    <a:p>
                      <a:r>
                        <a:rPr lang="en-GB" sz="1050" dirty="0"/>
                        <a:t>Atopic,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309 (70.7%)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164579445"/>
                  </a:ext>
                </a:extLst>
              </a:tr>
              <a:tr h="198000">
                <a:tc>
                  <a:txBody>
                    <a:bodyPr/>
                    <a:lstStyle/>
                    <a:p>
                      <a:r>
                        <a:rPr lang="en-GB" sz="1050"/>
                        <a:t>Sensitised to perennial allergens,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272 (62.2%)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50340246"/>
                  </a:ext>
                </a:extLst>
              </a:tr>
              <a:tr h="198000">
                <a:tc>
                  <a:txBody>
                    <a:bodyPr/>
                    <a:lstStyle/>
                    <a:p>
                      <a:r>
                        <a:rPr lang="en-GB" sz="1050"/>
                        <a:t>Active smokers,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12 (2.7%)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872617552"/>
                  </a:ext>
                </a:extLst>
              </a:tr>
              <a:tr h="198000">
                <a:tc>
                  <a:txBody>
                    <a:bodyPr/>
                    <a:lstStyle/>
                    <a:p>
                      <a:r>
                        <a:rPr lang="en-GB" sz="1050"/>
                        <a:t>Past smokers,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88 (20.1%)</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4006056"/>
                  </a:ext>
                </a:extLst>
              </a:tr>
              <a:tr h="198000">
                <a:tc>
                  <a:txBody>
                    <a:bodyPr/>
                    <a:lstStyle/>
                    <a:p>
                      <a:r>
                        <a:rPr lang="en-GB" sz="1050" dirty="0"/>
                        <a:t>BMI, mean kg/m</a:t>
                      </a:r>
                      <a:r>
                        <a:rPr lang="en-GB" sz="1050" baseline="30000" dirty="0"/>
                        <a:t>2</a:t>
                      </a:r>
                      <a:r>
                        <a:rPr lang="en-GB" sz="1050" dirty="0"/>
                        <a:t>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26.2 ± 5.0</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36778380"/>
                  </a:ext>
                </a:extLst>
              </a:tr>
              <a:tr h="198000">
                <a:tc>
                  <a:txBody>
                    <a:bodyPr/>
                    <a:lstStyle/>
                    <a:p>
                      <a:r>
                        <a:rPr lang="en-GB" sz="1050" dirty="0"/>
                        <a:t>BMI (kg/m</a:t>
                      </a:r>
                      <a:r>
                        <a:rPr lang="en-GB" sz="1050" baseline="30000" dirty="0"/>
                        <a:t>2</a:t>
                      </a:r>
                      <a:r>
                        <a:rPr lang="en-GB" sz="1050" dirty="0"/>
                        <a:t>) classes,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endParaRPr lang="en-GB" sz="1050"/>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410393962"/>
                  </a:ext>
                </a:extLst>
              </a:tr>
              <a:tr h="198000">
                <a:tc>
                  <a:txBody>
                    <a:bodyPr/>
                    <a:lstStyle/>
                    <a:p>
                      <a:pPr marL="0" indent="180975"/>
                      <a:r>
                        <a:rPr lang="en-GB" sz="1050"/>
                        <a:t>&lt;18.5</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7 (1.6%)</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313521"/>
                  </a:ext>
                </a:extLst>
              </a:tr>
              <a:tr h="198000">
                <a:tc>
                  <a:txBody>
                    <a:bodyPr/>
                    <a:lstStyle/>
                    <a:p>
                      <a:pPr marL="0" indent="180975"/>
                      <a:r>
                        <a:rPr lang="en-GB" sz="1050" dirty="0"/>
                        <a:t>18.5–24.9</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190 (43.5%)</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541177346"/>
                  </a:ext>
                </a:extLst>
              </a:tr>
              <a:tr h="198000">
                <a:tc>
                  <a:txBody>
                    <a:bodyPr/>
                    <a:lstStyle/>
                    <a:p>
                      <a:pPr marL="0" indent="180975"/>
                      <a:r>
                        <a:rPr lang="en-GB" sz="1050"/>
                        <a:t>≥30</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87 (19.9%)</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986542074"/>
                  </a:ext>
                </a:extLst>
              </a:tr>
              <a:tr h="198000">
                <a:tc>
                  <a:txBody>
                    <a:bodyPr/>
                    <a:lstStyle/>
                    <a:p>
                      <a:r>
                        <a:rPr lang="en-GB" sz="1050"/>
                        <a:t>Age of onset (years),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32.4 ± 17.1</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560638396"/>
                  </a:ext>
                </a:extLst>
              </a:tr>
              <a:tr h="198000">
                <a:tc>
                  <a:txBody>
                    <a:bodyPr/>
                    <a:lstStyle/>
                    <a:p>
                      <a:r>
                        <a:rPr lang="en-GB" sz="1050"/>
                        <a:t>Late onset,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167 (38.2%)</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850273979"/>
                  </a:ext>
                </a:extLst>
              </a:tr>
              <a:tr h="198000">
                <a:tc>
                  <a:txBody>
                    <a:bodyPr/>
                    <a:lstStyle/>
                    <a:p>
                      <a:r>
                        <a:rPr lang="en-GB" sz="1050" dirty="0"/>
                        <a:t>Exacerbations/year,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3.75 ± 7.2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843347076"/>
                  </a:ext>
                </a:extLst>
              </a:tr>
              <a:tr h="198000">
                <a:tc>
                  <a:txBody>
                    <a:bodyPr/>
                    <a:lstStyle/>
                    <a:p>
                      <a:r>
                        <a:rPr lang="en-GB" sz="1050" dirty="0"/>
                        <a:t>Exacerbations in the last 12 months</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endParaRPr lang="en-GB" sz="1050"/>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765642561"/>
                  </a:ext>
                </a:extLst>
              </a:tr>
              <a:tr h="198000">
                <a:tc>
                  <a:txBody>
                    <a:bodyPr/>
                    <a:lstStyle/>
                    <a:p>
                      <a:pPr marL="0" indent="180975"/>
                      <a:r>
                        <a:rPr lang="en-GB" sz="1050" dirty="0"/>
                        <a:t>0</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76 (17.4%)</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402880306"/>
                  </a:ext>
                </a:extLst>
              </a:tr>
              <a:tr h="198000">
                <a:tc>
                  <a:txBody>
                    <a:bodyPr/>
                    <a:lstStyle/>
                    <a:p>
                      <a:pPr marL="0" indent="180975"/>
                      <a:r>
                        <a:rPr lang="en-GB" sz="1050"/>
                        <a:t>1</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49 (11.2%)</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063285144"/>
                  </a:ext>
                </a:extLst>
              </a:tr>
              <a:tr h="198000">
                <a:tc>
                  <a:txBody>
                    <a:bodyPr/>
                    <a:lstStyle/>
                    <a:p>
                      <a:pPr marL="0" indent="180975"/>
                      <a:r>
                        <a:rPr lang="en-GB" sz="1050"/>
                        <a:t>2</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99 (22.7%)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757001633"/>
                  </a:ext>
                </a:extLst>
              </a:tr>
              <a:tr h="198000">
                <a:tc>
                  <a:txBody>
                    <a:bodyPr/>
                    <a:lstStyle/>
                    <a:p>
                      <a:pPr marL="0" indent="180975"/>
                      <a:r>
                        <a:rPr lang="en-GB" sz="1050"/>
                        <a:t>&gt;2</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213 (48.7%)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173202962"/>
                  </a:ext>
                </a:extLst>
              </a:tr>
              <a:tr h="198000">
                <a:tc>
                  <a:txBody>
                    <a:bodyPr/>
                    <a:lstStyle/>
                    <a:p>
                      <a:r>
                        <a:rPr lang="en-GB" sz="1050"/>
                        <a:t>Emergency department visits per year,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dirty="0"/>
                        <a:t>0.49 ± 0.97</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037953668"/>
                  </a:ext>
                </a:extLst>
              </a:tr>
              <a:tr h="198000">
                <a:tc>
                  <a:txBody>
                    <a:bodyPr/>
                    <a:lstStyle/>
                    <a:p>
                      <a:r>
                        <a:rPr lang="en-GB" sz="1050"/>
                        <a:t>Hospitalisations per year, mean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0.25 ± 0.07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88546433"/>
                  </a:ext>
                </a:extLst>
              </a:tr>
              <a:tr h="198000">
                <a:tc>
                  <a:txBody>
                    <a:bodyPr/>
                    <a:lstStyle/>
                    <a:p>
                      <a:r>
                        <a:rPr lang="en-GB" sz="1050"/>
                        <a:t>Intubation or mechanical ventilation events per year, mean ± SD</a:t>
                      </a:r>
                    </a:p>
                  </a:txBody>
                  <a:tcPr marL="46800" marR="0" marT="0" marB="0" anchor="ct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GB" sz="1050" dirty="0"/>
                        <a:t>0.06 ± 0.39</a:t>
                      </a:r>
                    </a:p>
                  </a:txBody>
                  <a:tcPr marL="46800" marR="0" marT="0" marB="0"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94790253"/>
                  </a:ext>
                </a:extLst>
              </a:tr>
            </a:tbl>
          </a:graphicData>
        </a:graphic>
      </p:graphicFrame>
      <p:grpSp>
        <p:nvGrpSpPr>
          <p:cNvPr id="71" name="Group 70">
            <a:extLst>
              <a:ext uri="{FF2B5EF4-FFF2-40B4-BE49-F238E27FC236}">
                <a16:creationId xmlns:a16="http://schemas.microsoft.com/office/drawing/2014/main" id="{C6A23BD1-4827-A8B2-54A9-2DDF49565384}"/>
              </a:ext>
            </a:extLst>
          </p:cNvPr>
          <p:cNvGrpSpPr/>
          <p:nvPr/>
        </p:nvGrpSpPr>
        <p:grpSpPr>
          <a:xfrm>
            <a:off x="5334221" y="1815875"/>
            <a:ext cx="5938395" cy="4385874"/>
            <a:chOff x="5305788" y="1665793"/>
            <a:chExt cx="5938395" cy="4385874"/>
          </a:xfrm>
        </p:grpSpPr>
        <p:sp>
          <p:nvSpPr>
            <p:cNvPr id="68" name="Oval 67">
              <a:extLst>
                <a:ext uri="{FF2B5EF4-FFF2-40B4-BE49-F238E27FC236}">
                  <a16:creationId xmlns:a16="http://schemas.microsoft.com/office/drawing/2014/main" id="{D108867F-21F7-3E20-E84B-45D3D91F02EA}"/>
                </a:ext>
              </a:extLst>
            </p:cNvPr>
            <p:cNvSpPr>
              <a:spLocks noChangeAspect="1"/>
            </p:cNvSpPr>
            <p:nvPr/>
          </p:nvSpPr>
          <p:spPr>
            <a:xfrm>
              <a:off x="8827146" y="3979833"/>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34C59A4B-82E3-D1D3-4C63-13C0B1B30F60}"/>
                </a:ext>
              </a:extLst>
            </p:cNvPr>
            <p:cNvSpPr>
              <a:spLocks noChangeAspect="1"/>
            </p:cNvSpPr>
            <p:nvPr/>
          </p:nvSpPr>
          <p:spPr>
            <a:xfrm>
              <a:off x="5539399" y="1665793"/>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9B3CF3C-9A5E-6304-7343-2A42DCE387E6}"/>
                </a:ext>
              </a:extLst>
            </p:cNvPr>
            <p:cNvSpPr>
              <a:spLocks noChangeAspect="1"/>
            </p:cNvSpPr>
            <p:nvPr/>
          </p:nvSpPr>
          <p:spPr>
            <a:xfrm>
              <a:off x="9720340" y="1683206"/>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9E994674-DDA3-6EC0-5507-5C132407B78D}"/>
                </a:ext>
              </a:extLst>
            </p:cNvPr>
            <p:cNvSpPr>
              <a:spLocks noChangeAspect="1"/>
            </p:cNvSpPr>
            <p:nvPr/>
          </p:nvSpPr>
          <p:spPr>
            <a:xfrm>
              <a:off x="7679638" y="1665793"/>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12C7448D-37FA-BEFF-5369-1690CF7D0DA9}"/>
                </a:ext>
              </a:extLst>
            </p:cNvPr>
            <p:cNvSpPr>
              <a:spLocks noChangeAspect="1"/>
            </p:cNvSpPr>
            <p:nvPr/>
          </p:nvSpPr>
          <p:spPr>
            <a:xfrm>
              <a:off x="6701972" y="3979833"/>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A6509913-1A3D-1310-D9C7-B3AB77E6AF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9633" y="1881793"/>
              <a:ext cx="828000" cy="828000"/>
            </a:xfrm>
            <a:prstGeom prst="rect">
              <a:avLst/>
            </a:prstGeom>
          </p:spPr>
        </p:pic>
        <p:sp>
          <p:nvSpPr>
            <p:cNvPr id="9" name="Graphic 57">
              <a:extLst>
                <a:ext uri="{FF2B5EF4-FFF2-40B4-BE49-F238E27FC236}">
                  <a16:creationId xmlns:a16="http://schemas.microsoft.com/office/drawing/2014/main" id="{212CAD22-329C-CC3E-F384-787D1BD7A91F}"/>
                </a:ext>
              </a:extLst>
            </p:cNvPr>
            <p:cNvSpPr>
              <a:spLocks noChangeAspect="1"/>
            </p:cNvSpPr>
            <p:nvPr/>
          </p:nvSpPr>
          <p:spPr>
            <a:xfrm>
              <a:off x="7944357" y="1891083"/>
              <a:ext cx="794319" cy="792000"/>
            </a:xfrm>
            <a:custGeom>
              <a:avLst/>
              <a:gdLst>
                <a:gd name="connsiteX0" fmla="*/ 369242 w 551624"/>
                <a:gd name="connsiteY0" fmla="*/ 187791 h 550012"/>
                <a:gd name="connsiteX1" fmla="*/ 332903 w 551624"/>
                <a:gd name="connsiteY1" fmla="*/ 191524 h 550012"/>
                <a:gd name="connsiteX2" fmla="*/ 345082 w 551624"/>
                <a:gd name="connsiteY2" fmla="*/ 161864 h 550012"/>
                <a:gd name="connsiteX3" fmla="*/ 346064 w 551624"/>
                <a:gd name="connsiteY3" fmla="*/ 73474 h 550012"/>
                <a:gd name="connsiteX4" fmla="*/ 287137 w 551624"/>
                <a:gd name="connsiteY4" fmla="*/ 9636 h 550012"/>
                <a:gd name="connsiteX5" fmla="*/ 202872 w 551624"/>
                <a:gd name="connsiteY5" fmla="*/ 7672 h 550012"/>
                <a:gd name="connsiteX6" fmla="*/ 139035 w 551624"/>
                <a:gd name="connsiteY6" fmla="*/ 71117 h 550012"/>
                <a:gd name="connsiteX7" fmla="*/ 9200 w 551624"/>
                <a:gd name="connsiteY7" fmla="*/ 387946 h 550012"/>
                <a:gd name="connsiteX8" fmla="*/ 68126 w 551624"/>
                <a:gd name="connsiteY8" fmla="*/ 540369 h 550012"/>
                <a:gd name="connsiteX9" fmla="*/ 152391 w 551624"/>
                <a:gd name="connsiteY9" fmla="*/ 542137 h 550012"/>
                <a:gd name="connsiteX10" fmla="*/ 216425 w 551624"/>
                <a:gd name="connsiteY10" fmla="*/ 478889 h 550012"/>
                <a:gd name="connsiteX11" fmla="*/ 220157 w 551624"/>
                <a:gd name="connsiteY11" fmla="*/ 469854 h 550012"/>
                <a:gd name="connsiteX12" fmla="*/ 471466 w 551624"/>
                <a:gd name="connsiteY12" fmla="*/ 519240 h 550012"/>
                <a:gd name="connsiteX13" fmla="*/ 520852 w 551624"/>
                <a:gd name="connsiteY13" fmla="*/ 267932 h 550012"/>
                <a:gd name="connsiteX14" fmla="*/ 370224 w 551624"/>
                <a:gd name="connsiteY14" fmla="*/ 187791 h 550012"/>
                <a:gd name="connsiteX15" fmla="*/ 369242 w 551624"/>
                <a:gd name="connsiteY15" fmla="*/ 227076 h 550012"/>
                <a:gd name="connsiteX16" fmla="*/ 509487 w 551624"/>
                <a:gd name="connsiteY16" fmla="*/ 349251 h 550012"/>
                <a:gd name="connsiteX17" fmla="*/ 229193 w 551624"/>
                <a:gd name="connsiteY17" fmla="*/ 349251 h 550012"/>
                <a:gd name="connsiteX18" fmla="*/ 369242 w 551624"/>
                <a:gd name="connsiteY18" fmla="*/ 227076 h 550012"/>
                <a:gd name="connsiteX19" fmla="*/ 196783 w 551624"/>
                <a:gd name="connsiteY19" fmla="*/ 422123 h 550012"/>
                <a:gd name="connsiteX20" fmla="*/ 179498 w 551624"/>
                <a:gd name="connsiteY20" fmla="*/ 463961 h 550012"/>
                <a:gd name="connsiteX21" fmla="*/ 137856 w 551624"/>
                <a:gd name="connsiteY21" fmla="*/ 505799 h 550012"/>
                <a:gd name="connsiteX22" fmla="*/ 84233 w 551624"/>
                <a:gd name="connsiteY22" fmla="*/ 504621 h 550012"/>
                <a:gd name="connsiteX23" fmla="*/ 45931 w 551624"/>
                <a:gd name="connsiteY23" fmla="*/ 402874 h 550012"/>
                <a:gd name="connsiteX24" fmla="*/ 104857 w 551624"/>
                <a:gd name="connsiteY24" fmla="*/ 261450 h 550012"/>
                <a:gd name="connsiteX25" fmla="*/ 203068 w 551624"/>
                <a:gd name="connsiteY25" fmla="*/ 302895 h 550012"/>
                <a:gd name="connsiteX26" fmla="*/ 190497 w 551624"/>
                <a:gd name="connsiteY26" fmla="*/ 368893 h 550012"/>
                <a:gd name="connsiteX27" fmla="*/ 196783 w 551624"/>
                <a:gd name="connsiteY27" fmla="*/ 422123 h 550012"/>
                <a:gd name="connsiteX28" fmla="*/ 219568 w 551624"/>
                <a:gd name="connsiteY28" fmla="*/ 267932 h 550012"/>
                <a:gd name="connsiteX29" fmla="*/ 118214 w 551624"/>
                <a:gd name="connsiteY29" fmla="*/ 225112 h 550012"/>
                <a:gd name="connsiteX30" fmla="*/ 175176 w 551624"/>
                <a:gd name="connsiteY30" fmla="*/ 86045 h 550012"/>
                <a:gd name="connsiteX31" fmla="*/ 216425 w 551624"/>
                <a:gd name="connsiteY31" fmla="*/ 44207 h 550012"/>
                <a:gd name="connsiteX32" fmla="*/ 270245 w 551624"/>
                <a:gd name="connsiteY32" fmla="*/ 45385 h 550012"/>
                <a:gd name="connsiteX33" fmla="*/ 309529 w 551624"/>
                <a:gd name="connsiteY33" fmla="*/ 87420 h 550012"/>
                <a:gd name="connsiteX34" fmla="*/ 309529 w 551624"/>
                <a:gd name="connsiteY34" fmla="*/ 146346 h 550012"/>
                <a:gd name="connsiteX35" fmla="*/ 283209 w 551624"/>
                <a:gd name="connsiteY35" fmla="*/ 209398 h 550012"/>
                <a:gd name="connsiteX36" fmla="*/ 283209 w 551624"/>
                <a:gd name="connsiteY36" fmla="*/ 209398 h 550012"/>
                <a:gd name="connsiteX37" fmla="*/ 283209 w 551624"/>
                <a:gd name="connsiteY37" fmla="*/ 209398 h 550012"/>
                <a:gd name="connsiteX38" fmla="*/ 218979 w 551624"/>
                <a:gd name="connsiteY38" fmla="*/ 267932 h 550012"/>
                <a:gd name="connsiteX39" fmla="*/ 369242 w 551624"/>
                <a:gd name="connsiteY39" fmla="*/ 510710 h 550012"/>
                <a:gd name="connsiteX40" fmla="*/ 229193 w 551624"/>
                <a:gd name="connsiteY40" fmla="*/ 388535 h 550012"/>
                <a:gd name="connsiteX41" fmla="*/ 509487 w 551624"/>
                <a:gd name="connsiteY41" fmla="*/ 388535 h 550012"/>
                <a:gd name="connsiteX42" fmla="*/ 369242 w 551624"/>
                <a:gd name="connsiteY42" fmla="*/ 510710 h 55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51624" h="550012">
                  <a:moveTo>
                    <a:pt x="369242" y="187791"/>
                  </a:moveTo>
                  <a:cubicBezTo>
                    <a:pt x="357030" y="187719"/>
                    <a:pt x="344846" y="188970"/>
                    <a:pt x="332903" y="191524"/>
                  </a:cubicBezTo>
                  <a:lnTo>
                    <a:pt x="345082" y="161864"/>
                  </a:lnTo>
                  <a:cubicBezTo>
                    <a:pt x="356584" y="133587"/>
                    <a:pt x="356936" y="102000"/>
                    <a:pt x="346064" y="73474"/>
                  </a:cubicBezTo>
                  <a:cubicBezTo>
                    <a:pt x="335775" y="45154"/>
                    <a:pt x="314544" y="22153"/>
                    <a:pt x="287137" y="9636"/>
                  </a:cubicBezTo>
                  <a:cubicBezTo>
                    <a:pt x="260494" y="-2491"/>
                    <a:pt x="230051" y="-3201"/>
                    <a:pt x="202872" y="7672"/>
                  </a:cubicBezTo>
                  <a:cubicBezTo>
                    <a:pt x="173774" y="19143"/>
                    <a:pt x="150684" y="42090"/>
                    <a:pt x="139035" y="71117"/>
                  </a:cubicBezTo>
                  <a:lnTo>
                    <a:pt x="9200" y="387946"/>
                  </a:lnTo>
                  <a:cubicBezTo>
                    <a:pt x="-15292" y="446334"/>
                    <a:pt x="10728" y="513640"/>
                    <a:pt x="68126" y="540369"/>
                  </a:cubicBezTo>
                  <a:cubicBezTo>
                    <a:pt x="94770" y="552550"/>
                    <a:pt x="125260" y="553188"/>
                    <a:pt x="152391" y="542137"/>
                  </a:cubicBezTo>
                  <a:cubicBezTo>
                    <a:pt x="181525" y="530757"/>
                    <a:pt x="204685" y="507879"/>
                    <a:pt x="216425" y="478889"/>
                  </a:cubicBezTo>
                  <a:lnTo>
                    <a:pt x="220157" y="469854"/>
                  </a:lnTo>
                  <a:cubicBezTo>
                    <a:pt x="275916" y="552889"/>
                    <a:pt x="388432" y="575001"/>
                    <a:pt x="471466" y="519240"/>
                  </a:cubicBezTo>
                  <a:cubicBezTo>
                    <a:pt x="554501" y="463482"/>
                    <a:pt x="576612" y="350965"/>
                    <a:pt x="520852" y="267932"/>
                  </a:cubicBezTo>
                  <a:cubicBezTo>
                    <a:pt x="487160" y="217758"/>
                    <a:pt x="430661" y="187697"/>
                    <a:pt x="370224" y="187791"/>
                  </a:cubicBezTo>
                  <a:close/>
                  <a:moveTo>
                    <a:pt x="369242" y="227076"/>
                  </a:moveTo>
                  <a:cubicBezTo>
                    <a:pt x="439930" y="227094"/>
                    <a:pt x="499782" y="279232"/>
                    <a:pt x="509487" y="349251"/>
                  </a:cubicBezTo>
                  <a:lnTo>
                    <a:pt x="229193" y="349251"/>
                  </a:lnTo>
                  <a:cubicBezTo>
                    <a:pt x="238807" y="279263"/>
                    <a:pt x="298596" y="227105"/>
                    <a:pt x="369242" y="227076"/>
                  </a:cubicBezTo>
                  <a:close/>
                  <a:moveTo>
                    <a:pt x="196783" y="422123"/>
                  </a:moveTo>
                  <a:lnTo>
                    <a:pt x="179498" y="463961"/>
                  </a:lnTo>
                  <a:cubicBezTo>
                    <a:pt x="171975" y="483049"/>
                    <a:pt x="156909" y="498188"/>
                    <a:pt x="137856" y="505799"/>
                  </a:cubicBezTo>
                  <a:cubicBezTo>
                    <a:pt x="120559" y="512684"/>
                    <a:pt x="101211" y="512257"/>
                    <a:pt x="84233" y="504621"/>
                  </a:cubicBezTo>
                  <a:cubicBezTo>
                    <a:pt x="46274" y="486440"/>
                    <a:pt x="29385" y="441575"/>
                    <a:pt x="45931" y="402874"/>
                  </a:cubicBezTo>
                  <a:lnTo>
                    <a:pt x="104857" y="261450"/>
                  </a:lnTo>
                  <a:lnTo>
                    <a:pt x="203068" y="302895"/>
                  </a:lnTo>
                  <a:cubicBezTo>
                    <a:pt x="194665" y="323879"/>
                    <a:pt x="190395" y="346289"/>
                    <a:pt x="190497" y="368893"/>
                  </a:cubicBezTo>
                  <a:cubicBezTo>
                    <a:pt x="189979" y="386848"/>
                    <a:pt x="192096" y="404783"/>
                    <a:pt x="196783" y="422123"/>
                  </a:cubicBezTo>
                  <a:close/>
                  <a:moveTo>
                    <a:pt x="219568" y="267932"/>
                  </a:moveTo>
                  <a:lnTo>
                    <a:pt x="118214" y="225112"/>
                  </a:lnTo>
                  <a:lnTo>
                    <a:pt x="175176" y="86045"/>
                  </a:lnTo>
                  <a:cubicBezTo>
                    <a:pt x="182609" y="67033"/>
                    <a:pt x="197521" y="51908"/>
                    <a:pt x="216425" y="44207"/>
                  </a:cubicBezTo>
                  <a:cubicBezTo>
                    <a:pt x="233787" y="37313"/>
                    <a:pt x="253201" y="37738"/>
                    <a:pt x="270245" y="45385"/>
                  </a:cubicBezTo>
                  <a:cubicBezTo>
                    <a:pt x="288483" y="53511"/>
                    <a:pt x="302654" y="68674"/>
                    <a:pt x="309529" y="87420"/>
                  </a:cubicBezTo>
                  <a:cubicBezTo>
                    <a:pt x="316877" y="106375"/>
                    <a:pt x="316877" y="127391"/>
                    <a:pt x="309529" y="146346"/>
                  </a:cubicBezTo>
                  <a:lnTo>
                    <a:pt x="283209" y="209398"/>
                  </a:lnTo>
                  <a:cubicBezTo>
                    <a:pt x="283209" y="209398"/>
                    <a:pt x="283209" y="209398"/>
                    <a:pt x="283209" y="209398"/>
                  </a:cubicBezTo>
                  <a:lnTo>
                    <a:pt x="283209" y="209398"/>
                  </a:lnTo>
                  <a:cubicBezTo>
                    <a:pt x="257424" y="223489"/>
                    <a:pt x="235398" y="243564"/>
                    <a:pt x="218979" y="267932"/>
                  </a:cubicBezTo>
                  <a:close/>
                  <a:moveTo>
                    <a:pt x="369242" y="510710"/>
                  </a:moveTo>
                  <a:cubicBezTo>
                    <a:pt x="298596" y="510680"/>
                    <a:pt x="238807" y="458522"/>
                    <a:pt x="229193" y="388535"/>
                  </a:cubicBezTo>
                  <a:lnTo>
                    <a:pt x="509487" y="388535"/>
                  </a:lnTo>
                  <a:cubicBezTo>
                    <a:pt x="499782" y="458554"/>
                    <a:pt x="439930" y="510692"/>
                    <a:pt x="369242" y="510710"/>
                  </a:cubicBezTo>
                  <a:close/>
                </a:path>
              </a:pathLst>
            </a:custGeom>
            <a:solidFill>
              <a:schemeClr val="tx2"/>
            </a:solidFill>
            <a:ln w="19050" cap="flat">
              <a:solidFill>
                <a:schemeClr val="bg1"/>
              </a:solidFill>
              <a:prstDash val="solid"/>
              <a:miter/>
            </a:ln>
          </p:spPr>
          <p:txBody>
            <a:bodyPr rtlCol="0" anchor="ctr"/>
            <a:lstStyle/>
            <a:p>
              <a:endParaRPr lang="en-GB" sz="2400"/>
            </a:p>
          </p:txBody>
        </p:sp>
        <p:grpSp>
          <p:nvGrpSpPr>
            <p:cNvPr id="10" name="Group 9">
              <a:extLst>
                <a:ext uri="{FF2B5EF4-FFF2-40B4-BE49-F238E27FC236}">
                  <a16:creationId xmlns:a16="http://schemas.microsoft.com/office/drawing/2014/main" id="{550465CE-3B3B-92E1-3D64-6EAFA088DE6D}"/>
                </a:ext>
              </a:extLst>
            </p:cNvPr>
            <p:cNvGrpSpPr>
              <a:grpSpLocks noChangeAspect="1"/>
            </p:cNvGrpSpPr>
            <p:nvPr/>
          </p:nvGrpSpPr>
          <p:grpSpPr>
            <a:xfrm>
              <a:off x="9186017" y="4182430"/>
              <a:ext cx="534323" cy="809345"/>
              <a:chOff x="4377503" y="2156456"/>
              <a:chExt cx="389083" cy="591982"/>
            </a:xfrm>
            <a:solidFill>
              <a:schemeClr val="tx2"/>
            </a:solidFill>
          </p:grpSpPr>
          <p:sp>
            <p:nvSpPr>
              <p:cNvPr id="11" name="Graphic 5">
                <a:extLst>
                  <a:ext uri="{FF2B5EF4-FFF2-40B4-BE49-F238E27FC236}">
                    <a16:creationId xmlns:a16="http://schemas.microsoft.com/office/drawing/2014/main" id="{62A6A66B-37A6-EF07-CC1B-A7745B9D9A98}"/>
                  </a:ext>
                </a:extLst>
              </p:cNvPr>
              <p:cNvSpPr/>
              <p:nvPr/>
            </p:nvSpPr>
            <p:spPr>
              <a:xfrm>
                <a:off x="4377503" y="2156456"/>
                <a:ext cx="253058" cy="591982"/>
              </a:xfrm>
              <a:custGeom>
                <a:avLst/>
                <a:gdLst>
                  <a:gd name="connsiteX0" fmla="*/ 234409 w 253058"/>
                  <a:gd name="connsiteY0" fmla="*/ 484540 h 591982"/>
                  <a:gd name="connsiteX1" fmla="*/ 114394 w 253058"/>
                  <a:gd name="connsiteY1" fmla="*/ 463585 h 591982"/>
                  <a:gd name="connsiteX2" fmla="*/ 91248 w 253058"/>
                  <a:gd name="connsiteY2" fmla="*/ 464823 h 591982"/>
                  <a:gd name="connsiteX3" fmla="*/ 53148 w 253058"/>
                  <a:gd name="connsiteY3" fmla="*/ 452727 h 591982"/>
                  <a:gd name="connsiteX4" fmla="*/ 65054 w 253058"/>
                  <a:gd name="connsiteY4" fmla="*/ 346809 h 591982"/>
                  <a:gd name="connsiteX5" fmla="*/ 206405 w 253058"/>
                  <a:gd name="connsiteY5" fmla="*/ 33246 h 591982"/>
                  <a:gd name="connsiteX6" fmla="*/ 195424 w 253058"/>
                  <a:gd name="connsiteY6" fmla="*/ 2266 h 591982"/>
                  <a:gd name="connsiteX7" fmla="*/ 164445 w 253058"/>
                  <a:gd name="connsiteY7" fmla="*/ 13248 h 591982"/>
                  <a:gd name="connsiteX8" fmla="*/ 164019 w 253058"/>
                  <a:gd name="connsiteY8" fmla="*/ 14196 h 591982"/>
                  <a:gd name="connsiteX9" fmla="*/ 22477 w 253058"/>
                  <a:gd name="connsiteY9" fmla="*/ 327759 h 591982"/>
                  <a:gd name="connsiteX10" fmla="*/ 14667 w 253058"/>
                  <a:gd name="connsiteY10" fmla="*/ 478920 h 591982"/>
                  <a:gd name="connsiteX11" fmla="*/ 93629 w 253058"/>
                  <a:gd name="connsiteY11" fmla="*/ 511305 h 591982"/>
                  <a:gd name="connsiteX12" fmla="*/ 116870 w 253058"/>
                  <a:gd name="connsiteY12" fmla="*/ 510067 h 591982"/>
                  <a:gd name="connsiteX13" fmla="*/ 189736 w 253058"/>
                  <a:gd name="connsiteY13" fmla="*/ 508257 h 591982"/>
                  <a:gd name="connsiteX14" fmla="*/ 199261 w 253058"/>
                  <a:gd name="connsiteY14" fmla="*/ 515306 h 591982"/>
                  <a:gd name="connsiteX15" fmla="*/ 204500 w 253058"/>
                  <a:gd name="connsiteY15" fmla="*/ 521116 h 591982"/>
                  <a:gd name="connsiteX16" fmla="*/ 194308 w 253058"/>
                  <a:gd name="connsiteY16" fmla="*/ 553977 h 591982"/>
                  <a:gd name="connsiteX17" fmla="*/ 197354 w 253058"/>
                  <a:gd name="connsiteY17" fmla="*/ 586568 h 591982"/>
                  <a:gd name="connsiteX18" fmla="*/ 197452 w 253058"/>
                  <a:gd name="connsiteY18" fmla="*/ 586648 h 591982"/>
                  <a:gd name="connsiteX19" fmla="*/ 212215 w 253058"/>
                  <a:gd name="connsiteY19" fmla="*/ 591982 h 591982"/>
                  <a:gd name="connsiteX20" fmla="*/ 230122 w 253058"/>
                  <a:gd name="connsiteY20" fmla="*/ 583600 h 591982"/>
                  <a:gd name="connsiteX21" fmla="*/ 238695 w 253058"/>
                  <a:gd name="connsiteY21" fmla="*/ 489684 h 59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058" h="591982">
                    <a:moveTo>
                      <a:pt x="234409" y="484540"/>
                    </a:moveTo>
                    <a:cubicBezTo>
                      <a:pt x="211549" y="458632"/>
                      <a:pt x="204214" y="459013"/>
                      <a:pt x="114394" y="463585"/>
                    </a:cubicBezTo>
                    <a:lnTo>
                      <a:pt x="91248" y="464823"/>
                    </a:lnTo>
                    <a:cubicBezTo>
                      <a:pt x="62673" y="466252"/>
                      <a:pt x="55434" y="456060"/>
                      <a:pt x="53148" y="452727"/>
                    </a:cubicBezTo>
                    <a:cubicBezTo>
                      <a:pt x="37051" y="429200"/>
                      <a:pt x="54196" y="371193"/>
                      <a:pt x="65054" y="346809"/>
                    </a:cubicBezTo>
                    <a:lnTo>
                      <a:pt x="206405" y="33246"/>
                    </a:lnTo>
                    <a:cubicBezTo>
                      <a:pt x="211928" y="21658"/>
                      <a:pt x="207011" y="7789"/>
                      <a:pt x="195424" y="2266"/>
                    </a:cubicBezTo>
                    <a:cubicBezTo>
                      <a:pt x="183837" y="-3256"/>
                      <a:pt x="169967" y="1661"/>
                      <a:pt x="164445" y="13248"/>
                    </a:cubicBezTo>
                    <a:cubicBezTo>
                      <a:pt x="164296" y="13560"/>
                      <a:pt x="164154" y="13876"/>
                      <a:pt x="164019" y="14196"/>
                    </a:cubicBezTo>
                    <a:lnTo>
                      <a:pt x="22477" y="327759"/>
                    </a:lnTo>
                    <a:cubicBezTo>
                      <a:pt x="18001" y="337855"/>
                      <a:pt x="-20480" y="427676"/>
                      <a:pt x="14667" y="478920"/>
                    </a:cubicBezTo>
                    <a:cubicBezTo>
                      <a:pt x="25716" y="494922"/>
                      <a:pt x="48290" y="513591"/>
                      <a:pt x="93629" y="511305"/>
                    </a:cubicBezTo>
                    <a:lnTo>
                      <a:pt x="116870" y="510067"/>
                    </a:lnTo>
                    <a:cubicBezTo>
                      <a:pt x="141096" y="507928"/>
                      <a:pt x="165433" y="507323"/>
                      <a:pt x="189736" y="508257"/>
                    </a:cubicBezTo>
                    <a:cubicBezTo>
                      <a:pt x="193737" y="508257"/>
                      <a:pt x="193737" y="508257"/>
                      <a:pt x="199261" y="515306"/>
                    </a:cubicBezTo>
                    <a:cubicBezTo>
                      <a:pt x="200785" y="517116"/>
                      <a:pt x="202500" y="519021"/>
                      <a:pt x="204500" y="521116"/>
                    </a:cubicBezTo>
                    <a:cubicBezTo>
                      <a:pt x="211072" y="528355"/>
                      <a:pt x="199166" y="548072"/>
                      <a:pt x="194308" y="553977"/>
                    </a:cubicBezTo>
                    <a:cubicBezTo>
                      <a:pt x="186150" y="563819"/>
                      <a:pt x="187514" y="578410"/>
                      <a:pt x="197354" y="586568"/>
                    </a:cubicBezTo>
                    <a:cubicBezTo>
                      <a:pt x="197387" y="586595"/>
                      <a:pt x="197419" y="586621"/>
                      <a:pt x="197452" y="586648"/>
                    </a:cubicBezTo>
                    <a:cubicBezTo>
                      <a:pt x="201585" y="590120"/>
                      <a:pt x="206818" y="592011"/>
                      <a:pt x="212215" y="591982"/>
                    </a:cubicBezTo>
                    <a:cubicBezTo>
                      <a:pt x="219134" y="591993"/>
                      <a:pt x="225699" y="588921"/>
                      <a:pt x="230122" y="583600"/>
                    </a:cubicBezTo>
                    <a:cubicBezTo>
                      <a:pt x="246886" y="563407"/>
                      <a:pt x="267460" y="520926"/>
                      <a:pt x="238695" y="489684"/>
                    </a:cubicBezTo>
                    <a:close/>
                  </a:path>
                </a:pathLst>
              </a:custGeom>
              <a:grpFill/>
              <a:ln w="12700" cap="flat">
                <a:solidFill>
                  <a:schemeClr val="bg1"/>
                </a:solidFill>
                <a:prstDash val="solid"/>
                <a:miter/>
              </a:ln>
            </p:spPr>
            <p:txBody>
              <a:bodyPr rtlCol="0" anchor="ctr"/>
              <a:lstStyle/>
              <a:p>
                <a:endParaRPr lang="en-GB" sz="2400"/>
              </a:p>
            </p:txBody>
          </p:sp>
          <p:sp>
            <p:nvSpPr>
              <p:cNvPr id="12" name="Graphic 5">
                <a:extLst>
                  <a:ext uri="{FF2B5EF4-FFF2-40B4-BE49-F238E27FC236}">
                    <a16:creationId xmlns:a16="http://schemas.microsoft.com/office/drawing/2014/main" id="{13E8F9AB-0C76-1D5B-BDDA-07497E8F22D2}"/>
                  </a:ext>
                </a:extLst>
              </p:cNvPr>
              <p:cNvSpPr/>
              <p:nvPr/>
            </p:nvSpPr>
            <p:spPr>
              <a:xfrm>
                <a:off x="4494671" y="2557693"/>
                <a:ext cx="117996" cy="43297"/>
              </a:xfrm>
              <a:custGeom>
                <a:avLst/>
                <a:gdLst>
                  <a:gd name="connsiteX0" fmla="*/ 19512 w 117996"/>
                  <a:gd name="connsiteY0" fmla="*/ 4054 h 43297"/>
                  <a:gd name="connsiteX1" fmla="*/ 6 w 117996"/>
                  <a:gd name="connsiteY1" fmla="*/ 22637 h 43297"/>
                  <a:gd name="connsiteX2" fmla="*/ 18588 w 117996"/>
                  <a:gd name="connsiteY2" fmla="*/ 42143 h 43297"/>
                  <a:gd name="connsiteX3" fmla="*/ 26275 w 117996"/>
                  <a:gd name="connsiteY3" fmla="*/ 40726 h 43297"/>
                  <a:gd name="connsiteX4" fmla="*/ 94664 w 117996"/>
                  <a:gd name="connsiteY4" fmla="*/ 42154 h 43297"/>
                  <a:gd name="connsiteX5" fmla="*/ 100855 w 117996"/>
                  <a:gd name="connsiteY5" fmla="*/ 43297 h 43297"/>
                  <a:gd name="connsiteX6" fmla="*/ 117899 w 117996"/>
                  <a:gd name="connsiteY6" fmla="*/ 22433 h 43297"/>
                  <a:gd name="connsiteX7" fmla="*/ 107047 w 117996"/>
                  <a:gd name="connsiteY7" fmla="*/ 7102 h 43297"/>
                  <a:gd name="connsiteX8" fmla="*/ 19512 w 117996"/>
                  <a:gd name="connsiteY8" fmla="*/ 4054 h 4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96" h="43297">
                    <a:moveTo>
                      <a:pt x="19512" y="4054"/>
                    </a:moveTo>
                    <a:cubicBezTo>
                      <a:pt x="8994" y="3799"/>
                      <a:pt x="261" y="12119"/>
                      <a:pt x="6" y="22637"/>
                    </a:cubicBezTo>
                    <a:cubicBezTo>
                      <a:pt x="-250" y="33155"/>
                      <a:pt x="8071" y="41888"/>
                      <a:pt x="18588" y="42143"/>
                    </a:cubicBezTo>
                    <a:cubicBezTo>
                      <a:pt x="21221" y="42207"/>
                      <a:pt x="23838" y="41725"/>
                      <a:pt x="26275" y="40726"/>
                    </a:cubicBezTo>
                    <a:cubicBezTo>
                      <a:pt x="48845" y="35599"/>
                      <a:pt x="72328" y="36090"/>
                      <a:pt x="94664" y="42154"/>
                    </a:cubicBezTo>
                    <a:cubicBezTo>
                      <a:pt x="96641" y="42910"/>
                      <a:pt x="98739" y="43297"/>
                      <a:pt x="100855" y="43297"/>
                    </a:cubicBezTo>
                    <a:cubicBezTo>
                      <a:pt x="111323" y="42242"/>
                      <a:pt x="118954" y="32901"/>
                      <a:pt x="117899" y="22433"/>
                    </a:cubicBezTo>
                    <a:cubicBezTo>
                      <a:pt x="117227" y="15770"/>
                      <a:pt x="113107" y="9950"/>
                      <a:pt x="107047" y="7102"/>
                    </a:cubicBezTo>
                    <a:cubicBezTo>
                      <a:pt x="78578" y="-1192"/>
                      <a:pt x="48488" y="-2240"/>
                      <a:pt x="19512" y="4054"/>
                    </a:cubicBezTo>
                    <a:close/>
                  </a:path>
                </a:pathLst>
              </a:custGeom>
              <a:grpFill/>
              <a:ln w="9525" cap="flat">
                <a:solidFill>
                  <a:schemeClr val="bg1"/>
                </a:solidFill>
                <a:prstDash val="solid"/>
                <a:miter/>
              </a:ln>
            </p:spPr>
            <p:txBody>
              <a:bodyPr rtlCol="0" anchor="ctr"/>
              <a:lstStyle/>
              <a:p>
                <a:endParaRPr lang="en-GB" sz="2400"/>
              </a:p>
            </p:txBody>
          </p:sp>
          <p:sp>
            <p:nvSpPr>
              <p:cNvPr id="13" name="Graphic 5">
                <a:extLst>
                  <a:ext uri="{FF2B5EF4-FFF2-40B4-BE49-F238E27FC236}">
                    <a16:creationId xmlns:a16="http://schemas.microsoft.com/office/drawing/2014/main" id="{A68FE885-2A26-6F58-1F0F-7B024A8C468E}"/>
                  </a:ext>
                </a:extLst>
              </p:cNvPr>
              <p:cNvSpPr/>
              <p:nvPr/>
            </p:nvSpPr>
            <p:spPr>
              <a:xfrm>
                <a:off x="4669142" y="2467588"/>
                <a:ext cx="97444" cy="189323"/>
              </a:xfrm>
              <a:custGeom>
                <a:avLst/>
                <a:gdLst>
                  <a:gd name="connsiteX0" fmla="*/ 28016 w 97444"/>
                  <a:gd name="connsiteY0" fmla="*/ 2244 h 189323"/>
                  <a:gd name="connsiteX1" fmla="*/ 2243 w 97444"/>
                  <a:gd name="connsiteY1" fmla="*/ 10092 h 189323"/>
                  <a:gd name="connsiteX2" fmla="*/ 10092 w 97444"/>
                  <a:gd name="connsiteY2" fmla="*/ 35864 h 189323"/>
                  <a:gd name="connsiteX3" fmla="*/ 17729 w 97444"/>
                  <a:gd name="connsiteY3" fmla="*/ 38058 h 189323"/>
                  <a:gd name="connsiteX4" fmla="*/ 59243 w 97444"/>
                  <a:gd name="connsiteY4" fmla="*/ 109904 h 189323"/>
                  <a:gd name="connsiteX5" fmla="*/ 13633 w 97444"/>
                  <a:gd name="connsiteY5" fmla="*/ 152358 h 189323"/>
                  <a:gd name="connsiteX6" fmla="*/ 1963 w 97444"/>
                  <a:gd name="connsiteY6" fmla="*/ 176640 h 189323"/>
                  <a:gd name="connsiteX7" fmla="*/ 17443 w 97444"/>
                  <a:gd name="connsiteY7" fmla="*/ 189220 h 189323"/>
                  <a:gd name="connsiteX8" fmla="*/ 21348 w 97444"/>
                  <a:gd name="connsiteY8" fmla="*/ 189220 h 189323"/>
                  <a:gd name="connsiteX9" fmla="*/ 95350 w 97444"/>
                  <a:gd name="connsiteY9" fmla="*/ 75537 h 189323"/>
                  <a:gd name="connsiteX10" fmla="*/ 28016 w 97444"/>
                  <a:gd name="connsiteY10" fmla="*/ 3196 h 18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44" h="189323">
                    <a:moveTo>
                      <a:pt x="28016" y="2244"/>
                    </a:moveTo>
                    <a:cubicBezTo>
                      <a:pt x="18732" y="-2706"/>
                      <a:pt x="7193" y="808"/>
                      <a:pt x="2243" y="10092"/>
                    </a:cubicBezTo>
                    <a:cubicBezTo>
                      <a:pt x="-2706" y="19376"/>
                      <a:pt x="808" y="30914"/>
                      <a:pt x="10092" y="35864"/>
                    </a:cubicBezTo>
                    <a:cubicBezTo>
                      <a:pt x="12455" y="37124"/>
                      <a:pt x="15057" y="37872"/>
                      <a:pt x="17729" y="38058"/>
                    </a:cubicBezTo>
                    <a:cubicBezTo>
                      <a:pt x="49033" y="46434"/>
                      <a:pt x="67619" y="78601"/>
                      <a:pt x="59243" y="109904"/>
                    </a:cubicBezTo>
                    <a:cubicBezTo>
                      <a:pt x="53430" y="131626"/>
                      <a:pt x="35715" y="148115"/>
                      <a:pt x="13633" y="152358"/>
                    </a:cubicBezTo>
                    <a:cubicBezTo>
                      <a:pt x="3705" y="155840"/>
                      <a:pt x="-1519" y="166712"/>
                      <a:pt x="1963" y="176640"/>
                    </a:cubicBezTo>
                    <a:cubicBezTo>
                      <a:pt x="4341" y="183415"/>
                      <a:pt x="10325" y="188279"/>
                      <a:pt x="17443" y="189220"/>
                    </a:cubicBezTo>
                    <a:cubicBezTo>
                      <a:pt x="18742" y="189359"/>
                      <a:pt x="20050" y="189359"/>
                      <a:pt x="21348" y="189220"/>
                    </a:cubicBezTo>
                    <a:cubicBezTo>
                      <a:pt x="73176" y="178262"/>
                      <a:pt x="106308" y="127364"/>
                      <a:pt x="95350" y="75537"/>
                    </a:cubicBezTo>
                    <a:cubicBezTo>
                      <a:pt x="88011" y="40826"/>
                      <a:pt x="62112" y="13001"/>
                      <a:pt x="28016" y="3196"/>
                    </a:cubicBezTo>
                    <a:close/>
                  </a:path>
                </a:pathLst>
              </a:custGeom>
              <a:grpFill/>
              <a:ln w="9525" cap="flat">
                <a:solidFill>
                  <a:schemeClr val="bg1"/>
                </a:solidFill>
                <a:prstDash val="solid"/>
                <a:miter/>
              </a:ln>
            </p:spPr>
            <p:txBody>
              <a:bodyPr rtlCol="0" anchor="ctr"/>
              <a:lstStyle/>
              <a:p>
                <a:endParaRPr lang="en-GB" sz="2400"/>
              </a:p>
            </p:txBody>
          </p:sp>
        </p:grpSp>
        <p:grpSp>
          <p:nvGrpSpPr>
            <p:cNvPr id="14" name="Group 13">
              <a:extLst>
                <a:ext uri="{FF2B5EF4-FFF2-40B4-BE49-F238E27FC236}">
                  <a16:creationId xmlns:a16="http://schemas.microsoft.com/office/drawing/2014/main" id="{E0235CC0-0744-4E71-9420-856287541F3A}"/>
                </a:ext>
              </a:extLst>
            </p:cNvPr>
            <p:cNvGrpSpPr>
              <a:grpSpLocks noChangeAspect="1"/>
            </p:cNvGrpSpPr>
            <p:nvPr/>
          </p:nvGrpSpPr>
          <p:grpSpPr>
            <a:xfrm>
              <a:off x="5630479" y="1971347"/>
              <a:ext cx="1080000" cy="643229"/>
              <a:chOff x="1152471" y="2792417"/>
              <a:chExt cx="1692461" cy="1008000"/>
            </a:xfrm>
          </p:grpSpPr>
          <p:sp>
            <p:nvSpPr>
              <p:cNvPr id="15" name="Freeform: Shape 14">
                <a:extLst>
                  <a:ext uri="{FF2B5EF4-FFF2-40B4-BE49-F238E27FC236}">
                    <a16:creationId xmlns:a16="http://schemas.microsoft.com/office/drawing/2014/main" id="{1F466AD2-A31C-1298-3FC5-F6B57AC435F5}"/>
                  </a:ext>
                </a:extLst>
              </p:cNvPr>
              <p:cNvSpPr/>
              <p:nvPr/>
            </p:nvSpPr>
            <p:spPr>
              <a:xfrm>
                <a:off x="1530957" y="3534599"/>
                <a:ext cx="230901" cy="230901"/>
              </a:xfrm>
              <a:custGeom>
                <a:avLst/>
                <a:gdLst>
                  <a:gd name="connsiteX0" fmla="*/ 157704 w 157704"/>
                  <a:gd name="connsiteY0" fmla="*/ 78852 h 157704"/>
                  <a:gd name="connsiteX1" fmla="*/ 78852 w 157704"/>
                  <a:gd name="connsiteY1" fmla="*/ 157704 h 157704"/>
                  <a:gd name="connsiteX2" fmla="*/ 0 w 157704"/>
                  <a:gd name="connsiteY2" fmla="*/ 78852 h 157704"/>
                  <a:gd name="connsiteX3" fmla="*/ 78852 w 157704"/>
                  <a:gd name="connsiteY3" fmla="*/ 0 h 157704"/>
                  <a:gd name="connsiteX4" fmla="*/ 157704 w 157704"/>
                  <a:gd name="connsiteY4" fmla="*/ 78852 h 157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04" h="157704">
                    <a:moveTo>
                      <a:pt x="157704" y="78852"/>
                    </a:moveTo>
                    <a:cubicBezTo>
                      <a:pt x="157704" y="122401"/>
                      <a:pt x="122401" y="157704"/>
                      <a:pt x="78852" y="157704"/>
                    </a:cubicBezTo>
                    <a:cubicBezTo>
                      <a:pt x="35303" y="157704"/>
                      <a:pt x="0" y="122401"/>
                      <a:pt x="0" y="78852"/>
                    </a:cubicBezTo>
                    <a:cubicBezTo>
                      <a:pt x="0" y="35303"/>
                      <a:pt x="35303" y="0"/>
                      <a:pt x="78852" y="0"/>
                    </a:cubicBezTo>
                    <a:cubicBezTo>
                      <a:pt x="122401" y="0"/>
                      <a:pt x="157704" y="35303"/>
                      <a:pt x="157704" y="78852"/>
                    </a:cubicBez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 name="Freeform: Shape 15">
                <a:extLst>
                  <a:ext uri="{FF2B5EF4-FFF2-40B4-BE49-F238E27FC236}">
                    <a16:creationId xmlns:a16="http://schemas.microsoft.com/office/drawing/2014/main" id="{AD4A96C7-93A8-60D5-69C2-7411285A38F4}"/>
                  </a:ext>
                </a:extLst>
              </p:cNvPr>
              <p:cNvSpPr/>
              <p:nvPr/>
            </p:nvSpPr>
            <p:spPr>
              <a:xfrm>
                <a:off x="2355605" y="3534599"/>
                <a:ext cx="230901" cy="230901"/>
              </a:xfrm>
              <a:custGeom>
                <a:avLst/>
                <a:gdLst>
                  <a:gd name="connsiteX0" fmla="*/ 157704 w 157704"/>
                  <a:gd name="connsiteY0" fmla="*/ 78852 h 157704"/>
                  <a:gd name="connsiteX1" fmla="*/ 78852 w 157704"/>
                  <a:gd name="connsiteY1" fmla="*/ 157704 h 157704"/>
                  <a:gd name="connsiteX2" fmla="*/ 0 w 157704"/>
                  <a:gd name="connsiteY2" fmla="*/ 78852 h 157704"/>
                  <a:gd name="connsiteX3" fmla="*/ 78852 w 157704"/>
                  <a:gd name="connsiteY3" fmla="*/ 0 h 157704"/>
                  <a:gd name="connsiteX4" fmla="*/ 157704 w 157704"/>
                  <a:gd name="connsiteY4" fmla="*/ 78852 h 157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04" h="157704">
                    <a:moveTo>
                      <a:pt x="157704" y="78852"/>
                    </a:moveTo>
                    <a:cubicBezTo>
                      <a:pt x="157704" y="122401"/>
                      <a:pt x="122401" y="157704"/>
                      <a:pt x="78852" y="157704"/>
                    </a:cubicBezTo>
                    <a:cubicBezTo>
                      <a:pt x="35303" y="157704"/>
                      <a:pt x="0" y="122401"/>
                      <a:pt x="0" y="78852"/>
                    </a:cubicBezTo>
                    <a:cubicBezTo>
                      <a:pt x="0" y="35303"/>
                      <a:pt x="35303" y="0"/>
                      <a:pt x="78852" y="0"/>
                    </a:cubicBezTo>
                    <a:cubicBezTo>
                      <a:pt x="122401" y="0"/>
                      <a:pt x="157704" y="35303"/>
                      <a:pt x="157704" y="78852"/>
                    </a:cubicBez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5025B6AD-65A2-81A9-4EF0-8617CC55AEC7}"/>
                  </a:ext>
                </a:extLst>
              </p:cNvPr>
              <p:cNvSpPr/>
              <p:nvPr/>
            </p:nvSpPr>
            <p:spPr>
              <a:xfrm>
                <a:off x="1382520" y="2924360"/>
                <a:ext cx="1319435" cy="725690"/>
              </a:xfrm>
              <a:custGeom>
                <a:avLst/>
                <a:gdLst>
                  <a:gd name="connsiteX0" fmla="*/ 883143 w 901165"/>
                  <a:gd name="connsiteY0" fmla="*/ 301891 h 495641"/>
                  <a:gd name="connsiteX1" fmla="*/ 823440 w 901165"/>
                  <a:gd name="connsiteY1" fmla="*/ 256832 h 495641"/>
                  <a:gd name="connsiteX2" fmla="*/ 807670 w 901165"/>
                  <a:gd name="connsiteY2" fmla="*/ 233177 h 495641"/>
                  <a:gd name="connsiteX3" fmla="*/ 785141 w 901165"/>
                  <a:gd name="connsiteY3" fmla="*/ 155451 h 495641"/>
                  <a:gd name="connsiteX4" fmla="*/ 698404 w 901165"/>
                  <a:gd name="connsiteY4" fmla="*/ 90117 h 495641"/>
                  <a:gd name="connsiteX5" fmla="*/ 675874 w 901165"/>
                  <a:gd name="connsiteY5" fmla="*/ 90117 h 495641"/>
                  <a:gd name="connsiteX6" fmla="*/ 675874 w 901165"/>
                  <a:gd name="connsiteY6" fmla="*/ 33794 h 495641"/>
                  <a:gd name="connsiteX7" fmla="*/ 642081 w 901165"/>
                  <a:gd name="connsiteY7" fmla="*/ 0 h 495641"/>
                  <a:gd name="connsiteX8" fmla="*/ 619552 w 901165"/>
                  <a:gd name="connsiteY8" fmla="*/ 0 h 495641"/>
                  <a:gd name="connsiteX9" fmla="*/ 585758 w 901165"/>
                  <a:gd name="connsiteY9" fmla="*/ 33794 h 495641"/>
                  <a:gd name="connsiteX10" fmla="*/ 585758 w 901165"/>
                  <a:gd name="connsiteY10" fmla="*/ 90117 h 495641"/>
                  <a:gd name="connsiteX11" fmla="*/ 585758 w 901165"/>
                  <a:gd name="connsiteY11" fmla="*/ 90117 h 495641"/>
                  <a:gd name="connsiteX12" fmla="*/ 585758 w 901165"/>
                  <a:gd name="connsiteY12" fmla="*/ 67587 h 495641"/>
                  <a:gd name="connsiteX13" fmla="*/ 540700 w 901165"/>
                  <a:gd name="connsiteY13" fmla="*/ 22529 h 495641"/>
                  <a:gd name="connsiteX14" fmla="*/ 45058 w 901165"/>
                  <a:gd name="connsiteY14" fmla="*/ 22529 h 495641"/>
                  <a:gd name="connsiteX15" fmla="*/ 0 w 901165"/>
                  <a:gd name="connsiteY15" fmla="*/ 67587 h 495641"/>
                  <a:gd name="connsiteX16" fmla="*/ 0 w 901165"/>
                  <a:gd name="connsiteY16" fmla="*/ 450583 h 495641"/>
                  <a:gd name="connsiteX17" fmla="*/ 45058 w 901165"/>
                  <a:gd name="connsiteY17" fmla="*/ 495641 h 495641"/>
                  <a:gd name="connsiteX18" fmla="*/ 67587 w 901165"/>
                  <a:gd name="connsiteY18" fmla="*/ 495641 h 495641"/>
                  <a:gd name="connsiteX19" fmla="*/ 180233 w 901165"/>
                  <a:gd name="connsiteY19" fmla="*/ 382995 h 495641"/>
                  <a:gd name="connsiteX20" fmla="*/ 292879 w 901165"/>
                  <a:gd name="connsiteY20" fmla="*/ 495641 h 495641"/>
                  <a:gd name="connsiteX21" fmla="*/ 630816 w 901165"/>
                  <a:gd name="connsiteY21" fmla="*/ 495641 h 495641"/>
                  <a:gd name="connsiteX22" fmla="*/ 743462 w 901165"/>
                  <a:gd name="connsiteY22" fmla="*/ 382995 h 495641"/>
                  <a:gd name="connsiteX23" fmla="*/ 856108 w 901165"/>
                  <a:gd name="connsiteY23" fmla="*/ 495641 h 495641"/>
                  <a:gd name="connsiteX24" fmla="*/ 901166 w 901165"/>
                  <a:gd name="connsiteY24" fmla="*/ 450583 h 495641"/>
                  <a:gd name="connsiteX25" fmla="*/ 901166 w 901165"/>
                  <a:gd name="connsiteY25" fmla="*/ 337937 h 495641"/>
                  <a:gd name="connsiteX26" fmla="*/ 883143 w 901165"/>
                  <a:gd name="connsiteY26" fmla="*/ 301891 h 495641"/>
                  <a:gd name="connsiteX27" fmla="*/ 453399 w 901165"/>
                  <a:gd name="connsiteY27" fmla="*/ 256832 h 495641"/>
                  <a:gd name="connsiteX28" fmla="*/ 419605 w 901165"/>
                  <a:gd name="connsiteY28" fmla="*/ 315408 h 495641"/>
                  <a:gd name="connsiteX29" fmla="*/ 360466 w 901165"/>
                  <a:gd name="connsiteY29" fmla="*/ 281614 h 495641"/>
                  <a:gd name="connsiteX30" fmla="*/ 360466 w 901165"/>
                  <a:gd name="connsiteY30" fmla="*/ 349202 h 495641"/>
                  <a:gd name="connsiteX31" fmla="*/ 292879 w 901165"/>
                  <a:gd name="connsiteY31" fmla="*/ 349202 h 495641"/>
                  <a:gd name="connsiteX32" fmla="*/ 292879 w 901165"/>
                  <a:gd name="connsiteY32" fmla="*/ 280938 h 495641"/>
                  <a:gd name="connsiteX33" fmla="*/ 233740 w 901165"/>
                  <a:gd name="connsiteY33" fmla="*/ 314732 h 495641"/>
                  <a:gd name="connsiteX34" fmla="*/ 199946 w 901165"/>
                  <a:gd name="connsiteY34" fmla="*/ 256156 h 495641"/>
                  <a:gd name="connsiteX35" fmla="*/ 259085 w 901165"/>
                  <a:gd name="connsiteY35" fmla="*/ 222363 h 495641"/>
                  <a:gd name="connsiteX36" fmla="*/ 199946 w 901165"/>
                  <a:gd name="connsiteY36" fmla="*/ 188569 h 495641"/>
                  <a:gd name="connsiteX37" fmla="*/ 233740 w 901165"/>
                  <a:gd name="connsiteY37" fmla="*/ 129993 h 495641"/>
                  <a:gd name="connsiteX38" fmla="*/ 292879 w 901165"/>
                  <a:gd name="connsiteY38" fmla="*/ 163787 h 495641"/>
                  <a:gd name="connsiteX39" fmla="*/ 292879 w 901165"/>
                  <a:gd name="connsiteY39" fmla="*/ 95524 h 495641"/>
                  <a:gd name="connsiteX40" fmla="*/ 360466 w 901165"/>
                  <a:gd name="connsiteY40" fmla="*/ 95524 h 495641"/>
                  <a:gd name="connsiteX41" fmla="*/ 360466 w 901165"/>
                  <a:gd name="connsiteY41" fmla="*/ 163900 h 495641"/>
                  <a:gd name="connsiteX42" fmla="*/ 419605 w 901165"/>
                  <a:gd name="connsiteY42" fmla="*/ 130106 h 495641"/>
                  <a:gd name="connsiteX43" fmla="*/ 453399 w 901165"/>
                  <a:gd name="connsiteY43" fmla="*/ 188682 h 495641"/>
                  <a:gd name="connsiteX44" fmla="*/ 394260 w 901165"/>
                  <a:gd name="connsiteY44" fmla="*/ 222475 h 495641"/>
                  <a:gd name="connsiteX45" fmla="*/ 630816 w 901165"/>
                  <a:gd name="connsiteY45" fmla="*/ 247821 h 495641"/>
                  <a:gd name="connsiteX46" fmla="*/ 630816 w 901165"/>
                  <a:gd name="connsiteY46" fmla="*/ 135175 h 495641"/>
                  <a:gd name="connsiteX47" fmla="*/ 698404 w 901165"/>
                  <a:gd name="connsiteY47" fmla="*/ 135175 h 495641"/>
                  <a:gd name="connsiteX48" fmla="*/ 741209 w 901165"/>
                  <a:gd name="connsiteY48" fmla="*/ 167842 h 495641"/>
                  <a:gd name="connsiteX49" fmla="*/ 763738 w 901165"/>
                  <a:gd name="connsiteY49" fmla="*/ 245568 h 495641"/>
                  <a:gd name="connsiteX50" fmla="*/ 764865 w 901165"/>
                  <a:gd name="connsiteY50" fmla="*/ 247821 h 49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01165" h="495641">
                    <a:moveTo>
                      <a:pt x="883143" y="301891"/>
                    </a:moveTo>
                    <a:lnTo>
                      <a:pt x="823440" y="256832"/>
                    </a:lnTo>
                    <a:cubicBezTo>
                      <a:pt x="815608" y="251006"/>
                      <a:pt x="810036" y="242647"/>
                      <a:pt x="807670" y="233177"/>
                    </a:cubicBezTo>
                    <a:lnTo>
                      <a:pt x="785141" y="155451"/>
                    </a:lnTo>
                    <a:cubicBezTo>
                      <a:pt x="773651" y="117032"/>
                      <a:pt x="738502" y="90556"/>
                      <a:pt x="698404" y="90117"/>
                    </a:cubicBezTo>
                    <a:lnTo>
                      <a:pt x="675874" y="90117"/>
                    </a:lnTo>
                    <a:lnTo>
                      <a:pt x="675874" y="33794"/>
                    </a:lnTo>
                    <a:cubicBezTo>
                      <a:pt x="675874" y="15129"/>
                      <a:pt x="660745" y="0"/>
                      <a:pt x="642081" y="0"/>
                    </a:cubicBezTo>
                    <a:lnTo>
                      <a:pt x="619552" y="0"/>
                    </a:lnTo>
                    <a:cubicBezTo>
                      <a:pt x="600887" y="0"/>
                      <a:pt x="585758" y="15129"/>
                      <a:pt x="585758" y="33794"/>
                    </a:cubicBezTo>
                    <a:lnTo>
                      <a:pt x="585758" y="90117"/>
                    </a:lnTo>
                    <a:lnTo>
                      <a:pt x="585758" y="90117"/>
                    </a:lnTo>
                    <a:lnTo>
                      <a:pt x="585758" y="67587"/>
                    </a:lnTo>
                    <a:cubicBezTo>
                      <a:pt x="585758" y="42703"/>
                      <a:pt x="565584" y="22529"/>
                      <a:pt x="540700" y="22529"/>
                    </a:cubicBezTo>
                    <a:lnTo>
                      <a:pt x="45058" y="22529"/>
                    </a:lnTo>
                    <a:cubicBezTo>
                      <a:pt x="20173" y="22529"/>
                      <a:pt x="0" y="42703"/>
                      <a:pt x="0" y="67587"/>
                    </a:cubicBezTo>
                    <a:lnTo>
                      <a:pt x="0" y="450583"/>
                    </a:lnTo>
                    <a:cubicBezTo>
                      <a:pt x="0" y="475467"/>
                      <a:pt x="20173" y="495641"/>
                      <a:pt x="45058" y="495641"/>
                    </a:cubicBezTo>
                    <a:lnTo>
                      <a:pt x="67587" y="495641"/>
                    </a:lnTo>
                    <a:cubicBezTo>
                      <a:pt x="67587" y="433429"/>
                      <a:pt x="118021" y="382995"/>
                      <a:pt x="180233" y="382995"/>
                    </a:cubicBezTo>
                    <a:cubicBezTo>
                      <a:pt x="242445" y="382995"/>
                      <a:pt x="292879" y="433429"/>
                      <a:pt x="292879" y="495641"/>
                    </a:cubicBezTo>
                    <a:lnTo>
                      <a:pt x="630816" y="495641"/>
                    </a:lnTo>
                    <a:cubicBezTo>
                      <a:pt x="630816" y="433429"/>
                      <a:pt x="681249" y="382995"/>
                      <a:pt x="743462" y="382995"/>
                    </a:cubicBezTo>
                    <a:cubicBezTo>
                      <a:pt x="805675" y="382995"/>
                      <a:pt x="856108" y="433429"/>
                      <a:pt x="856108" y="495641"/>
                    </a:cubicBezTo>
                    <a:cubicBezTo>
                      <a:pt x="880992" y="495641"/>
                      <a:pt x="901166" y="475467"/>
                      <a:pt x="901166" y="450583"/>
                    </a:cubicBezTo>
                    <a:lnTo>
                      <a:pt x="901166" y="337937"/>
                    </a:lnTo>
                    <a:cubicBezTo>
                      <a:pt x="901166" y="323755"/>
                      <a:pt x="894488" y="310400"/>
                      <a:pt x="883143" y="301891"/>
                    </a:cubicBezTo>
                    <a:close/>
                    <a:moveTo>
                      <a:pt x="453399" y="256832"/>
                    </a:moveTo>
                    <a:lnTo>
                      <a:pt x="419605" y="315408"/>
                    </a:lnTo>
                    <a:lnTo>
                      <a:pt x="360466" y="281614"/>
                    </a:lnTo>
                    <a:lnTo>
                      <a:pt x="360466" y="349202"/>
                    </a:lnTo>
                    <a:lnTo>
                      <a:pt x="292879" y="349202"/>
                    </a:lnTo>
                    <a:lnTo>
                      <a:pt x="292879" y="280938"/>
                    </a:lnTo>
                    <a:lnTo>
                      <a:pt x="233740" y="314732"/>
                    </a:lnTo>
                    <a:lnTo>
                      <a:pt x="199946" y="256156"/>
                    </a:lnTo>
                    <a:lnTo>
                      <a:pt x="259085" y="222363"/>
                    </a:lnTo>
                    <a:lnTo>
                      <a:pt x="199946" y="188569"/>
                    </a:lnTo>
                    <a:lnTo>
                      <a:pt x="233740" y="129993"/>
                    </a:lnTo>
                    <a:lnTo>
                      <a:pt x="292879" y="163787"/>
                    </a:lnTo>
                    <a:lnTo>
                      <a:pt x="292879" y="95524"/>
                    </a:lnTo>
                    <a:lnTo>
                      <a:pt x="360466" y="95524"/>
                    </a:lnTo>
                    <a:lnTo>
                      <a:pt x="360466" y="163900"/>
                    </a:lnTo>
                    <a:lnTo>
                      <a:pt x="419605" y="130106"/>
                    </a:lnTo>
                    <a:lnTo>
                      <a:pt x="453399" y="188682"/>
                    </a:lnTo>
                    <a:lnTo>
                      <a:pt x="394260" y="222475"/>
                    </a:lnTo>
                    <a:close/>
                    <a:moveTo>
                      <a:pt x="630816" y="247821"/>
                    </a:moveTo>
                    <a:lnTo>
                      <a:pt x="630816" y="135175"/>
                    </a:lnTo>
                    <a:lnTo>
                      <a:pt x="698404" y="135175"/>
                    </a:lnTo>
                    <a:cubicBezTo>
                      <a:pt x="718495" y="134898"/>
                      <a:pt x="736175" y="148389"/>
                      <a:pt x="741209" y="167842"/>
                    </a:cubicBezTo>
                    <a:lnTo>
                      <a:pt x="763738" y="245568"/>
                    </a:lnTo>
                    <a:cubicBezTo>
                      <a:pt x="763738" y="246694"/>
                      <a:pt x="764865" y="246694"/>
                      <a:pt x="764865" y="247821"/>
                    </a:cubicBez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455CFE37-CCAE-8F92-14CF-B7F8CE61FA15}"/>
                  </a:ext>
                </a:extLst>
              </p:cNvPr>
              <p:cNvSpPr/>
              <p:nvPr/>
            </p:nvSpPr>
            <p:spPr>
              <a:xfrm>
                <a:off x="2306126" y="2792417"/>
                <a:ext cx="16492" cy="82464"/>
              </a:xfrm>
              <a:custGeom>
                <a:avLst/>
                <a:gdLst>
                  <a:gd name="connsiteX0" fmla="*/ 0 w 11264"/>
                  <a:gd name="connsiteY0" fmla="*/ 56323 h 56322"/>
                  <a:gd name="connsiteX1" fmla="*/ 0 w 11264"/>
                  <a:gd name="connsiteY1" fmla="*/ 0 h 56322"/>
                </a:gdLst>
                <a:ahLst/>
                <a:cxnLst>
                  <a:cxn ang="0">
                    <a:pos x="connsiteX0" y="connsiteY0"/>
                  </a:cxn>
                  <a:cxn ang="0">
                    <a:pos x="connsiteX1" y="connsiteY1"/>
                  </a:cxn>
                </a:cxnLst>
                <a:rect l="l" t="t" r="r" b="b"/>
                <a:pathLst>
                  <a:path w="11264" h="56322">
                    <a:moveTo>
                      <a:pt x="0" y="56323"/>
                    </a:moveTo>
                    <a:lnTo>
                      <a:pt x="0" y="0"/>
                    </a:lnTo>
                  </a:path>
                </a:pathLst>
              </a:custGeom>
              <a:solidFill>
                <a:srgbClr val="FFFFFF"/>
              </a:solid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9" name="Freeform: Shape 18">
                <a:extLst>
                  <a:ext uri="{FF2B5EF4-FFF2-40B4-BE49-F238E27FC236}">
                    <a16:creationId xmlns:a16="http://schemas.microsoft.com/office/drawing/2014/main" id="{CACD90B2-D841-F8F4-3E6B-51EA20F7F52B}"/>
                  </a:ext>
                </a:extLst>
              </p:cNvPr>
              <p:cNvSpPr/>
              <p:nvPr/>
            </p:nvSpPr>
            <p:spPr>
              <a:xfrm>
                <a:off x="2380345" y="2833649"/>
                <a:ext cx="57725" cy="57725"/>
              </a:xfrm>
              <a:custGeom>
                <a:avLst/>
                <a:gdLst>
                  <a:gd name="connsiteX0" fmla="*/ 0 w 39426"/>
                  <a:gd name="connsiteY0" fmla="*/ 39426 h 39426"/>
                  <a:gd name="connsiteX1" fmla="*/ 39426 w 39426"/>
                  <a:gd name="connsiteY1" fmla="*/ 0 h 39426"/>
                </a:gdLst>
                <a:ahLst/>
                <a:cxnLst>
                  <a:cxn ang="0">
                    <a:pos x="connsiteX0" y="connsiteY0"/>
                  </a:cxn>
                  <a:cxn ang="0">
                    <a:pos x="connsiteX1" y="connsiteY1"/>
                  </a:cxn>
                </a:cxnLst>
                <a:rect l="l" t="t" r="r" b="b"/>
                <a:pathLst>
                  <a:path w="39426" h="39426">
                    <a:moveTo>
                      <a:pt x="0" y="39426"/>
                    </a:moveTo>
                    <a:lnTo>
                      <a:pt x="39426" y="0"/>
                    </a:lnTo>
                  </a:path>
                </a:pathLst>
              </a:custGeom>
              <a:solidFill>
                <a:srgbClr val="FFFFFF"/>
              </a:solid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0" name="Freeform: Shape 19">
                <a:extLst>
                  <a:ext uri="{FF2B5EF4-FFF2-40B4-BE49-F238E27FC236}">
                    <a16:creationId xmlns:a16="http://schemas.microsoft.com/office/drawing/2014/main" id="{CD52067E-4729-2177-F600-E1267A062698}"/>
                  </a:ext>
                </a:extLst>
              </p:cNvPr>
              <p:cNvSpPr/>
              <p:nvPr/>
            </p:nvSpPr>
            <p:spPr>
              <a:xfrm>
                <a:off x="2174183" y="2833649"/>
                <a:ext cx="57725" cy="57725"/>
              </a:xfrm>
              <a:custGeom>
                <a:avLst/>
                <a:gdLst>
                  <a:gd name="connsiteX0" fmla="*/ 39426 w 39426"/>
                  <a:gd name="connsiteY0" fmla="*/ 39426 h 39426"/>
                  <a:gd name="connsiteX1" fmla="*/ 0 w 39426"/>
                  <a:gd name="connsiteY1" fmla="*/ 0 h 39426"/>
                </a:gdLst>
                <a:ahLst/>
                <a:cxnLst>
                  <a:cxn ang="0">
                    <a:pos x="connsiteX0" y="connsiteY0"/>
                  </a:cxn>
                  <a:cxn ang="0">
                    <a:pos x="connsiteX1" y="connsiteY1"/>
                  </a:cxn>
                </a:cxnLst>
                <a:rect l="l" t="t" r="r" b="b"/>
                <a:pathLst>
                  <a:path w="39426" h="39426">
                    <a:moveTo>
                      <a:pt x="39426" y="39426"/>
                    </a:moveTo>
                    <a:lnTo>
                      <a:pt x="0" y="0"/>
                    </a:lnTo>
                  </a:path>
                </a:pathLst>
              </a:custGeom>
              <a:solidFill>
                <a:srgbClr val="FFFFFF"/>
              </a:solid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cxnSp>
            <p:nvCxnSpPr>
              <p:cNvPr id="21" name="Straight Connector 20">
                <a:extLst>
                  <a:ext uri="{FF2B5EF4-FFF2-40B4-BE49-F238E27FC236}">
                    <a16:creationId xmlns:a16="http://schemas.microsoft.com/office/drawing/2014/main" id="{F048143D-243A-19B5-BE63-D8D5E6B9E034}"/>
                  </a:ext>
                </a:extLst>
              </p:cNvPr>
              <p:cNvCxnSpPr>
                <a:cxnSpLocks/>
              </p:cNvCxnSpPr>
              <p:nvPr/>
            </p:nvCxnSpPr>
            <p:spPr>
              <a:xfrm>
                <a:off x="1152471" y="3800417"/>
                <a:ext cx="1692461" cy="0"/>
              </a:xfrm>
              <a:prstGeom prst="line">
                <a:avLst/>
              </a:prstGeom>
              <a:noFill/>
              <a:ln w="19050" cap="flat" cmpd="sng" algn="ctr">
                <a:solidFill>
                  <a:schemeClr val="tx2"/>
                </a:solidFill>
                <a:prstDash val="lgDash"/>
                <a:miter lim="800000"/>
              </a:ln>
              <a:effectLst/>
            </p:spPr>
          </p:cxnSp>
        </p:grpSp>
        <p:pic>
          <p:nvPicPr>
            <p:cNvPr id="22" name="Picture 21" descr="A picture containing icon&#10;&#10;Description automatically generated">
              <a:extLst>
                <a:ext uri="{FF2B5EF4-FFF2-40B4-BE49-F238E27FC236}">
                  <a16:creationId xmlns:a16="http://schemas.microsoft.com/office/drawing/2014/main" id="{7DB5D345-EBAA-35E4-91F2-BE6C96FC9E36}"/>
                </a:ext>
              </a:extLst>
            </p:cNvPr>
            <p:cNvPicPr>
              <a:picLocks noChangeAspect="1"/>
            </p:cNvPicPr>
            <p:nvPr/>
          </p:nvPicPr>
          <p:blipFill>
            <a:blip r:embed="rId5"/>
            <a:stretch>
              <a:fillRect/>
            </a:stretch>
          </p:blipFill>
          <p:spPr>
            <a:xfrm>
              <a:off x="6949644" y="4196008"/>
              <a:ext cx="793502" cy="828000"/>
            </a:xfrm>
            <a:prstGeom prst="rect">
              <a:avLst/>
            </a:prstGeom>
          </p:spPr>
        </p:pic>
        <p:sp>
          <p:nvSpPr>
            <p:cNvPr id="23" name="Rectangle 22">
              <a:extLst>
                <a:ext uri="{FF2B5EF4-FFF2-40B4-BE49-F238E27FC236}">
                  <a16:creationId xmlns:a16="http://schemas.microsoft.com/office/drawing/2014/main" id="{F8B5D063-A9D0-D17E-0638-1D66D51B9C3E}"/>
                </a:ext>
              </a:extLst>
            </p:cNvPr>
            <p:cNvSpPr/>
            <p:nvPr/>
          </p:nvSpPr>
          <p:spPr>
            <a:xfrm>
              <a:off x="5305788" y="3078009"/>
              <a:ext cx="1843901"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71.4%</a:t>
              </a:r>
            </a:p>
            <a:p>
              <a:pPr algn="ctr"/>
              <a:r>
                <a:rPr lang="en-GB" sz="1600" dirty="0">
                  <a:solidFill>
                    <a:schemeClr val="tx1"/>
                  </a:solidFill>
                </a:rPr>
                <a:t>≥2 exacerbations in the previous year</a:t>
              </a:r>
              <a:r>
                <a:rPr lang="en-GB" sz="1600" baseline="30000" dirty="0">
                  <a:solidFill>
                    <a:schemeClr val="tx1"/>
                  </a:solidFill>
                </a:rPr>
                <a:t>1</a:t>
              </a:r>
            </a:p>
          </p:txBody>
        </p:sp>
        <p:sp>
          <p:nvSpPr>
            <p:cNvPr id="24" name="Rectangle 23">
              <a:extLst>
                <a:ext uri="{FF2B5EF4-FFF2-40B4-BE49-F238E27FC236}">
                  <a16:creationId xmlns:a16="http://schemas.microsoft.com/office/drawing/2014/main" id="{347768F5-79C3-C350-D0A6-D2F92AE8A266}"/>
                </a:ext>
              </a:extLst>
            </p:cNvPr>
            <p:cNvSpPr/>
            <p:nvPr/>
          </p:nvSpPr>
          <p:spPr>
            <a:xfrm>
              <a:off x="7410033" y="2943207"/>
              <a:ext cx="1786769"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64.1%</a:t>
              </a:r>
            </a:p>
            <a:p>
              <a:pPr algn="ctr"/>
              <a:r>
                <a:rPr lang="en-GB" sz="1600" dirty="0">
                  <a:solidFill>
                    <a:schemeClr val="tx1"/>
                  </a:solidFill>
                </a:rPr>
                <a:t>prescribed OCS</a:t>
              </a:r>
              <a:r>
                <a:rPr lang="en-GB" sz="1600" baseline="30000" dirty="0">
                  <a:solidFill>
                    <a:schemeClr val="tx1"/>
                  </a:solidFill>
                </a:rPr>
                <a:t>1</a:t>
              </a:r>
            </a:p>
          </p:txBody>
        </p:sp>
        <p:sp>
          <p:nvSpPr>
            <p:cNvPr id="25" name="Rectangle 24">
              <a:extLst>
                <a:ext uri="{FF2B5EF4-FFF2-40B4-BE49-F238E27FC236}">
                  <a16:creationId xmlns:a16="http://schemas.microsoft.com/office/drawing/2014/main" id="{6FE51BDE-CD91-4AD5-FED3-A58363EA073B}"/>
                </a:ext>
              </a:extLst>
            </p:cNvPr>
            <p:cNvSpPr/>
            <p:nvPr/>
          </p:nvSpPr>
          <p:spPr>
            <a:xfrm>
              <a:off x="9457146" y="2943206"/>
              <a:ext cx="1787037"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2"/>
                  </a:solidFill>
                </a:rPr>
                <a:t>38.2%</a:t>
              </a:r>
            </a:p>
            <a:p>
              <a:pPr algn="ctr"/>
              <a:r>
                <a:rPr lang="en-GB" sz="1600" dirty="0">
                  <a:solidFill>
                    <a:schemeClr val="tx1"/>
                  </a:solidFill>
                </a:rPr>
                <a:t>late-onset asthma</a:t>
              </a:r>
              <a:r>
                <a:rPr lang="en-GB" sz="1600" baseline="30000" dirty="0">
                  <a:solidFill>
                    <a:schemeClr val="tx1"/>
                  </a:solidFill>
                </a:rPr>
                <a:t>1</a:t>
              </a:r>
              <a:endParaRPr lang="en-GB" sz="1600" baseline="30000" dirty="0">
                <a:solidFill>
                  <a:schemeClr val="tx1"/>
                </a:solidFill>
                <a:ea typeface="Calibri"/>
                <a:cs typeface="Calibri"/>
              </a:endParaRPr>
            </a:p>
          </p:txBody>
        </p:sp>
        <p:sp>
          <p:nvSpPr>
            <p:cNvPr id="26" name="Rectangle 25">
              <a:extLst>
                <a:ext uri="{FF2B5EF4-FFF2-40B4-BE49-F238E27FC236}">
                  <a16:creationId xmlns:a16="http://schemas.microsoft.com/office/drawing/2014/main" id="{55FC5CB2-E76A-1151-4CA5-E8D5A3F879BF}"/>
                </a:ext>
              </a:extLst>
            </p:cNvPr>
            <p:cNvSpPr/>
            <p:nvPr/>
          </p:nvSpPr>
          <p:spPr>
            <a:xfrm>
              <a:off x="6372006" y="5223668"/>
              <a:ext cx="1962775"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2"/>
                  </a:solidFill>
                </a:rPr>
                <a:t>79.8%</a:t>
              </a:r>
            </a:p>
            <a:p>
              <a:pPr algn="ctr"/>
              <a:r>
                <a:rPr lang="en-GB" sz="1600" dirty="0">
                  <a:solidFill>
                    <a:schemeClr val="tx1"/>
                  </a:solidFill>
                </a:rPr>
                <a:t>&gt;150 blood eosinophils/µL</a:t>
              </a:r>
              <a:r>
                <a:rPr lang="en-GB" sz="1600" baseline="30000" dirty="0">
                  <a:solidFill>
                    <a:schemeClr val="tx1"/>
                  </a:solidFill>
                </a:rPr>
                <a:t>1</a:t>
              </a:r>
            </a:p>
          </p:txBody>
        </p:sp>
        <p:sp>
          <p:nvSpPr>
            <p:cNvPr id="27" name="Rectangle 26">
              <a:extLst>
                <a:ext uri="{FF2B5EF4-FFF2-40B4-BE49-F238E27FC236}">
                  <a16:creationId xmlns:a16="http://schemas.microsoft.com/office/drawing/2014/main" id="{5B21D35D-1A3A-E154-296D-F3CEAD09FF66}"/>
                </a:ext>
              </a:extLst>
            </p:cNvPr>
            <p:cNvSpPr/>
            <p:nvPr/>
          </p:nvSpPr>
          <p:spPr>
            <a:xfrm>
              <a:off x="8583442" y="5103089"/>
              <a:ext cx="1900194"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42</a:t>
              </a:r>
              <a:r>
                <a:rPr lang="en-GB" sz="1800" b="1" dirty="0">
                  <a:solidFill>
                    <a:schemeClr val="tx2"/>
                  </a:solidFill>
                </a:rPr>
                <a:t>.6%</a:t>
              </a:r>
            </a:p>
            <a:p>
              <a:pPr algn="ctr"/>
              <a:r>
                <a:rPr lang="en-GB" sz="1600" dirty="0">
                  <a:solidFill>
                    <a:schemeClr val="tx1"/>
                  </a:solidFill>
                </a:rPr>
                <a:t>CRSwNP</a:t>
              </a:r>
              <a:r>
                <a:rPr lang="en-GB" sz="1600" baseline="30000" dirty="0">
                  <a:solidFill>
                    <a:schemeClr val="tx1"/>
                  </a:solidFill>
                </a:rPr>
                <a:t>1</a:t>
              </a:r>
            </a:p>
          </p:txBody>
        </p:sp>
      </p:grpSp>
      <p:sp>
        <p:nvSpPr>
          <p:cNvPr id="5" name="Rectangle 4">
            <a:extLst>
              <a:ext uri="{FF2B5EF4-FFF2-40B4-BE49-F238E27FC236}">
                <a16:creationId xmlns:a16="http://schemas.microsoft.com/office/drawing/2014/main" id="{1AF826B4-B114-C562-F615-E58F23C1B8DE}"/>
              </a:ext>
            </a:extLst>
          </p:cNvPr>
          <p:cNvSpPr/>
          <p:nvPr/>
        </p:nvSpPr>
        <p:spPr>
          <a:xfrm>
            <a:off x="4972051" y="1420245"/>
            <a:ext cx="6662736" cy="313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Of patients with severe asthma from the SANI registry:</a:t>
            </a:r>
            <a:r>
              <a:rPr lang="en-GB" b="1" baseline="30000" dirty="0">
                <a:solidFill>
                  <a:schemeClr val="tx1"/>
                </a:solidFill>
              </a:rPr>
              <a:t>1</a:t>
            </a:r>
          </a:p>
        </p:txBody>
      </p:sp>
    </p:spTree>
    <p:extLst>
      <p:ext uri="{BB962C8B-B14F-4D97-AF65-F5344CB8AC3E}">
        <p14:creationId xmlns:p14="http://schemas.microsoft.com/office/powerpoint/2010/main" val="406323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br>
              <a:rPr lang="en-GB" dirty="0"/>
            </a:br>
            <a:r>
              <a:rPr lang="en-GB" dirty="0"/>
              <a:t>The case of CRSwNP burden in patients with severe asthma</a:t>
            </a:r>
            <a:r>
              <a:rPr lang="en-GB" baseline="30000" dirty="0"/>
              <a:t>1,2 </a:t>
            </a:r>
          </a:p>
        </p:txBody>
      </p:sp>
      <p:sp>
        <p:nvSpPr>
          <p:cNvPr id="6" name="Content Placeholder 5">
            <a:extLst>
              <a:ext uri="{FF2B5EF4-FFF2-40B4-BE49-F238E27FC236}">
                <a16:creationId xmlns:a16="http://schemas.microsoft.com/office/drawing/2014/main" id="{428217A4-3525-8B0E-8BD2-CFDBD28C376E}"/>
              </a:ext>
            </a:extLst>
          </p:cNvPr>
          <p:cNvSpPr>
            <a:spLocks noGrp="1"/>
          </p:cNvSpPr>
          <p:nvPr>
            <p:ph sz="quarter" idx="13"/>
          </p:nvPr>
        </p:nvSpPr>
        <p:spPr/>
        <p:txBody>
          <a:bodyPr/>
          <a:lstStyle/>
          <a:p>
            <a:br>
              <a:rPr lang="en-GB" dirty="0"/>
            </a:br>
            <a:r>
              <a:rPr lang="en-GB" dirty="0"/>
              <a:t>BMI, body mass index; CRSwNP, chronic rhinosinusitis with nasal polyps; OCS, oral corticosteroid(s); SD, standard deviation</a:t>
            </a:r>
          </a:p>
          <a:p>
            <a:r>
              <a:rPr lang="en-GB" dirty="0"/>
              <a:t>1. </a:t>
            </a:r>
            <a:r>
              <a:rPr lang="en-GB" dirty="0" err="1"/>
              <a:t>Heffler</a:t>
            </a:r>
            <a:r>
              <a:rPr lang="en-GB" dirty="0"/>
              <a:t> E, et al. J Allergy Clin Immunol </a:t>
            </a:r>
            <a:r>
              <a:rPr lang="en-GB" dirty="0" err="1"/>
              <a:t>Pract</a:t>
            </a:r>
            <a:r>
              <a:rPr lang="en-GB" dirty="0"/>
              <a:t> 2019;7:1462–1468; 2. </a:t>
            </a:r>
            <a:r>
              <a:rPr lang="en-GB" dirty="0" err="1"/>
              <a:t>Canonica</a:t>
            </a:r>
            <a:r>
              <a:rPr lang="en-GB" dirty="0"/>
              <a:t> GW, et al. Respir Med 2020;166:105947</a:t>
            </a:r>
          </a:p>
        </p:txBody>
      </p:sp>
      <p:sp>
        <p:nvSpPr>
          <p:cNvPr id="3" name="Rectangle 2">
            <a:extLst>
              <a:ext uri="{FF2B5EF4-FFF2-40B4-BE49-F238E27FC236}">
                <a16:creationId xmlns:a16="http://schemas.microsoft.com/office/drawing/2014/main" id="{B9EA74B0-0DA6-DF47-4E10-D43414C9FB54}"/>
              </a:ext>
            </a:extLst>
          </p:cNvPr>
          <p:cNvSpPr/>
          <p:nvPr/>
        </p:nvSpPr>
        <p:spPr>
          <a:xfrm>
            <a:off x="4972050" y="1378385"/>
            <a:ext cx="6662737" cy="48894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8A346E39-85EA-CEE6-1BED-256317DC2C7F}"/>
              </a:ext>
            </a:extLst>
          </p:cNvPr>
          <p:cNvGrpSpPr/>
          <p:nvPr/>
        </p:nvGrpSpPr>
        <p:grpSpPr>
          <a:xfrm>
            <a:off x="6732072" y="5933780"/>
            <a:ext cx="3142692" cy="201751"/>
            <a:chOff x="6974324" y="5933780"/>
            <a:chExt cx="3142692" cy="201751"/>
          </a:xfrm>
        </p:grpSpPr>
        <p:grpSp>
          <p:nvGrpSpPr>
            <p:cNvPr id="2" name="Group 1">
              <a:extLst>
                <a:ext uri="{FF2B5EF4-FFF2-40B4-BE49-F238E27FC236}">
                  <a16:creationId xmlns:a16="http://schemas.microsoft.com/office/drawing/2014/main" id="{C9446CAD-9636-B62C-8485-2F7B4ED4D428}"/>
                </a:ext>
              </a:extLst>
            </p:cNvPr>
            <p:cNvGrpSpPr/>
            <p:nvPr/>
          </p:nvGrpSpPr>
          <p:grpSpPr>
            <a:xfrm>
              <a:off x="6974324" y="5937994"/>
              <a:ext cx="1624864" cy="197537"/>
              <a:chOff x="7413207" y="5937994"/>
              <a:chExt cx="1624864" cy="197537"/>
            </a:xfrm>
          </p:grpSpPr>
          <p:sp>
            <p:nvSpPr>
              <p:cNvPr id="17" name="Rectangle 16">
                <a:extLst>
                  <a:ext uri="{FF2B5EF4-FFF2-40B4-BE49-F238E27FC236}">
                    <a16:creationId xmlns:a16="http://schemas.microsoft.com/office/drawing/2014/main" id="{A0C50ABB-C2F3-FA03-C657-3462EE5B07A7}"/>
                  </a:ext>
                </a:extLst>
              </p:cNvPr>
              <p:cNvSpPr/>
              <p:nvPr/>
            </p:nvSpPr>
            <p:spPr>
              <a:xfrm>
                <a:off x="7413207" y="5973064"/>
                <a:ext cx="144000" cy="14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DADA604-B759-A6BA-ABC9-B44DB70B8DD4}"/>
                  </a:ext>
                </a:extLst>
              </p:cNvPr>
              <p:cNvSpPr/>
              <p:nvPr/>
            </p:nvSpPr>
            <p:spPr>
              <a:xfrm>
                <a:off x="7557207" y="5937994"/>
                <a:ext cx="1480864" cy="197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No CRSwNP (n=413)</a:t>
                </a:r>
              </a:p>
            </p:txBody>
          </p:sp>
        </p:grpSp>
        <p:grpSp>
          <p:nvGrpSpPr>
            <p:cNvPr id="7" name="Group 6">
              <a:extLst>
                <a:ext uri="{FF2B5EF4-FFF2-40B4-BE49-F238E27FC236}">
                  <a16:creationId xmlns:a16="http://schemas.microsoft.com/office/drawing/2014/main" id="{5837A446-7456-B029-6F0F-E68890BD0278}"/>
                </a:ext>
              </a:extLst>
            </p:cNvPr>
            <p:cNvGrpSpPr/>
            <p:nvPr/>
          </p:nvGrpSpPr>
          <p:grpSpPr>
            <a:xfrm>
              <a:off x="8639420" y="5933780"/>
              <a:ext cx="1477596" cy="197537"/>
              <a:chOff x="8631604" y="5933780"/>
              <a:chExt cx="1477596" cy="197537"/>
            </a:xfrm>
          </p:grpSpPr>
          <p:sp>
            <p:nvSpPr>
              <p:cNvPr id="19" name="Rectangle 18">
                <a:extLst>
                  <a:ext uri="{FF2B5EF4-FFF2-40B4-BE49-F238E27FC236}">
                    <a16:creationId xmlns:a16="http://schemas.microsoft.com/office/drawing/2014/main" id="{63391F72-14B0-4201-22CC-4E43A7407F95}"/>
                  </a:ext>
                </a:extLst>
              </p:cNvPr>
              <p:cNvSpPr/>
              <p:nvPr/>
            </p:nvSpPr>
            <p:spPr>
              <a:xfrm>
                <a:off x="8631604" y="5968850"/>
                <a:ext cx="144000" cy="144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DD994E7-855A-DE64-5588-4427A7222267}"/>
                  </a:ext>
                </a:extLst>
              </p:cNvPr>
              <p:cNvSpPr/>
              <p:nvPr/>
            </p:nvSpPr>
            <p:spPr>
              <a:xfrm>
                <a:off x="8775604" y="5933780"/>
                <a:ext cx="1333596" cy="197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CRSwNP (n=282)</a:t>
                </a:r>
              </a:p>
            </p:txBody>
          </p:sp>
        </p:grpSp>
      </p:grpSp>
      <p:graphicFrame>
        <p:nvGraphicFramePr>
          <p:cNvPr id="4" name="Table 6">
            <a:extLst>
              <a:ext uri="{FF2B5EF4-FFF2-40B4-BE49-F238E27FC236}">
                <a16:creationId xmlns:a16="http://schemas.microsoft.com/office/drawing/2014/main" id="{4546114F-21FF-69E9-4E73-AC36A3B6AC63}"/>
              </a:ext>
            </a:extLst>
          </p:cNvPr>
          <p:cNvGraphicFramePr>
            <a:graphicFrameLocks noGrp="1"/>
          </p:cNvGraphicFramePr>
          <p:nvPr>
            <p:extLst>
              <p:ext uri="{D42A27DB-BD31-4B8C-83A1-F6EECF244321}">
                <p14:modId xmlns:p14="http://schemas.microsoft.com/office/powerpoint/2010/main" val="1385707544"/>
              </p:ext>
            </p:extLst>
          </p:nvPr>
        </p:nvGraphicFramePr>
        <p:xfrm>
          <a:off x="557213" y="1378385"/>
          <a:ext cx="4251842" cy="4889400"/>
        </p:xfrm>
        <a:graphic>
          <a:graphicData uri="http://schemas.openxmlformats.org/drawingml/2006/table">
            <a:tbl>
              <a:tblPr firstRow="1" bandRow="1">
                <a:tableStyleId>{5C22544A-7EE6-4342-B048-85BDC9FD1C3A}</a:tableStyleId>
              </a:tblPr>
              <a:tblGrid>
                <a:gridCol w="3071812">
                  <a:extLst>
                    <a:ext uri="{9D8B030D-6E8A-4147-A177-3AD203B41FA5}">
                      <a16:colId xmlns:a16="http://schemas.microsoft.com/office/drawing/2014/main" val="174191842"/>
                    </a:ext>
                  </a:extLst>
                </a:gridCol>
                <a:gridCol w="1180030">
                  <a:extLst>
                    <a:ext uri="{9D8B030D-6E8A-4147-A177-3AD203B41FA5}">
                      <a16:colId xmlns:a16="http://schemas.microsoft.com/office/drawing/2014/main" val="1765351354"/>
                    </a:ext>
                  </a:extLst>
                </a:gridCol>
              </a:tblGrid>
              <a:tr h="198000">
                <a:tc gridSpan="2">
                  <a:txBody>
                    <a:bodyPr/>
                    <a:lstStyle/>
                    <a:p>
                      <a:r>
                        <a:rPr lang="en-GB" sz="1400" dirty="0"/>
                        <a:t>Patients with severe asthma in Italy</a:t>
                      </a:r>
                      <a:r>
                        <a:rPr lang="en-GB" sz="1400" baseline="30000" dirty="0"/>
                        <a:t>1</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sz="1000"/>
                    </a:p>
                  </a:txBody>
                  <a:tcPr marL="46800" marR="0" marT="0" marB="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02083744"/>
                  </a:ext>
                </a:extLst>
              </a:tr>
              <a:tr h="198000">
                <a:tc>
                  <a:txBody>
                    <a:bodyPr/>
                    <a:lstStyle/>
                    <a:p>
                      <a:r>
                        <a:rPr lang="en-GB" sz="1050" b="1" dirty="0">
                          <a:solidFill>
                            <a:schemeClr val="bg1"/>
                          </a:solidFill>
                        </a:rPr>
                        <a:t>Parameter</a:t>
                      </a:r>
                    </a:p>
                  </a:txBody>
                  <a:tcPr marL="46800" marR="0" marT="0" marB="0"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050" b="1" dirty="0">
                          <a:solidFill>
                            <a:schemeClr val="bg1"/>
                          </a:solidFill>
                        </a:rPr>
                        <a:t>Value</a:t>
                      </a:r>
                    </a:p>
                  </a:txBody>
                  <a:tcPr marL="46800" marR="0" marT="0" marB="0" anchor="ctr">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997031092"/>
                  </a:ext>
                </a:extLst>
              </a:tr>
              <a:tr h="198000">
                <a:tc>
                  <a:txBody>
                    <a:bodyPr/>
                    <a:lstStyle/>
                    <a:p>
                      <a:r>
                        <a:rPr lang="en-GB" sz="1050" dirty="0"/>
                        <a:t>Age (years), mean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sz="1050" dirty="0"/>
                        <a:t>54.1 ± 13.7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388268985"/>
                  </a:ext>
                </a:extLst>
              </a:tr>
              <a:tr h="198000">
                <a:tc>
                  <a:txBody>
                    <a:bodyPr/>
                    <a:lstStyle/>
                    <a:p>
                      <a:r>
                        <a:rPr lang="en-GB" sz="1050"/>
                        <a:t>Sex, females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250 (57.2%)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3763269"/>
                  </a:ext>
                </a:extLst>
              </a:tr>
              <a:tr h="198000">
                <a:tc>
                  <a:txBody>
                    <a:bodyPr/>
                    <a:lstStyle/>
                    <a:p>
                      <a:r>
                        <a:rPr lang="en-GB" sz="1050" dirty="0"/>
                        <a:t>Atopic,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309 (70.7%)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164579445"/>
                  </a:ext>
                </a:extLst>
              </a:tr>
              <a:tr h="198000">
                <a:tc>
                  <a:txBody>
                    <a:bodyPr/>
                    <a:lstStyle/>
                    <a:p>
                      <a:r>
                        <a:rPr lang="en-GB" sz="1050"/>
                        <a:t>Sensitised to perennial allergens,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272 (62.2%)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50340246"/>
                  </a:ext>
                </a:extLst>
              </a:tr>
              <a:tr h="198000">
                <a:tc>
                  <a:txBody>
                    <a:bodyPr/>
                    <a:lstStyle/>
                    <a:p>
                      <a:r>
                        <a:rPr lang="en-GB" sz="1050"/>
                        <a:t>Active smokers,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12 (2.7%)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872617552"/>
                  </a:ext>
                </a:extLst>
              </a:tr>
              <a:tr h="198000">
                <a:tc>
                  <a:txBody>
                    <a:bodyPr/>
                    <a:lstStyle/>
                    <a:p>
                      <a:r>
                        <a:rPr lang="en-GB" sz="1050"/>
                        <a:t>Past smokers,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88 (20.1%)</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4006056"/>
                  </a:ext>
                </a:extLst>
              </a:tr>
              <a:tr h="198000">
                <a:tc>
                  <a:txBody>
                    <a:bodyPr/>
                    <a:lstStyle/>
                    <a:p>
                      <a:r>
                        <a:rPr lang="en-GB" sz="1050" dirty="0"/>
                        <a:t>BMI, mean kg/m</a:t>
                      </a:r>
                      <a:r>
                        <a:rPr lang="en-GB" sz="1050" baseline="30000" dirty="0"/>
                        <a:t>2</a:t>
                      </a:r>
                      <a:r>
                        <a:rPr lang="en-GB" sz="1050" dirty="0"/>
                        <a:t>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26.2 ± 5.0</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36778380"/>
                  </a:ext>
                </a:extLst>
              </a:tr>
              <a:tr h="198000">
                <a:tc>
                  <a:txBody>
                    <a:bodyPr/>
                    <a:lstStyle/>
                    <a:p>
                      <a:r>
                        <a:rPr lang="en-GB" sz="1050" dirty="0"/>
                        <a:t>BMI (kg/m</a:t>
                      </a:r>
                      <a:r>
                        <a:rPr lang="en-GB" sz="1050" baseline="30000" dirty="0"/>
                        <a:t>2</a:t>
                      </a:r>
                      <a:r>
                        <a:rPr lang="en-GB" sz="1050" dirty="0"/>
                        <a:t>) classes,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endParaRPr lang="en-GB" sz="1050"/>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410393962"/>
                  </a:ext>
                </a:extLst>
              </a:tr>
              <a:tr h="198000">
                <a:tc>
                  <a:txBody>
                    <a:bodyPr/>
                    <a:lstStyle/>
                    <a:p>
                      <a:pPr marL="0" indent="180975"/>
                      <a:r>
                        <a:rPr lang="en-GB" sz="1050"/>
                        <a:t>&lt;18.5</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7 (1.6%)</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313521"/>
                  </a:ext>
                </a:extLst>
              </a:tr>
              <a:tr h="198000">
                <a:tc>
                  <a:txBody>
                    <a:bodyPr/>
                    <a:lstStyle/>
                    <a:p>
                      <a:pPr marL="0" indent="180975"/>
                      <a:r>
                        <a:rPr lang="en-GB" sz="1050" dirty="0"/>
                        <a:t>18.5–24.9</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190 (43.5%)</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541177346"/>
                  </a:ext>
                </a:extLst>
              </a:tr>
              <a:tr h="198000">
                <a:tc>
                  <a:txBody>
                    <a:bodyPr/>
                    <a:lstStyle/>
                    <a:p>
                      <a:pPr marL="0" indent="180975"/>
                      <a:r>
                        <a:rPr lang="en-GB" sz="1050"/>
                        <a:t>≥30</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87 (19.9%)</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986542074"/>
                  </a:ext>
                </a:extLst>
              </a:tr>
              <a:tr h="198000">
                <a:tc>
                  <a:txBody>
                    <a:bodyPr/>
                    <a:lstStyle/>
                    <a:p>
                      <a:r>
                        <a:rPr lang="en-GB" sz="1050"/>
                        <a:t>Age of onset (years),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32.4 ± 17.1</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560638396"/>
                  </a:ext>
                </a:extLst>
              </a:tr>
              <a:tr h="198000">
                <a:tc>
                  <a:txBody>
                    <a:bodyPr/>
                    <a:lstStyle/>
                    <a:p>
                      <a:r>
                        <a:rPr lang="en-GB" sz="1050"/>
                        <a:t>Late onset,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167 (38.2%)</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850273979"/>
                  </a:ext>
                </a:extLst>
              </a:tr>
              <a:tr h="198000">
                <a:tc>
                  <a:txBody>
                    <a:bodyPr/>
                    <a:lstStyle/>
                    <a:p>
                      <a:r>
                        <a:rPr lang="en-GB" sz="1050" dirty="0"/>
                        <a:t>Exacerbations/year,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3.75 ± 7.2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843347076"/>
                  </a:ext>
                </a:extLst>
              </a:tr>
              <a:tr h="198000">
                <a:tc>
                  <a:txBody>
                    <a:bodyPr/>
                    <a:lstStyle/>
                    <a:p>
                      <a:r>
                        <a:rPr lang="en-GB" sz="1050" dirty="0"/>
                        <a:t>Exacerbations in the last 12 months</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endParaRPr lang="en-GB" sz="1050"/>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765642561"/>
                  </a:ext>
                </a:extLst>
              </a:tr>
              <a:tr h="198000">
                <a:tc>
                  <a:txBody>
                    <a:bodyPr/>
                    <a:lstStyle/>
                    <a:p>
                      <a:pPr marL="0" indent="180975"/>
                      <a:r>
                        <a:rPr lang="en-GB" sz="1050" dirty="0"/>
                        <a:t>0</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76 (17.4%)</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402880306"/>
                  </a:ext>
                </a:extLst>
              </a:tr>
              <a:tr h="198000">
                <a:tc>
                  <a:txBody>
                    <a:bodyPr/>
                    <a:lstStyle/>
                    <a:p>
                      <a:pPr marL="0" indent="180975"/>
                      <a:r>
                        <a:rPr lang="en-GB" sz="1050"/>
                        <a:t>1</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49 (11.2%)</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063285144"/>
                  </a:ext>
                </a:extLst>
              </a:tr>
              <a:tr h="198000">
                <a:tc>
                  <a:txBody>
                    <a:bodyPr/>
                    <a:lstStyle/>
                    <a:p>
                      <a:pPr marL="0" indent="180975"/>
                      <a:r>
                        <a:rPr lang="en-GB" sz="1050"/>
                        <a:t>2</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99 (22.7%)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757001633"/>
                  </a:ext>
                </a:extLst>
              </a:tr>
              <a:tr h="198000">
                <a:tc>
                  <a:txBody>
                    <a:bodyPr/>
                    <a:lstStyle/>
                    <a:p>
                      <a:pPr marL="0" indent="180975"/>
                      <a:r>
                        <a:rPr lang="en-GB" sz="1050"/>
                        <a:t>&gt;2</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213 (48.7%)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173202962"/>
                  </a:ext>
                </a:extLst>
              </a:tr>
              <a:tr h="198000">
                <a:tc>
                  <a:txBody>
                    <a:bodyPr/>
                    <a:lstStyle/>
                    <a:p>
                      <a:r>
                        <a:rPr lang="en-GB" sz="1050"/>
                        <a:t>Emergency department visits per year,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dirty="0"/>
                        <a:t>0.49 ± 0.97</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037953668"/>
                  </a:ext>
                </a:extLst>
              </a:tr>
              <a:tr h="198000">
                <a:tc>
                  <a:txBody>
                    <a:bodyPr/>
                    <a:lstStyle/>
                    <a:p>
                      <a:r>
                        <a:rPr lang="en-GB" sz="1050"/>
                        <a:t>Hospitalisations per year, mean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0.25 ± 0.07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88546433"/>
                  </a:ext>
                </a:extLst>
              </a:tr>
              <a:tr h="198000">
                <a:tc>
                  <a:txBody>
                    <a:bodyPr/>
                    <a:lstStyle/>
                    <a:p>
                      <a:r>
                        <a:rPr lang="en-GB" sz="1050"/>
                        <a:t>Intubation or mechanical ventilation events per year, mean ± SD</a:t>
                      </a:r>
                    </a:p>
                  </a:txBody>
                  <a:tcPr marL="46800" marR="0" marT="0" marB="0" anchor="ct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GB" sz="1050" dirty="0"/>
                        <a:t>0.06 ± 0.39</a:t>
                      </a:r>
                    </a:p>
                  </a:txBody>
                  <a:tcPr marL="46800" marR="0" marT="0" marB="0"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94790253"/>
                  </a:ext>
                </a:extLst>
              </a:tr>
            </a:tbl>
          </a:graphicData>
        </a:graphic>
      </p:graphicFrame>
      <p:sp>
        <p:nvSpPr>
          <p:cNvPr id="89" name="Oval 88">
            <a:extLst>
              <a:ext uri="{FF2B5EF4-FFF2-40B4-BE49-F238E27FC236}">
                <a16:creationId xmlns:a16="http://schemas.microsoft.com/office/drawing/2014/main" id="{D08BB03E-A94C-8B91-8779-B52B9B5A736A}"/>
              </a:ext>
            </a:extLst>
          </p:cNvPr>
          <p:cNvSpPr>
            <a:spLocks noChangeAspect="1"/>
          </p:cNvSpPr>
          <p:nvPr/>
        </p:nvSpPr>
        <p:spPr>
          <a:xfrm>
            <a:off x="7165673" y="2111657"/>
            <a:ext cx="1081823" cy="108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2.46</a:t>
            </a:r>
          </a:p>
        </p:txBody>
      </p:sp>
      <p:sp>
        <p:nvSpPr>
          <p:cNvPr id="90" name="Oval 89">
            <a:extLst>
              <a:ext uri="{FF2B5EF4-FFF2-40B4-BE49-F238E27FC236}">
                <a16:creationId xmlns:a16="http://schemas.microsoft.com/office/drawing/2014/main" id="{9A20C322-C6BA-687E-331A-DD764521E91D}"/>
              </a:ext>
            </a:extLst>
          </p:cNvPr>
          <p:cNvSpPr>
            <a:spLocks noChangeAspect="1"/>
          </p:cNvSpPr>
          <p:nvPr/>
        </p:nvSpPr>
        <p:spPr>
          <a:xfrm>
            <a:off x="8383580" y="2095402"/>
            <a:ext cx="1081822" cy="108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3.69</a:t>
            </a:r>
          </a:p>
        </p:txBody>
      </p:sp>
      <p:grpSp>
        <p:nvGrpSpPr>
          <p:cNvPr id="91" name="Group 90">
            <a:extLst>
              <a:ext uri="{FF2B5EF4-FFF2-40B4-BE49-F238E27FC236}">
                <a16:creationId xmlns:a16="http://schemas.microsoft.com/office/drawing/2014/main" id="{7F4229F1-3ECE-0404-9964-5D179D2C88D0}"/>
              </a:ext>
            </a:extLst>
          </p:cNvPr>
          <p:cNvGrpSpPr/>
          <p:nvPr/>
        </p:nvGrpSpPr>
        <p:grpSpPr>
          <a:xfrm>
            <a:off x="7706585" y="1754966"/>
            <a:ext cx="1215099" cy="90487"/>
            <a:chOff x="1810252" y="2271713"/>
            <a:chExt cx="1147260" cy="90487"/>
          </a:xfrm>
        </p:grpSpPr>
        <p:cxnSp>
          <p:nvCxnSpPr>
            <p:cNvPr id="110" name="Straight Connector 109">
              <a:extLst>
                <a:ext uri="{FF2B5EF4-FFF2-40B4-BE49-F238E27FC236}">
                  <a16:creationId xmlns:a16="http://schemas.microsoft.com/office/drawing/2014/main" id="{2832C309-37A5-9E63-F37E-798771EE3083}"/>
                </a:ext>
              </a:extLst>
            </p:cNvPr>
            <p:cNvCxnSpPr>
              <a:cxnSpLocks/>
            </p:cNvCxnSpPr>
            <p:nvPr/>
          </p:nvCxnSpPr>
          <p:spPr>
            <a:xfrm>
              <a:off x="1810252" y="2278646"/>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89C0402-7072-F768-EB8A-7A5A8797BB00}"/>
                </a:ext>
              </a:extLst>
            </p:cNvPr>
            <p:cNvCxnSpPr/>
            <p:nvPr/>
          </p:nvCxnSpPr>
          <p:spPr>
            <a:xfrm>
              <a:off x="1819275" y="22812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FA2F56C-8FC5-8E26-55E5-964960F6A0A1}"/>
                </a:ext>
              </a:extLst>
            </p:cNvPr>
            <p:cNvCxnSpPr/>
            <p:nvPr/>
          </p:nvCxnSpPr>
          <p:spPr>
            <a:xfrm>
              <a:off x="2957512" y="227171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Rectangle 91">
            <a:extLst>
              <a:ext uri="{FF2B5EF4-FFF2-40B4-BE49-F238E27FC236}">
                <a16:creationId xmlns:a16="http://schemas.microsoft.com/office/drawing/2014/main" id="{7426A6A9-6428-CB95-6106-DFBCD955A825}"/>
              </a:ext>
            </a:extLst>
          </p:cNvPr>
          <p:cNvSpPr/>
          <p:nvPr/>
        </p:nvSpPr>
        <p:spPr>
          <a:xfrm>
            <a:off x="7786504" y="1484337"/>
            <a:ext cx="1055260" cy="276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P=0.014</a:t>
            </a:r>
          </a:p>
        </p:txBody>
      </p:sp>
      <p:sp>
        <p:nvSpPr>
          <p:cNvPr id="93" name="Rectangle 92">
            <a:extLst>
              <a:ext uri="{FF2B5EF4-FFF2-40B4-BE49-F238E27FC236}">
                <a16:creationId xmlns:a16="http://schemas.microsoft.com/office/drawing/2014/main" id="{571DD27B-EC48-88B7-86B1-B7097F5FD615}"/>
              </a:ext>
            </a:extLst>
          </p:cNvPr>
          <p:cNvSpPr/>
          <p:nvPr/>
        </p:nvSpPr>
        <p:spPr>
          <a:xfrm>
            <a:off x="7165673" y="3083183"/>
            <a:ext cx="2299729" cy="51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Annual exacerbation rate</a:t>
            </a:r>
            <a:r>
              <a:rPr lang="en-GB" sz="1400" b="1" baseline="30000" dirty="0">
                <a:solidFill>
                  <a:schemeClr val="tx1"/>
                </a:solidFill>
              </a:rPr>
              <a:t>2</a:t>
            </a:r>
          </a:p>
        </p:txBody>
      </p:sp>
      <p:sp>
        <p:nvSpPr>
          <p:cNvPr id="94" name="Oval 93">
            <a:extLst>
              <a:ext uri="{FF2B5EF4-FFF2-40B4-BE49-F238E27FC236}">
                <a16:creationId xmlns:a16="http://schemas.microsoft.com/office/drawing/2014/main" id="{DEDFF64B-D795-F878-96E9-44ACBE2E5F49}"/>
              </a:ext>
            </a:extLst>
          </p:cNvPr>
          <p:cNvSpPr>
            <a:spLocks noChangeAspect="1"/>
          </p:cNvSpPr>
          <p:nvPr/>
        </p:nvSpPr>
        <p:spPr>
          <a:xfrm>
            <a:off x="5887024" y="4277508"/>
            <a:ext cx="1081823" cy="108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78.9</a:t>
            </a:r>
          </a:p>
        </p:txBody>
      </p:sp>
      <p:sp>
        <p:nvSpPr>
          <p:cNvPr id="95" name="Oval 94">
            <a:extLst>
              <a:ext uri="{FF2B5EF4-FFF2-40B4-BE49-F238E27FC236}">
                <a16:creationId xmlns:a16="http://schemas.microsoft.com/office/drawing/2014/main" id="{258AE8F6-3DAD-B29E-26A7-D8318AF74E38}"/>
              </a:ext>
            </a:extLst>
          </p:cNvPr>
          <p:cNvSpPr>
            <a:spLocks noChangeAspect="1"/>
          </p:cNvSpPr>
          <p:nvPr/>
        </p:nvSpPr>
        <p:spPr>
          <a:xfrm>
            <a:off x="7002290" y="4261253"/>
            <a:ext cx="1081822" cy="108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161.4</a:t>
            </a:r>
          </a:p>
        </p:txBody>
      </p:sp>
      <p:grpSp>
        <p:nvGrpSpPr>
          <p:cNvPr id="96" name="Group 95">
            <a:extLst>
              <a:ext uri="{FF2B5EF4-FFF2-40B4-BE49-F238E27FC236}">
                <a16:creationId xmlns:a16="http://schemas.microsoft.com/office/drawing/2014/main" id="{462C03D8-61E7-1507-7FEB-4F0D820A7E41}"/>
              </a:ext>
            </a:extLst>
          </p:cNvPr>
          <p:cNvGrpSpPr/>
          <p:nvPr/>
        </p:nvGrpSpPr>
        <p:grpSpPr>
          <a:xfrm>
            <a:off x="6353289" y="3927750"/>
            <a:ext cx="1210587" cy="83554"/>
            <a:chOff x="1810252" y="2278646"/>
            <a:chExt cx="1143000" cy="83554"/>
          </a:xfrm>
        </p:grpSpPr>
        <p:cxnSp>
          <p:nvCxnSpPr>
            <p:cNvPr id="107" name="Straight Connector 106">
              <a:extLst>
                <a:ext uri="{FF2B5EF4-FFF2-40B4-BE49-F238E27FC236}">
                  <a16:creationId xmlns:a16="http://schemas.microsoft.com/office/drawing/2014/main" id="{A04181C8-B318-8024-BB7F-D32AA95559E3}"/>
                </a:ext>
              </a:extLst>
            </p:cNvPr>
            <p:cNvCxnSpPr>
              <a:cxnSpLocks/>
            </p:cNvCxnSpPr>
            <p:nvPr/>
          </p:nvCxnSpPr>
          <p:spPr>
            <a:xfrm>
              <a:off x="1810252" y="2278646"/>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BA3B8BA-FC57-DEF8-3389-33819046E3B9}"/>
                </a:ext>
              </a:extLst>
            </p:cNvPr>
            <p:cNvCxnSpPr/>
            <p:nvPr/>
          </p:nvCxnSpPr>
          <p:spPr>
            <a:xfrm>
              <a:off x="1819275" y="22812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D57E557-A232-170D-C14F-81ACB662F12C}"/>
                </a:ext>
              </a:extLst>
            </p:cNvPr>
            <p:cNvCxnSpPr/>
            <p:nvPr/>
          </p:nvCxnSpPr>
          <p:spPr>
            <a:xfrm>
              <a:off x="2948702" y="2281044"/>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E266A4E0-0499-F73B-6F21-AC6953185CF9}"/>
              </a:ext>
            </a:extLst>
          </p:cNvPr>
          <p:cNvSpPr/>
          <p:nvPr/>
        </p:nvSpPr>
        <p:spPr>
          <a:xfrm>
            <a:off x="6433208" y="3650188"/>
            <a:ext cx="1055260" cy="276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P=0.02</a:t>
            </a:r>
          </a:p>
        </p:txBody>
      </p:sp>
      <p:sp>
        <p:nvSpPr>
          <p:cNvPr id="98" name="Rectangle 97">
            <a:extLst>
              <a:ext uri="{FF2B5EF4-FFF2-40B4-BE49-F238E27FC236}">
                <a16:creationId xmlns:a16="http://schemas.microsoft.com/office/drawing/2014/main" id="{819754C2-B601-825B-B4BC-2F490CE4D978}"/>
              </a:ext>
            </a:extLst>
          </p:cNvPr>
          <p:cNvSpPr/>
          <p:nvPr/>
        </p:nvSpPr>
        <p:spPr>
          <a:xfrm>
            <a:off x="6205507" y="5280351"/>
            <a:ext cx="1662765" cy="51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OCS days per year</a:t>
            </a:r>
            <a:r>
              <a:rPr lang="en-GB" sz="1400" b="1" baseline="30000" dirty="0">
                <a:solidFill>
                  <a:schemeClr val="tx1"/>
                </a:solidFill>
              </a:rPr>
              <a:t>2</a:t>
            </a:r>
          </a:p>
        </p:txBody>
      </p:sp>
      <p:sp>
        <p:nvSpPr>
          <p:cNvPr id="99" name="Oval 98">
            <a:extLst>
              <a:ext uri="{FF2B5EF4-FFF2-40B4-BE49-F238E27FC236}">
                <a16:creationId xmlns:a16="http://schemas.microsoft.com/office/drawing/2014/main" id="{56B9BE56-4B3B-E56E-F09C-624CE59B1307}"/>
              </a:ext>
            </a:extLst>
          </p:cNvPr>
          <p:cNvSpPr>
            <a:spLocks noChangeAspect="1"/>
          </p:cNvSpPr>
          <p:nvPr/>
        </p:nvSpPr>
        <p:spPr>
          <a:xfrm>
            <a:off x="8345438" y="4277508"/>
            <a:ext cx="1081823" cy="108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37.3</a:t>
            </a:r>
          </a:p>
        </p:txBody>
      </p:sp>
      <p:sp>
        <p:nvSpPr>
          <p:cNvPr id="100" name="Oval 99">
            <a:extLst>
              <a:ext uri="{FF2B5EF4-FFF2-40B4-BE49-F238E27FC236}">
                <a16:creationId xmlns:a16="http://schemas.microsoft.com/office/drawing/2014/main" id="{93CDF420-5F17-D232-58B4-0E2372341F29}"/>
              </a:ext>
            </a:extLst>
          </p:cNvPr>
          <p:cNvSpPr>
            <a:spLocks noChangeAspect="1"/>
          </p:cNvSpPr>
          <p:nvPr/>
        </p:nvSpPr>
        <p:spPr>
          <a:xfrm>
            <a:off x="9451375" y="4261253"/>
            <a:ext cx="1081822" cy="108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60.6</a:t>
            </a:r>
          </a:p>
        </p:txBody>
      </p:sp>
      <p:grpSp>
        <p:nvGrpSpPr>
          <p:cNvPr id="101" name="Group 100">
            <a:extLst>
              <a:ext uri="{FF2B5EF4-FFF2-40B4-BE49-F238E27FC236}">
                <a16:creationId xmlns:a16="http://schemas.microsoft.com/office/drawing/2014/main" id="{BC09FC32-8225-B2C3-FD1D-3E550A5911E8}"/>
              </a:ext>
            </a:extLst>
          </p:cNvPr>
          <p:cNvGrpSpPr/>
          <p:nvPr/>
        </p:nvGrpSpPr>
        <p:grpSpPr>
          <a:xfrm>
            <a:off x="8811703" y="3927750"/>
            <a:ext cx="1210587" cy="83554"/>
            <a:chOff x="1810252" y="2278646"/>
            <a:chExt cx="1143000" cy="83554"/>
          </a:xfrm>
        </p:grpSpPr>
        <p:cxnSp>
          <p:nvCxnSpPr>
            <p:cNvPr id="104" name="Straight Connector 103">
              <a:extLst>
                <a:ext uri="{FF2B5EF4-FFF2-40B4-BE49-F238E27FC236}">
                  <a16:creationId xmlns:a16="http://schemas.microsoft.com/office/drawing/2014/main" id="{6C2CB3E7-4A79-8B7D-3AE7-376190F32BD0}"/>
                </a:ext>
              </a:extLst>
            </p:cNvPr>
            <p:cNvCxnSpPr>
              <a:cxnSpLocks/>
            </p:cNvCxnSpPr>
            <p:nvPr/>
          </p:nvCxnSpPr>
          <p:spPr>
            <a:xfrm>
              <a:off x="1810252" y="2278646"/>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3C1E266-18D6-B891-BB74-37A93BB2887D}"/>
                </a:ext>
              </a:extLst>
            </p:cNvPr>
            <p:cNvCxnSpPr/>
            <p:nvPr/>
          </p:nvCxnSpPr>
          <p:spPr>
            <a:xfrm>
              <a:off x="1819275" y="22812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3F7CFAB-ED5D-8C89-3CFB-C9212BCAD7B9}"/>
                </a:ext>
              </a:extLst>
            </p:cNvPr>
            <p:cNvCxnSpPr/>
            <p:nvPr/>
          </p:nvCxnSpPr>
          <p:spPr>
            <a:xfrm>
              <a:off x="2948702" y="2281044"/>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Rectangle 101">
            <a:extLst>
              <a:ext uri="{FF2B5EF4-FFF2-40B4-BE49-F238E27FC236}">
                <a16:creationId xmlns:a16="http://schemas.microsoft.com/office/drawing/2014/main" id="{659CBF51-6B6E-15FC-AAF9-F4A4FC7B65C5}"/>
              </a:ext>
            </a:extLst>
          </p:cNvPr>
          <p:cNvSpPr/>
          <p:nvPr/>
        </p:nvSpPr>
        <p:spPr>
          <a:xfrm>
            <a:off x="8891622" y="3650188"/>
            <a:ext cx="1055260" cy="276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P&lt;0.001</a:t>
            </a:r>
          </a:p>
        </p:txBody>
      </p:sp>
      <p:sp>
        <p:nvSpPr>
          <p:cNvPr id="103" name="Rectangle 102">
            <a:extLst>
              <a:ext uri="{FF2B5EF4-FFF2-40B4-BE49-F238E27FC236}">
                <a16:creationId xmlns:a16="http://schemas.microsoft.com/office/drawing/2014/main" id="{F1993762-BB58-23EB-3826-0CDA8878B659}"/>
              </a:ext>
            </a:extLst>
          </p:cNvPr>
          <p:cNvSpPr/>
          <p:nvPr/>
        </p:nvSpPr>
        <p:spPr>
          <a:xfrm>
            <a:off x="8386455" y="5284494"/>
            <a:ext cx="2299728" cy="51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Long-term OCS users</a:t>
            </a:r>
            <a:r>
              <a:rPr lang="en-GB" sz="1400" b="1" baseline="30000" dirty="0">
                <a:solidFill>
                  <a:schemeClr val="tx1"/>
                </a:solidFill>
              </a:rPr>
              <a:t>2</a:t>
            </a:r>
          </a:p>
        </p:txBody>
      </p:sp>
      <p:sp>
        <p:nvSpPr>
          <p:cNvPr id="5" name="TextBox 4">
            <a:extLst>
              <a:ext uri="{FF2B5EF4-FFF2-40B4-BE49-F238E27FC236}">
                <a16:creationId xmlns:a16="http://schemas.microsoft.com/office/drawing/2014/main" id="{6CF63951-AFAB-78A3-A0D9-2D685D88138D}"/>
              </a:ext>
            </a:extLst>
          </p:cNvPr>
          <p:cNvSpPr txBox="1"/>
          <p:nvPr/>
        </p:nvSpPr>
        <p:spPr>
          <a:xfrm>
            <a:off x="5835364" y="2217521"/>
            <a:ext cx="1577843" cy="830997"/>
          </a:xfrm>
          <a:prstGeom prst="rect">
            <a:avLst/>
          </a:prstGeom>
          <a:noFill/>
        </p:spPr>
        <p:txBody>
          <a:bodyPr wrap="square">
            <a:spAutoFit/>
          </a:bodyPr>
          <a:lstStyle/>
          <a:p>
            <a:pPr algn="ctr"/>
            <a:r>
              <a:rPr lang="en-GB" sz="1200" dirty="0">
                <a:solidFill>
                  <a:schemeClr val="tx1"/>
                </a:solidFill>
              </a:rPr>
              <a:t>Mean annual exacerbations requiring </a:t>
            </a:r>
            <a:br>
              <a:rPr lang="en-GB" sz="1200" dirty="0">
                <a:solidFill>
                  <a:schemeClr val="tx1"/>
                </a:solidFill>
              </a:rPr>
            </a:br>
            <a:r>
              <a:rPr lang="en-GB" sz="1200" dirty="0">
                <a:solidFill>
                  <a:schemeClr val="tx1"/>
                </a:solidFill>
              </a:rPr>
              <a:t>OCS treatment</a:t>
            </a:r>
          </a:p>
        </p:txBody>
      </p:sp>
      <p:sp>
        <p:nvSpPr>
          <p:cNvPr id="9" name="TextBox 8">
            <a:extLst>
              <a:ext uri="{FF2B5EF4-FFF2-40B4-BE49-F238E27FC236}">
                <a16:creationId xmlns:a16="http://schemas.microsoft.com/office/drawing/2014/main" id="{B3C5D002-231A-99A5-10FA-038374112789}"/>
              </a:ext>
            </a:extLst>
          </p:cNvPr>
          <p:cNvSpPr txBox="1"/>
          <p:nvPr/>
        </p:nvSpPr>
        <p:spPr>
          <a:xfrm>
            <a:off x="4945139" y="4586675"/>
            <a:ext cx="1018742" cy="461665"/>
          </a:xfrm>
          <a:prstGeom prst="rect">
            <a:avLst/>
          </a:prstGeom>
          <a:noFill/>
        </p:spPr>
        <p:txBody>
          <a:bodyPr wrap="square">
            <a:spAutoFit/>
          </a:bodyPr>
          <a:lstStyle/>
          <a:p>
            <a:pPr algn="ctr"/>
            <a:r>
              <a:rPr lang="en-GB" sz="1200" dirty="0">
                <a:solidFill>
                  <a:schemeClr val="tx1"/>
                </a:solidFill>
              </a:rPr>
              <a:t>Days with OCS use</a:t>
            </a:r>
          </a:p>
        </p:txBody>
      </p:sp>
      <p:sp>
        <p:nvSpPr>
          <p:cNvPr id="10" name="TextBox 9">
            <a:extLst>
              <a:ext uri="{FF2B5EF4-FFF2-40B4-BE49-F238E27FC236}">
                <a16:creationId xmlns:a16="http://schemas.microsoft.com/office/drawing/2014/main" id="{73DBDB90-0C0B-0131-F475-610E2FD42F68}"/>
              </a:ext>
            </a:extLst>
          </p:cNvPr>
          <p:cNvSpPr txBox="1"/>
          <p:nvPr/>
        </p:nvSpPr>
        <p:spPr>
          <a:xfrm>
            <a:off x="10426556" y="4201088"/>
            <a:ext cx="1198047" cy="1200329"/>
          </a:xfrm>
          <a:prstGeom prst="rect">
            <a:avLst/>
          </a:prstGeom>
          <a:noFill/>
        </p:spPr>
        <p:txBody>
          <a:bodyPr wrap="square">
            <a:spAutoFit/>
          </a:bodyPr>
          <a:lstStyle/>
          <a:p>
            <a:pPr algn="ctr"/>
            <a:r>
              <a:rPr lang="en-GB" sz="1200" dirty="0">
                <a:solidFill>
                  <a:schemeClr val="tx1"/>
                </a:solidFill>
              </a:rPr>
              <a:t>Patients on OCS maintenance or </a:t>
            </a:r>
            <a:br>
              <a:rPr lang="en-GB" sz="1200" dirty="0">
                <a:solidFill>
                  <a:schemeClr val="tx1"/>
                </a:solidFill>
              </a:rPr>
            </a:br>
            <a:r>
              <a:rPr lang="en-GB" sz="1200" dirty="0">
                <a:solidFill>
                  <a:schemeClr val="tx1"/>
                </a:solidFill>
              </a:rPr>
              <a:t>receiving </a:t>
            </a:r>
            <a:br>
              <a:rPr lang="en-GB" sz="1200" dirty="0">
                <a:solidFill>
                  <a:schemeClr val="tx1"/>
                </a:solidFill>
              </a:rPr>
            </a:br>
            <a:r>
              <a:rPr lang="en-GB" sz="1200" dirty="0">
                <a:solidFill>
                  <a:schemeClr val="tx1"/>
                </a:solidFill>
              </a:rPr>
              <a:t>≥3 courses in the last </a:t>
            </a:r>
            <a:br>
              <a:rPr lang="en-GB" sz="1200" dirty="0">
                <a:solidFill>
                  <a:schemeClr val="tx1"/>
                </a:solidFill>
              </a:rPr>
            </a:br>
            <a:r>
              <a:rPr lang="en-GB" sz="1200" dirty="0">
                <a:solidFill>
                  <a:schemeClr val="tx1"/>
                </a:solidFill>
              </a:rPr>
              <a:t>12 months (%)</a:t>
            </a:r>
          </a:p>
        </p:txBody>
      </p:sp>
    </p:spTree>
    <p:extLst>
      <p:ext uri="{BB962C8B-B14F-4D97-AF65-F5344CB8AC3E}">
        <p14:creationId xmlns:p14="http://schemas.microsoft.com/office/powerpoint/2010/main" val="47149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42">
            <a:extLst>
              <a:ext uri="{FF2B5EF4-FFF2-40B4-BE49-F238E27FC236}">
                <a16:creationId xmlns:a16="http://schemas.microsoft.com/office/drawing/2014/main" id="{5B858D86-F91C-47C6-BEC9-314FB0F35C13}"/>
              </a:ext>
            </a:extLst>
          </p:cNvPr>
          <p:cNvSpPr/>
          <p:nvPr/>
        </p:nvSpPr>
        <p:spPr>
          <a:xfrm>
            <a:off x="411182" y="2602931"/>
            <a:ext cx="5696067" cy="3405117"/>
          </a:xfrm>
          <a:prstGeom prst="roundRect">
            <a:avLst/>
          </a:prstGeom>
          <a:gradFill flip="none" rotWithShape="1">
            <a:gsLst>
              <a:gs pos="0">
                <a:schemeClr val="accent1">
                  <a:alpha val="0"/>
                </a:schemeClr>
              </a:gs>
              <a:gs pos="100000">
                <a:schemeClr val="tx2">
                  <a:alpha val="1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ea typeface="+mn-ea"/>
              <a:cs typeface="+mn-cs"/>
            </a:endParaRPr>
          </a:p>
        </p:txBody>
      </p:sp>
      <p:sp>
        <p:nvSpPr>
          <p:cNvPr id="144" name="Rectangle: Rounded Corners 143">
            <a:extLst>
              <a:ext uri="{FF2B5EF4-FFF2-40B4-BE49-F238E27FC236}">
                <a16:creationId xmlns:a16="http://schemas.microsoft.com/office/drawing/2014/main" id="{AD57C114-F0F8-4144-904C-DB9D8CEBB347}"/>
              </a:ext>
            </a:extLst>
          </p:cNvPr>
          <p:cNvSpPr/>
          <p:nvPr/>
        </p:nvSpPr>
        <p:spPr>
          <a:xfrm rot="10800000">
            <a:off x="6123089" y="2568116"/>
            <a:ext cx="5696067" cy="3405117"/>
          </a:xfrm>
          <a:prstGeom prst="roundRect">
            <a:avLst/>
          </a:prstGeom>
          <a:gradFill flip="none" rotWithShape="1">
            <a:gsLst>
              <a:gs pos="0">
                <a:schemeClr val="accent1">
                  <a:alpha val="0"/>
                </a:schemeClr>
              </a:gs>
              <a:gs pos="100000">
                <a:schemeClr val="tx2">
                  <a:alpha val="1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ea typeface="+mn-ea"/>
              <a:cs typeface="+mn-cs"/>
            </a:endParaRPr>
          </a:p>
        </p:txBody>
      </p:sp>
      <p:sp>
        <p:nvSpPr>
          <p:cNvPr id="5" name="Title 4">
            <a:extLst>
              <a:ext uri="{FF2B5EF4-FFF2-40B4-BE49-F238E27FC236}">
                <a16:creationId xmlns:a16="http://schemas.microsoft.com/office/drawing/2014/main" id="{278DB2D9-0307-453F-8C29-CB960681C7BA}"/>
              </a:ext>
            </a:extLst>
          </p:cNvPr>
          <p:cNvSpPr>
            <a:spLocks noGrp="1"/>
          </p:cNvSpPr>
          <p:nvPr>
            <p:ph type="title"/>
          </p:nvPr>
        </p:nvSpPr>
        <p:spPr/>
        <p:txBody>
          <a:bodyPr anchor="b">
            <a:normAutofit/>
          </a:bodyPr>
          <a:lstStyle/>
          <a:p>
            <a:r>
              <a:rPr lang="en-US"/>
              <a:t>Allergic rhinitis, CRSwNP and asthma are complex and heterogeneous inflammatory conditions of multiple </a:t>
            </a:r>
            <a:r>
              <a:rPr lang="en-GB"/>
              <a:t>aetiology</a:t>
            </a:r>
            <a:r>
              <a:rPr lang="en-GB" baseline="30000"/>
              <a:t>1,2</a:t>
            </a:r>
            <a:endParaRPr lang="en-GB" baseline="30000">
              <a:highlight>
                <a:srgbClr val="FFFF00"/>
              </a:highlight>
            </a:endParaRPr>
          </a:p>
        </p:txBody>
      </p:sp>
      <p:sp>
        <p:nvSpPr>
          <p:cNvPr id="4" name="Content Placeholder 3">
            <a:extLst>
              <a:ext uri="{FF2B5EF4-FFF2-40B4-BE49-F238E27FC236}">
                <a16:creationId xmlns:a16="http://schemas.microsoft.com/office/drawing/2014/main" id="{22E5F6CE-4971-C1C4-B0F7-6E8AE93972F9}"/>
              </a:ext>
            </a:extLst>
          </p:cNvPr>
          <p:cNvSpPr>
            <a:spLocks noGrp="1"/>
          </p:cNvSpPr>
          <p:nvPr>
            <p:ph sz="quarter" idx="13"/>
          </p:nvPr>
        </p:nvSpPr>
        <p:spPr/>
        <p:txBody>
          <a:bodyPr/>
          <a:lstStyle/>
          <a:p>
            <a:r>
              <a:rPr lang="en-GB"/>
              <a:t>CRSwNP, chronic rhinosinusitis with nasal polyps</a:t>
            </a:r>
            <a:br>
              <a:rPr lang="en-GB"/>
            </a:br>
            <a:r>
              <a:rPr lang="en-GB"/>
              <a:t>1. </a:t>
            </a:r>
            <a:r>
              <a:rPr lang="en-GB" err="1"/>
              <a:t>Orlandi</a:t>
            </a:r>
            <a:r>
              <a:rPr lang="en-US"/>
              <a:t> RR, et al. Int Forum Allergy </a:t>
            </a:r>
            <a:r>
              <a:rPr lang="en-US" err="1"/>
              <a:t>Rhinol</a:t>
            </a:r>
            <a:r>
              <a:rPr lang="en-US"/>
              <a:t> 2016;6(Suppl 1):S22–S209; 2. </a:t>
            </a:r>
            <a:r>
              <a:rPr kumimoji="0" lang="en-GB" sz="800" b="0" i="0" u="none" strike="noStrike" kern="1200" cap="none" spc="0" normalizeH="0" baseline="0" noProof="0" err="1">
                <a:ln>
                  <a:noFill/>
                </a:ln>
                <a:effectLst/>
                <a:uLnTx/>
                <a:uFillTx/>
                <a:ea typeface="+mn-ea"/>
                <a:cs typeface="+mn-cs"/>
              </a:rPr>
              <a:t>Laulajainen-Hongisto</a:t>
            </a:r>
            <a:r>
              <a:rPr kumimoji="0" lang="en-GB" sz="800" b="0" i="0" u="none" strike="noStrike" kern="1200" cap="none" spc="0" normalizeH="0" baseline="0" noProof="0">
                <a:ln>
                  <a:noFill/>
                </a:ln>
                <a:effectLst/>
                <a:uLnTx/>
                <a:uFillTx/>
                <a:ea typeface="+mn-ea"/>
                <a:cs typeface="+mn-cs"/>
              </a:rPr>
              <a:t> A, </a:t>
            </a:r>
            <a:r>
              <a:rPr lang="en-GB">
                <a:ea typeface="+mn-ea"/>
                <a:cs typeface="+mn-cs"/>
              </a:rPr>
              <a:t>et al</a:t>
            </a:r>
            <a:r>
              <a:rPr kumimoji="0" lang="en-GB" sz="800" b="0" i="0" u="none" strike="noStrike" kern="1200" cap="none" spc="0" normalizeH="0" baseline="0" noProof="0">
                <a:ln>
                  <a:noFill/>
                </a:ln>
                <a:effectLst/>
                <a:uLnTx/>
                <a:uFillTx/>
                <a:ea typeface="+mn-ea"/>
                <a:cs typeface="+mn-cs"/>
              </a:rPr>
              <a:t>. Front Cell Dev </a:t>
            </a:r>
            <a:r>
              <a:rPr kumimoji="0" lang="en-GB" sz="800" b="0" i="0" u="none" strike="noStrike" kern="1200" cap="none" spc="0" normalizeH="0" baseline="0" noProof="0" err="1">
                <a:ln>
                  <a:noFill/>
                </a:ln>
                <a:effectLst/>
                <a:uLnTx/>
                <a:uFillTx/>
                <a:ea typeface="+mn-ea"/>
                <a:cs typeface="+mn-cs"/>
              </a:rPr>
              <a:t>Biol</a:t>
            </a:r>
            <a:r>
              <a:rPr kumimoji="0" lang="en-GB" sz="800" b="0" i="0" u="none" strike="noStrike" kern="1200" cap="none" spc="0" normalizeH="0" baseline="0" noProof="0">
                <a:ln>
                  <a:noFill/>
                </a:ln>
                <a:effectLst/>
                <a:uLnTx/>
                <a:uFillTx/>
                <a:ea typeface="+mn-ea"/>
                <a:cs typeface="+mn-cs"/>
              </a:rPr>
              <a:t> 2020;8:204</a:t>
            </a:r>
            <a:r>
              <a:rPr lang="en-US"/>
              <a:t> </a:t>
            </a:r>
            <a:endParaRPr lang="en-GB"/>
          </a:p>
        </p:txBody>
      </p:sp>
      <p:sp>
        <p:nvSpPr>
          <p:cNvPr id="43" name="Rectangle 42">
            <a:extLst>
              <a:ext uri="{FF2B5EF4-FFF2-40B4-BE49-F238E27FC236}">
                <a16:creationId xmlns:a16="http://schemas.microsoft.com/office/drawing/2014/main" id="{9BE927FD-9619-43D7-AD71-6B47F2EA602B}"/>
              </a:ext>
            </a:extLst>
          </p:cNvPr>
          <p:cNvSpPr/>
          <p:nvPr/>
        </p:nvSpPr>
        <p:spPr>
          <a:xfrm>
            <a:off x="784756" y="2611875"/>
            <a:ext cx="4580156" cy="459998"/>
          </a:xfrm>
          <a:prstGeom prst="rect">
            <a:avLst/>
          </a:prstGeom>
        </p:spPr>
        <p:txBody>
          <a:bodyPr wrap="square">
            <a:spAutoFit/>
          </a:bodyPr>
          <a:lstStyle/>
          <a:p>
            <a:pPr marL="0" marR="0" lvl="0" indent="0" algn="ctr" defTabSz="914400" rtl="0" eaLnBrk="1" fontAlgn="auto" latinLnBrk="0" hangingPunct="1">
              <a:lnSpc>
                <a:spcPct val="120000"/>
              </a:lnSpc>
              <a:spcBef>
                <a:spcPts val="800"/>
              </a:spcBef>
              <a:spcAft>
                <a:spcPts val="0"/>
              </a:spcAft>
              <a:buClrTx/>
              <a:buSzTx/>
              <a:buFontTx/>
              <a:buNone/>
              <a:tabLst/>
              <a:defRPr/>
            </a:pPr>
            <a:r>
              <a:rPr kumimoji="0" lang="en-US" sz="2133" b="1" i="0" u="none" strike="noStrike" kern="1200" cap="none" spc="0" normalizeH="0" baseline="0" noProof="0">
                <a:ln>
                  <a:noFill/>
                </a:ln>
                <a:solidFill>
                  <a:schemeClr val="tx2"/>
                </a:solidFill>
                <a:effectLst/>
                <a:uLnTx/>
                <a:uFillTx/>
                <a:ea typeface="+mn-ea"/>
                <a:cs typeface="+mn-cs"/>
              </a:rPr>
              <a:t>Environmental factors</a:t>
            </a:r>
            <a:r>
              <a:rPr kumimoji="0" lang="en-US" sz="2133" b="1" i="0" u="none" strike="noStrike" kern="1200" cap="none" spc="0" normalizeH="0" baseline="30000" noProof="0">
                <a:ln>
                  <a:noFill/>
                </a:ln>
                <a:solidFill>
                  <a:schemeClr val="tx2"/>
                </a:solidFill>
                <a:effectLst/>
                <a:uLnTx/>
                <a:uFillTx/>
                <a:ea typeface="+mn-ea"/>
                <a:cs typeface="+mn-cs"/>
              </a:rPr>
              <a:t>1,2</a:t>
            </a:r>
            <a:endParaRPr kumimoji="0" lang="en-GB" sz="2133" b="1" i="0" u="none" strike="noStrike" kern="1200" cap="none" spc="0" normalizeH="0" baseline="30000" noProof="0">
              <a:ln>
                <a:noFill/>
              </a:ln>
              <a:solidFill>
                <a:schemeClr val="tx2"/>
              </a:solidFill>
              <a:effectLst/>
              <a:uLnTx/>
              <a:uFillTx/>
              <a:ea typeface="+mn-ea"/>
              <a:cs typeface="+mn-cs"/>
            </a:endParaRPr>
          </a:p>
        </p:txBody>
      </p:sp>
      <p:sp>
        <p:nvSpPr>
          <p:cNvPr id="44" name="Rectangle 43">
            <a:extLst>
              <a:ext uri="{FF2B5EF4-FFF2-40B4-BE49-F238E27FC236}">
                <a16:creationId xmlns:a16="http://schemas.microsoft.com/office/drawing/2014/main" id="{4E870352-C62F-4B4A-9D0F-82D01F3ECF5C}"/>
              </a:ext>
            </a:extLst>
          </p:cNvPr>
          <p:cNvSpPr/>
          <p:nvPr/>
        </p:nvSpPr>
        <p:spPr>
          <a:xfrm>
            <a:off x="6786880" y="2581613"/>
            <a:ext cx="4496508" cy="459998"/>
          </a:xfrm>
          <a:prstGeom prst="rect">
            <a:avLst/>
          </a:prstGeom>
        </p:spPr>
        <p:txBody>
          <a:bodyPr wrap="square">
            <a:spAutoFit/>
          </a:bodyPr>
          <a:lstStyle/>
          <a:p>
            <a:pPr marL="0" marR="0" lvl="0" indent="0" algn="ctr" defTabSz="914400" rtl="0" eaLnBrk="1" fontAlgn="auto" latinLnBrk="0" hangingPunct="1">
              <a:lnSpc>
                <a:spcPct val="120000"/>
              </a:lnSpc>
              <a:spcBef>
                <a:spcPts val="800"/>
              </a:spcBef>
              <a:spcAft>
                <a:spcPts val="0"/>
              </a:spcAft>
              <a:buClrTx/>
              <a:buSzTx/>
              <a:buFontTx/>
              <a:buNone/>
              <a:tabLst/>
              <a:defRPr/>
            </a:pPr>
            <a:r>
              <a:rPr kumimoji="0" lang="en-US" sz="2133" b="1" i="0" u="none" strike="noStrike" kern="1200" cap="none" spc="0" normalizeH="0" baseline="0" noProof="0">
                <a:ln>
                  <a:noFill/>
                </a:ln>
                <a:solidFill>
                  <a:schemeClr val="tx2"/>
                </a:solidFill>
                <a:effectLst/>
                <a:uLnTx/>
                <a:uFillTx/>
                <a:ea typeface="+mn-ea"/>
                <a:cs typeface="+mn-cs"/>
              </a:rPr>
              <a:t>Host factors</a:t>
            </a:r>
            <a:r>
              <a:rPr kumimoji="0" lang="en-US" sz="2133" b="1" i="0" u="none" strike="noStrike" kern="1200" cap="none" spc="0" normalizeH="0" baseline="30000" noProof="0">
                <a:ln>
                  <a:noFill/>
                </a:ln>
                <a:solidFill>
                  <a:schemeClr val="tx2"/>
                </a:solidFill>
                <a:effectLst/>
                <a:uLnTx/>
                <a:uFillTx/>
                <a:ea typeface="+mn-ea"/>
                <a:cs typeface="+mn-cs"/>
              </a:rPr>
              <a:t>1,2</a:t>
            </a:r>
            <a:endParaRPr kumimoji="0" lang="en-GB" sz="2133" b="1" i="0" u="none" strike="noStrike" kern="1200" cap="none" spc="0" normalizeH="0" baseline="30000" noProof="0">
              <a:ln>
                <a:noFill/>
              </a:ln>
              <a:solidFill>
                <a:schemeClr val="tx2"/>
              </a:solidFill>
              <a:effectLst/>
              <a:uLnTx/>
              <a:uFillTx/>
              <a:ea typeface="+mn-ea"/>
              <a:cs typeface="+mn-cs"/>
            </a:endParaRPr>
          </a:p>
        </p:txBody>
      </p:sp>
      <p:sp>
        <p:nvSpPr>
          <p:cNvPr id="45" name="Rectangle 44">
            <a:extLst>
              <a:ext uri="{FF2B5EF4-FFF2-40B4-BE49-F238E27FC236}">
                <a16:creationId xmlns:a16="http://schemas.microsoft.com/office/drawing/2014/main" id="{288CF8A8-C8AB-4B1C-95E2-EE65BE6E598D}"/>
              </a:ext>
            </a:extLst>
          </p:cNvPr>
          <p:cNvSpPr/>
          <p:nvPr/>
        </p:nvSpPr>
        <p:spPr>
          <a:xfrm>
            <a:off x="708166" y="3383344"/>
            <a:ext cx="2679857" cy="405432"/>
          </a:xfrm>
          <a:prstGeom prst="rect">
            <a:avLst/>
          </a:prstGeom>
        </p:spPr>
        <p:txBody>
          <a:bodyPr wrap="square">
            <a:spAutoFit/>
          </a:bodyPr>
          <a:lstStyle/>
          <a:p>
            <a:pPr marL="0" marR="0" lvl="0" indent="0" algn="l" defTabSz="914400" rtl="0" eaLnBrk="1" fontAlgn="auto" latinLnBrk="0" hangingPunct="1">
              <a:lnSpc>
                <a:spcPct val="120000"/>
              </a:lnSpc>
              <a:spcBef>
                <a:spcPts val="451"/>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mn-cs"/>
              </a:rPr>
              <a:t>Allergens</a:t>
            </a:r>
          </a:p>
        </p:txBody>
      </p:sp>
      <p:sp>
        <p:nvSpPr>
          <p:cNvPr id="65" name="Rectangle 64">
            <a:extLst>
              <a:ext uri="{FF2B5EF4-FFF2-40B4-BE49-F238E27FC236}">
                <a16:creationId xmlns:a16="http://schemas.microsoft.com/office/drawing/2014/main" id="{AEC21C9F-A54E-41B3-B7D7-0105E256E970}"/>
              </a:ext>
            </a:extLst>
          </p:cNvPr>
          <p:cNvSpPr/>
          <p:nvPr/>
        </p:nvSpPr>
        <p:spPr>
          <a:xfrm>
            <a:off x="708166" y="4305490"/>
            <a:ext cx="2679857" cy="405432"/>
          </a:xfrm>
          <a:prstGeom prst="rect">
            <a:avLst/>
          </a:prstGeom>
        </p:spPr>
        <p:txBody>
          <a:bodyPr wrap="square">
            <a:spAutoFit/>
          </a:bodyPr>
          <a:lstStyle/>
          <a:p>
            <a:pPr marL="0" marR="0" lvl="0" indent="0" algn="l" defTabSz="914400" rtl="0" eaLnBrk="1" fontAlgn="auto" latinLnBrk="0" hangingPunct="1">
              <a:lnSpc>
                <a:spcPct val="120000"/>
              </a:lnSpc>
              <a:spcBef>
                <a:spcPts val="451"/>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mn-cs"/>
              </a:rPr>
              <a:t>Toxins and pollutants</a:t>
            </a:r>
          </a:p>
        </p:txBody>
      </p:sp>
      <p:sp>
        <p:nvSpPr>
          <p:cNvPr id="66" name="Rectangle 65">
            <a:extLst>
              <a:ext uri="{FF2B5EF4-FFF2-40B4-BE49-F238E27FC236}">
                <a16:creationId xmlns:a16="http://schemas.microsoft.com/office/drawing/2014/main" id="{B69493F0-5C56-451E-AA4D-F7F1BD47E63F}"/>
              </a:ext>
            </a:extLst>
          </p:cNvPr>
          <p:cNvSpPr/>
          <p:nvPr/>
        </p:nvSpPr>
        <p:spPr>
          <a:xfrm>
            <a:off x="708166" y="5227634"/>
            <a:ext cx="2679857" cy="405432"/>
          </a:xfrm>
          <a:prstGeom prst="rect">
            <a:avLst/>
          </a:prstGeom>
        </p:spPr>
        <p:txBody>
          <a:bodyPr wrap="square">
            <a:spAutoFit/>
          </a:bodyPr>
          <a:lstStyle/>
          <a:p>
            <a:pPr marL="0" marR="0" lvl="0" indent="0" algn="l" defTabSz="914400" rtl="0" eaLnBrk="1" fontAlgn="auto" latinLnBrk="0" hangingPunct="1">
              <a:lnSpc>
                <a:spcPct val="120000"/>
              </a:lnSpc>
              <a:spcBef>
                <a:spcPts val="451"/>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mn-cs"/>
              </a:rPr>
              <a:t>Microbial agents</a:t>
            </a:r>
          </a:p>
        </p:txBody>
      </p:sp>
      <p:sp>
        <p:nvSpPr>
          <p:cNvPr id="135" name="Rectangle: Rounded Corners 134">
            <a:extLst>
              <a:ext uri="{FF2B5EF4-FFF2-40B4-BE49-F238E27FC236}">
                <a16:creationId xmlns:a16="http://schemas.microsoft.com/office/drawing/2014/main" id="{33662AF2-4A64-49DC-9833-858C14636414}"/>
              </a:ext>
            </a:extLst>
          </p:cNvPr>
          <p:cNvSpPr/>
          <p:nvPr/>
        </p:nvSpPr>
        <p:spPr>
          <a:xfrm>
            <a:off x="5974336" y="2826056"/>
            <a:ext cx="310004" cy="2889237"/>
          </a:xfrm>
          <a:prstGeom prst="roundRect">
            <a:avLst>
              <a:gd name="adj" fmla="val 26707"/>
            </a:avLst>
          </a:prstGeom>
          <a:gradFill flip="none" rotWithShape="1">
            <a:gsLst>
              <a:gs pos="0">
                <a:schemeClr val="bg1">
                  <a:lumMod val="85000"/>
                </a:schemeClr>
              </a:gs>
              <a:gs pos="52000">
                <a:schemeClr val="bg1"/>
              </a:gs>
              <a:gs pos="100000">
                <a:schemeClr val="bg1">
                  <a:lumMod val="85000"/>
                </a:schemeClr>
              </a:gs>
            </a:gsLst>
            <a:lin ang="0" scaled="1"/>
            <a:tileRect/>
          </a:gradFill>
          <a:ln>
            <a:noFill/>
          </a:ln>
          <a:effectLst>
            <a:glow rad="63500">
              <a:schemeClr val="bg1">
                <a:lumMod val="95000"/>
                <a:alpha val="40000"/>
              </a:schemeClr>
            </a:glo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ea typeface="+mn-ea"/>
              <a:cs typeface="+mn-cs"/>
            </a:endParaRPr>
          </a:p>
        </p:txBody>
      </p:sp>
      <p:sp>
        <p:nvSpPr>
          <p:cNvPr id="136" name="Arrow: Left-Right 135">
            <a:extLst>
              <a:ext uri="{FF2B5EF4-FFF2-40B4-BE49-F238E27FC236}">
                <a16:creationId xmlns:a16="http://schemas.microsoft.com/office/drawing/2014/main" id="{E57E687E-C2EE-484D-8899-E3209ACDD6A8}"/>
              </a:ext>
            </a:extLst>
          </p:cNvPr>
          <p:cNvSpPr/>
          <p:nvPr/>
        </p:nvSpPr>
        <p:spPr>
          <a:xfrm>
            <a:off x="5747283" y="4118490"/>
            <a:ext cx="677188" cy="30437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ea typeface="+mn-ea"/>
              <a:cs typeface="+mn-cs"/>
            </a:endParaRPr>
          </a:p>
        </p:txBody>
      </p:sp>
      <p:sp>
        <p:nvSpPr>
          <p:cNvPr id="73" name="Rectangle 72">
            <a:extLst>
              <a:ext uri="{FF2B5EF4-FFF2-40B4-BE49-F238E27FC236}">
                <a16:creationId xmlns:a16="http://schemas.microsoft.com/office/drawing/2014/main" id="{5542E859-9B40-47B3-87FE-20B4B6BE4507}"/>
              </a:ext>
            </a:extLst>
          </p:cNvPr>
          <p:cNvSpPr/>
          <p:nvPr/>
        </p:nvSpPr>
        <p:spPr>
          <a:xfrm>
            <a:off x="5692471" y="3373877"/>
            <a:ext cx="2942557" cy="750205"/>
          </a:xfrm>
          <a:prstGeom prst="rect">
            <a:avLst/>
          </a:prstGeom>
        </p:spPr>
        <p:txBody>
          <a:bodyPr wrap="square">
            <a:spAutoFit/>
          </a:bodyPr>
          <a:lstStyle/>
          <a:p>
            <a:pPr marL="0" marR="0" lvl="0" indent="0" algn="r" defTabSz="914400" rtl="0" eaLnBrk="1" fontAlgn="auto" latinLnBrk="0" hangingPunct="1">
              <a:lnSpc>
                <a:spcPct val="120000"/>
              </a:lnSpc>
              <a:spcBef>
                <a:spcPts val="451"/>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mn-cs"/>
              </a:rPr>
              <a:t>Epithelial barrier </a:t>
            </a:r>
            <a:br>
              <a:rPr kumimoji="0" lang="en-US" sz="1800" b="0" i="0" u="none" strike="noStrike" kern="1200" cap="none" spc="0" normalizeH="0" baseline="0" noProof="0">
                <a:ln>
                  <a:noFill/>
                </a:ln>
                <a:effectLst/>
                <a:uLnTx/>
                <a:uFillTx/>
                <a:ea typeface="+mn-ea"/>
                <a:cs typeface="+mn-cs"/>
              </a:rPr>
            </a:br>
            <a:r>
              <a:rPr kumimoji="0" lang="en-US" sz="1800" b="0" i="0" u="none" strike="noStrike" kern="1200" cap="none" spc="0" normalizeH="0" baseline="0" noProof="0">
                <a:ln>
                  <a:noFill/>
                </a:ln>
                <a:effectLst/>
                <a:uLnTx/>
                <a:uFillTx/>
                <a:ea typeface="+mn-ea"/>
                <a:cs typeface="+mn-cs"/>
              </a:rPr>
              <a:t>dysfunction</a:t>
            </a:r>
          </a:p>
        </p:txBody>
      </p:sp>
      <p:sp>
        <p:nvSpPr>
          <p:cNvPr id="46" name="Rectangle 45">
            <a:extLst>
              <a:ext uri="{FF2B5EF4-FFF2-40B4-BE49-F238E27FC236}">
                <a16:creationId xmlns:a16="http://schemas.microsoft.com/office/drawing/2014/main" id="{DD5970BA-072B-45B4-A20F-398CC7E1C3F4}"/>
              </a:ext>
            </a:extLst>
          </p:cNvPr>
          <p:cNvSpPr/>
          <p:nvPr/>
        </p:nvSpPr>
        <p:spPr>
          <a:xfrm>
            <a:off x="5692939" y="4482501"/>
            <a:ext cx="2942559" cy="1094980"/>
          </a:xfrm>
          <a:prstGeom prst="rect">
            <a:avLst/>
          </a:prstGeom>
        </p:spPr>
        <p:txBody>
          <a:bodyPr wrap="square">
            <a:spAutoFit/>
          </a:bodyPr>
          <a:lstStyle/>
          <a:p>
            <a:pPr marL="0" marR="0" lvl="0" indent="0" algn="r" defTabSz="914400" rtl="0" eaLnBrk="1" fontAlgn="auto" latinLnBrk="0" hangingPunct="1">
              <a:lnSpc>
                <a:spcPct val="120000"/>
              </a:lnSpc>
              <a:spcBef>
                <a:spcPts val="451"/>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mn-cs"/>
              </a:rPr>
              <a:t>Abnormal </a:t>
            </a:r>
            <a:br>
              <a:rPr kumimoji="0" lang="en-US" sz="1800" b="0" i="0" u="none" strike="noStrike" kern="1200" cap="none" spc="0" normalizeH="0" baseline="0" noProof="0">
                <a:ln>
                  <a:noFill/>
                </a:ln>
                <a:effectLst/>
                <a:uLnTx/>
                <a:uFillTx/>
                <a:ea typeface="+mn-ea"/>
                <a:cs typeface="+mn-cs"/>
              </a:rPr>
            </a:br>
            <a:r>
              <a:rPr kumimoji="0" lang="en-US" sz="1800" b="0" i="0" u="none" strike="noStrike" kern="1200" cap="none" spc="0" normalizeH="0" baseline="0" noProof="0">
                <a:ln>
                  <a:noFill/>
                </a:ln>
                <a:effectLst/>
                <a:uLnTx/>
                <a:uFillTx/>
                <a:ea typeface="+mn-ea"/>
                <a:cs typeface="+mn-cs"/>
              </a:rPr>
              <a:t>inflammatory</a:t>
            </a:r>
            <a:br>
              <a:rPr kumimoji="0" lang="en-US" sz="1800" b="0" i="0" u="none" strike="noStrike" kern="1200" cap="none" spc="0" normalizeH="0" baseline="0" noProof="0">
                <a:ln>
                  <a:noFill/>
                </a:ln>
                <a:effectLst/>
                <a:uLnTx/>
                <a:uFillTx/>
                <a:ea typeface="+mn-ea"/>
                <a:cs typeface="+mn-cs"/>
              </a:rPr>
            </a:br>
            <a:r>
              <a:rPr kumimoji="0" lang="en-US" sz="1800" b="0" i="0" u="none" strike="noStrike" kern="1200" cap="none" spc="0" normalizeH="0" baseline="0" noProof="0">
                <a:ln>
                  <a:noFill/>
                </a:ln>
                <a:effectLst/>
                <a:uLnTx/>
                <a:uFillTx/>
                <a:ea typeface="+mn-ea"/>
                <a:cs typeface="+mn-cs"/>
              </a:rPr>
              <a:t> responses</a:t>
            </a:r>
          </a:p>
        </p:txBody>
      </p:sp>
      <p:sp>
        <p:nvSpPr>
          <p:cNvPr id="14" name="TextBox 13">
            <a:extLst>
              <a:ext uri="{FF2B5EF4-FFF2-40B4-BE49-F238E27FC236}">
                <a16:creationId xmlns:a16="http://schemas.microsoft.com/office/drawing/2014/main" id="{51A758A7-8AE7-4208-A1EE-95DE6623DCE1}"/>
              </a:ext>
            </a:extLst>
          </p:cNvPr>
          <p:cNvSpPr txBox="1"/>
          <p:nvPr/>
        </p:nvSpPr>
        <p:spPr>
          <a:xfrm>
            <a:off x="8993991" y="5207204"/>
            <a:ext cx="1122300"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effectLst/>
                <a:uLnTx/>
                <a:uFillTx/>
                <a:ea typeface="+mn-ea"/>
                <a:cs typeface="+mn-cs"/>
              </a:rPr>
              <a:t>Eosinophil</a:t>
            </a:r>
          </a:p>
        </p:txBody>
      </p:sp>
      <p:sp>
        <p:nvSpPr>
          <p:cNvPr id="134" name="TextBox 133">
            <a:extLst>
              <a:ext uri="{FF2B5EF4-FFF2-40B4-BE49-F238E27FC236}">
                <a16:creationId xmlns:a16="http://schemas.microsoft.com/office/drawing/2014/main" id="{8EC3EB55-5463-4794-A4EE-04DFE77998A0}"/>
              </a:ext>
            </a:extLst>
          </p:cNvPr>
          <p:cNvSpPr txBox="1"/>
          <p:nvPr/>
        </p:nvSpPr>
        <p:spPr>
          <a:xfrm>
            <a:off x="10266238" y="5209678"/>
            <a:ext cx="1122300"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effectLst/>
                <a:uLnTx/>
                <a:uFillTx/>
                <a:ea typeface="+mn-ea"/>
                <a:cs typeface="+mn-cs"/>
              </a:rPr>
              <a:t>Neutrophil</a:t>
            </a:r>
          </a:p>
        </p:txBody>
      </p:sp>
      <p:grpSp>
        <p:nvGrpSpPr>
          <p:cNvPr id="435" name="Group 434">
            <a:extLst>
              <a:ext uri="{FF2B5EF4-FFF2-40B4-BE49-F238E27FC236}">
                <a16:creationId xmlns:a16="http://schemas.microsoft.com/office/drawing/2014/main" id="{C9B29511-AE3A-24C4-9DCF-C4CD94C261C2}"/>
              </a:ext>
            </a:extLst>
          </p:cNvPr>
          <p:cNvGrpSpPr>
            <a:grpSpLocks noChangeAspect="1"/>
          </p:cNvGrpSpPr>
          <p:nvPr/>
        </p:nvGrpSpPr>
        <p:grpSpPr>
          <a:xfrm>
            <a:off x="9271654" y="3444140"/>
            <a:ext cx="1800000" cy="532475"/>
            <a:chOff x="9524" y="1055522"/>
            <a:chExt cx="2816376" cy="833136"/>
          </a:xfrm>
        </p:grpSpPr>
        <p:sp>
          <p:nvSpPr>
            <p:cNvPr id="436" name="Freeform: Shape 435">
              <a:extLst>
                <a:ext uri="{FF2B5EF4-FFF2-40B4-BE49-F238E27FC236}">
                  <a16:creationId xmlns:a16="http://schemas.microsoft.com/office/drawing/2014/main" id="{37BF19C9-D0BA-3635-7C8C-BA9B5250BE5F}"/>
                </a:ext>
              </a:extLst>
            </p:cNvPr>
            <p:cNvSpPr/>
            <p:nvPr/>
          </p:nvSpPr>
          <p:spPr>
            <a:xfrm>
              <a:off x="367804"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37" name="Freeform: Shape 436">
              <a:extLst>
                <a:ext uri="{FF2B5EF4-FFF2-40B4-BE49-F238E27FC236}">
                  <a16:creationId xmlns:a16="http://schemas.microsoft.com/office/drawing/2014/main" id="{501F7AE4-30AC-F8A4-3913-B74719DA3A84}"/>
                </a:ext>
              </a:extLst>
            </p:cNvPr>
            <p:cNvSpPr/>
            <p:nvPr/>
          </p:nvSpPr>
          <p:spPr>
            <a:xfrm>
              <a:off x="399663"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38" name="Freeform: Shape 437">
              <a:extLst>
                <a:ext uri="{FF2B5EF4-FFF2-40B4-BE49-F238E27FC236}">
                  <a16:creationId xmlns:a16="http://schemas.microsoft.com/office/drawing/2014/main" id="{E264D2B4-3D2B-A94D-8D82-995DFC5D8301}"/>
                </a:ext>
              </a:extLst>
            </p:cNvPr>
            <p:cNvSpPr/>
            <p:nvPr/>
          </p:nvSpPr>
          <p:spPr>
            <a:xfrm>
              <a:off x="409371"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39" name="Freeform: Shape 438">
              <a:extLst>
                <a:ext uri="{FF2B5EF4-FFF2-40B4-BE49-F238E27FC236}">
                  <a16:creationId xmlns:a16="http://schemas.microsoft.com/office/drawing/2014/main" id="{D5F9E858-7D3A-4B25-8E78-B99E89D2243D}"/>
                </a:ext>
              </a:extLst>
            </p:cNvPr>
            <p:cNvSpPr/>
            <p:nvPr/>
          </p:nvSpPr>
          <p:spPr>
            <a:xfrm>
              <a:off x="480463"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0" name="Freeform: Shape 439">
              <a:extLst>
                <a:ext uri="{FF2B5EF4-FFF2-40B4-BE49-F238E27FC236}">
                  <a16:creationId xmlns:a16="http://schemas.microsoft.com/office/drawing/2014/main" id="{957464D1-EDC4-5F39-B318-2BC65A9F1001}"/>
                </a:ext>
              </a:extLst>
            </p:cNvPr>
            <p:cNvSpPr/>
            <p:nvPr/>
          </p:nvSpPr>
          <p:spPr>
            <a:xfrm>
              <a:off x="1062433"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1" name="Freeform: Shape 440">
              <a:extLst>
                <a:ext uri="{FF2B5EF4-FFF2-40B4-BE49-F238E27FC236}">
                  <a16:creationId xmlns:a16="http://schemas.microsoft.com/office/drawing/2014/main" id="{E2D2B71E-18BC-F195-3D93-1DF105D04EDA}"/>
                </a:ext>
              </a:extLst>
            </p:cNvPr>
            <p:cNvSpPr/>
            <p:nvPr/>
          </p:nvSpPr>
          <p:spPr>
            <a:xfrm>
              <a:off x="1094292"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2" name="Freeform: Shape 441">
              <a:extLst>
                <a:ext uri="{FF2B5EF4-FFF2-40B4-BE49-F238E27FC236}">
                  <a16:creationId xmlns:a16="http://schemas.microsoft.com/office/drawing/2014/main" id="{6616EE4B-2FFF-3463-893D-0C925D7015F6}"/>
                </a:ext>
              </a:extLst>
            </p:cNvPr>
            <p:cNvSpPr/>
            <p:nvPr/>
          </p:nvSpPr>
          <p:spPr>
            <a:xfrm>
              <a:off x="1175092"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3" name="Freeform: Shape 442">
              <a:extLst>
                <a:ext uri="{FF2B5EF4-FFF2-40B4-BE49-F238E27FC236}">
                  <a16:creationId xmlns:a16="http://schemas.microsoft.com/office/drawing/2014/main" id="{B864F3B1-0E79-7095-0ECD-9D4E6030BCAB}"/>
                </a:ext>
              </a:extLst>
            </p:cNvPr>
            <p:cNvSpPr/>
            <p:nvPr/>
          </p:nvSpPr>
          <p:spPr>
            <a:xfrm>
              <a:off x="1411159"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4" name="Freeform: Shape 443">
              <a:extLst>
                <a:ext uri="{FF2B5EF4-FFF2-40B4-BE49-F238E27FC236}">
                  <a16:creationId xmlns:a16="http://schemas.microsoft.com/office/drawing/2014/main" id="{306D19DE-94C4-EDBD-A57A-7ADA7BB2D1C2}"/>
                </a:ext>
              </a:extLst>
            </p:cNvPr>
            <p:cNvSpPr/>
            <p:nvPr/>
          </p:nvSpPr>
          <p:spPr>
            <a:xfrm>
              <a:off x="1443018"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5" name="Freeform: Shape 444">
              <a:extLst>
                <a:ext uri="{FF2B5EF4-FFF2-40B4-BE49-F238E27FC236}">
                  <a16:creationId xmlns:a16="http://schemas.microsoft.com/office/drawing/2014/main" id="{24C7FC7D-5BDD-42E0-D037-56BABB43A48D}"/>
                </a:ext>
              </a:extLst>
            </p:cNvPr>
            <p:cNvSpPr/>
            <p:nvPr/>
          </p:nvSpPr>
          <p:spPr>
            <a:xfrm>
              <a:off x="1452725"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6" name="Freeform: Shape 445">
              <a:extLst>
                <a:ext uri="{FF2B5EF4-FFF2-40B4-BE49-F238E27FC236}">
                  <a16:creationId xmlns:a16="http://schemas.microsoft.com/office/drawing/2014/main" id="{7216F5C6-F042-7F61-FD1C-4D82D80F497B}"/>
                </a:ext>
              </a:extLst>
            </p:cNvPr>
            <p:cNvSpPr/>
            <p:nvPr/>
          </p:nvSpPr>
          <p:spPr>
            <a:xfrm>
              <a:off x="1523818"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7" name="Freeform: Shape 446">
              <a:extLst>
                <a:ext uri="{FF2B5EF4-FFF2-40B4-BE49-F238E27FC236}">
                  <a16:creationId xmlns:a16="http://schemas.microsoft.com/office/drawing/2014/main" id="{D4DAB10B-60A0-3644-F3F5-BF3084D090F9}"/>
                </a:ext>
              </a:extLst>
            </p:cNvPr>
            <p:cNvSpPr/>
            <p:nvPr/>
          </p:nvSpPr>
          <p:spPr>
            <a:xfrm>
              <a:off x="1757062"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8" name="Freeform: Shape 447">
              <a:extLst>
                <a:ext uri="{FF2B5EF4-FFF2-40B4-BE49-F238E27FC236}">
                  <a16:creationId xmlns:a16="http://schemas.microsoft.com/office/drawing/2014/main" id="{21D7F08D-7837-80A7-AFCD-592DB868A53A}"/>
                </a:ext>
              </a:extLst>
            </p:cNvPr>
            <p:cNvSpPr/>
            <p:nvPr/>
          </p:nvSpPr>
          <p:spPr>
            <a:xfrm>
              <a:off x="1788922"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9" name="Freeform: Shape 448">
              <a:extLst>
                <a:ext uri="{FF2B5EF4-FFF2-40B4-BE49-F238E27FC236}">
                  <a16:creationId xmlns:a16="http://schemas.microsoft.com/office/drawing/2014/main" id="{67B5C93B-695D-8F89-B139-F29119D8DD97}"/>
                </a:ext>
              </a:extLst>
            </p:cNvPr>
            <p:cNvSpPr/>
            <p:nvPr/>
          </p:nvSpPr>
          <p:spPr>
            <a:xfrm>
              <a:off x="1798629"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0" name="Freeform: Shape 449">
              <a:extLst>
                <a:ext uri="{FF2B5EF4-FFF2-40B4-BE49-F238E27FC236}">
                  <a16:creationId xmlns:a16="http://schemas.microsoft.com/office/drawing/2014/main" id="{36C26058-7527-796E-13CE-E41CB07C61D9}"/>
                </a:ext>
              </a:extLst>
            </p:cNvPr>
            <p:cNvSpPr/>
            <p:nvPr/>
          </p:nvSpPr>
          <p:spPr>
            <a:xfrm>
              <a:off x="1869722"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1" name="Freeform: Shape 450">
              <a:extLst>
                <a:ext uri="{FF2B5EF4-FFF2-40B4-BE49-F238E27FC236}">
                  <a16:creationId xmlns:a16="http://schemas.microsoft.com/office/drawing/2014/main" id="{FB9CC67E-E793-3332-83BA-101C5EFA4ACE}"/>
                </a:ext>
              </a:extLst>
            </p:cNvPr>
            <p:cNvSpPr/>
            <p:nvPr/>
          </p:nvSpPr>
          <p:spPr>
            <a:xfrm>
              <a:off x="2105787"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2" name="Freeform: Shape 451">
              <a:extLst>
                <a:ext uri="{FF2B5EF4-FFF2-40B4-BE49-F238E27FC236}">
                  <a16:creationId xmlns:a16="http://schemas.microsoft.com/office/drawing/2014/main" id="{99C0D7CE-086B-0F77-05E3-BEB6DD174BFD}"/>
                </a:ext>
              </a:extLst>
            </p:cNvPr>
            <p:cNvSpPr/>
            <p:nvPr/>
          </p:nvSpPr>
          <p:spPr>
            <a:xfrm>
              <a:off x="2137647"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3" name="Freeform: Shape 452">
              <a:extLst>
                <a:ext uri="{FF2B5EF4-FFF2-40B4-BE49-F238E27FC236}">
                  <a16:creationId xmlns:a16="http://schemas.microsoft.com/office/drawing/2014/main" id="{4889273C-EFB9-955E-27A0-CD9C3AF0867F}"/>
                </a:ext>
              </a:extLst>
            </p:cNvPr>
            <p:cNvSpPr/>
            <p:nvPr/>
          </p:nvSpPr>
          <p:spPr>
            <a:xfrm>
              <a:off x="2147353"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4" name="Freeform: Shape 453">
              <a:extLst>
                <a:ext uri="{FF2B5EF4-FFF2-40B4-BE49-F238E27FC236}">
                  <a16:creationId xmlns:a16="http://schemas.microsoft.com/office/drawing/2014/main" id="{92173538-2C38-D8BA-2179-FE7554C0957C}"/>
                </a:ext>
              </a:extLst>
            </p:cNvPr>
            <p:cNvSpPr/>
            <p:nvPr/>
          </p:nvSpPr>
          <p:spPr>
            <a:xfrm>
              <a:off x="2218447"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5" name="Freeform: Shape 454">
              <a:extLst>
                <a:ext uri="{FF2B5EF4-FFF2-40B4-BE49-F238E27FC236}">
                  <a16:creationId xmlns:a16="http://schemas.microsoft.com/office/drawing/2014/main" id="{BF9B78F2-2332-3CD9-922A-9FAC1FAA563B}"/>
                </a:ext>
              </a:extLst>
            </p:cNvPr>
            <p:cNvSpPr/>
            <p:nvPr/>
          </p:nvSpPr>
          <p:spPr>
            <a:xfrm>
              <a:off x="2451691"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6" name="Freeform: Shape 455">
              <a:extLst>
                <a:ext uri="{FF2B5EF4-FFF2-40B4-BE49-F238E27FC236}">
                  <a16:creationId xmlns:a16="http://schemas.microsoft.com/office/drawing/2014/main" id="{54A2F0DD-0814-BF42-BBC1-1B0756C741C4}"/>
                </a:ext>
              </a:extLst>
            </p:cNvPr>
            <p:cNvSpPr/>
            <p:nvPr/>
          </p:nvSpPr>
          <p:spPr>
            <a:xfrm>
              <a:off x="2483550"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7" name="Freeform: Shape 456">
              <a:extLst>
                <a:ext uri="{FF2B5EF4-FFF2-40B4-BE49-F238E27FC236}">
                  <a16:creationId xmlns:a16="http://schemas.microsoft.com/office/drawing/2014/main" id="{A81F052E-A6B7-8F02-7137-1001C41B0216}"/>
                </a:ext>
              </a:extLst>
            </p:cNvPr>
            <p:cNvSpPr/>
            <p:nvPr/>
          </p:nvSpPr>
          <p:spPr>
            <a:xfrm>
              <a:off x="2493258"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8" name="Freeform: Shape 457">
              <a:extLst>
                <a:ext uri="{FF2B5EF4-FFF2-40B4-BE49-F238E27FC236}">
                  <a16:creationId xmlns:a16="http://schemas.microsoft.com/office/drawing/2014/main" id="{F95465BF-B10D-6FAB-0C26-3C7A06391A65}"/>
                </a:ext>
              </a:extLst>
            </p:cNvPr>
            <p:cNvSpPr/>
            <p:nvPr/>
          </p:nvSpPr>
          <p:spPr>
            <a:xfrm>
              <a:off x="2564350"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9" name="Freeform: Shape 458">
              <a:extLst>
                <a:ext uri="{FF2B5EF4-FFF2-40B4-BE49-F238E27FC236}">
                  <a16:creationId xmlns:a16="http://schemas.microsoft.com/office/drawing/2014/main" id="{A58EBE22-DEB0-9C97-94D4-0AC4654BB655}"/>
                </a:ext>
              </a:extLst>
            </p:cNvPr>
            <p:cNvSpPr/>
            <p:nvPr/>
          </p:nvSpPr>
          <p:spPr>
            <a:xfrm>
              <a:off x="9524"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60" name="Freeform: Shape 459">
              <a:extLst>
                <a:ext uri="{FF2B5EF4-FFF2-40B4-BE49-F238E27FC236}">
                  <a16:creationId xmlns:a16="http://schemas.microsoft.com/office/drawing/2014/main" id="{15E8FC0D-6696-AE65-C5A3-BC6527586F53}"/>
                </a:ext>
              </a:extLst>
            </p:cNvPr>
            <p:cNvSpPr/>
            <p:nvPr/>
          </p:nvSpPr>
          <p:spPr>
            <a:xfrm>
              <a:off x="41383"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61" name="Freeform: Shape 460">
              <a:extLst>
                <a:ext uri="{FF2B5EF4-FFF2-40B4-BE49-F238E27FC236}">
                  <a16:creationId xmlns:a16="http://schemas.microsoft.com/office/drawing/2014/main" id="{5CEFC544-1EE7-F9AC-366A-66003FA379C4}"/>
                </a:ext>
              </a:extLst>
            </p:cNvPr>
            <p:cNvSpPr/>
            <p:nvPr/>
          </p:nvSpPr>
          <p:spPr>
            <a:xfrm>
              <a:off x="51091"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62" name="Freeform: Shape 461">
              <a:extLst>
                <a:ext uri="{FF2B5EF4-FFF2-40B4-BE49-F238E27FC236}">
                  <a16:creationId xmlns:a16="http://schemas.microsoft.com/office/drawing/2014/main" id="{A998EA8B-0E0D-1A2C-4223-0E4866069117}"/>
                </a:ext>
              </a:extLst>
            </p:cNvPr>
            <p:cNvSpPr/>
            <p:nvPr/>
          </p:nvSpPr>
          <p:spPr>
            <a:xfrm>
              <a:off x="122183"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grpSp>
      <p:grpSp>
        <p:nvGrpSpPr>
          <p:cNvPr id="419" name="Group 418">
            <a:extLst>
              <a:ext uri="{FF2B5EF4-FFF2-40B4-BE49-F238E27FC236}">
                <a16:creationId xmlns:a16="http://schemas.microsoft.com/office/drawing/2014/main" id="{E6CD4FAD-0DFF-6CAD-7C53-A2CD2352644E}"/>
              </a:ext>
            </a:extLst>
          </p:cNvPr>
          <p:cNvGrpSpPr/>
          <p:nvPr/>
        </p:nvGrpSpPr>
        <p:grpSpPr>
          <a:xfrm>
            <a:off x="477728" y="1423685"/>
            <a:ext cx="11236543" cy="1080000"/>
            <a:chOff x="477728" y="1269858"/>
            <a:chExt cx="11236543" cy="1080000"/>
          </a:xfrm>
        </p:grpSpPr>
        <p:grpSp>
          <p:nvGrpSpPr>
            <p:cNvPr id="88" name="Group 87">
              <a:extLst>
                <a:ext uri="{FF2B5EF4-FFF2-40B4-BE49-F238E27FC236}">
                  <a16:creationId xmlns:a16="http://schemas.microsoft.com/office/drawing/2014/main" id="{4B25DE0B-4FD1-A80D-0EAA-956811258EC2}"/>
                </a:ext>
              </a:extLst>
            </p:cNvPr>
            <p:cNvGrpSpPr/>
            <p:nvPr/>
          </p:nvGrpSpPr>
          <p:grpSpPr>
            <a:xfrm>
              <a:off x="477728" y="1269858"/>
              <a:ext cx="11236543" cy="1080000"/>
              <a:chOff x="804904" y="1280675"/>
              <a:chExt cx="11236543" cy="1080000"/>
            </a:xfrm>
          </p:grpSpPr>
          <p:grpSp>
            <p:nvGrpSpPr>
              <p:cNvPr id="89" name="Group 88">
                <a:extLst>
                  <a:ext uri="{FF2B5EF4-FFF2-40B4-BE49-F238E27FC236}">
                    <a16:creationId xmlns:a16="http://schemas.microsoft.com/office/drawing/2014/main" id="{4A9FDDFF-509D-F842-FD7A-52594B8BF1BB}"/>
                  </a:ext>
                </a:extLst>
              </p:cNvPr>
              <p:cNvGrpSpPr/>
              <p:nvPr/>
            </p:nvGrpSpPr>
            <p:grpSpPr>
              <a:xfrm>
                <a:off x="804904" y="1280675"/>
                <a:ext cx="11236543" cy="1080000"/>
                <a:chOff x="876678" y="1440165"/>
                <a:chExt cx="11236543" cy="1080000"/>
              </a:xfrm>
            </p:grpSpPr>
            <p:sp>
              <p:nvSpPr>
                <p:cNvPr id="93" name="Rectangle: Rounded Corners 92">
                  <a:extLst>
                    <a:ext uri="{FF2B5EF4-FFF2-40B4-BE49-F238E27FC236}">
                      <a16:creationId xmlns:a16="http://schemas.microsoft.com/office/drawing/2014/main" id="{2368D066-BD8A-A193-522D-6F1145E73A58}"/>
                    </a:ext>
                  </a:extLst>
                </p:cNvPr>
                <p:cNvSpPr/>
                <p:nvPr/>
              </p:nvSpPr>
              <p:spPr>
                <a:xfrm rot="5400000">
                  <a:off x="6234673" y="-3498439"/>
                  <a:ext cx="864000" cy="10893096"/>
                </a:xfrm>
                <a:prstGeom prst="roundRect">
                  <a:avLst/>
                </a:prstGeom>
                <a:gradFill flip="none" rotWithShape="1">
                  <a:gsLst>
                    <a:gs pos="0">
                      <a:schemeClr val="bg1">
                        <a:lumMod val="95000"/>
                      </a:schemeClr>
                    </a:gs>
                    <a:gs pos="100000">
                      <a:schemeClr val="bg1"/>
                    </a:gs>
                  </a:gsLst>
                  <a:lin ang="54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lIns="0" tIns="96000" rIns="0" bIns="8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ea typeface="+mn-ea"/>
                      <a:cs typeface="+mn-cs"/>
                    </a:rPr>
                    <a:t>Dysfunctional interplay</a:t>
                  </a:r>
                  <a:r>
                    <a:rPr kumimoji="0" lang="en-US" sz="1800" b="1" i="0" u="none" strike="noStrike" kern="1200" cap="none" spc="0" normalizeH="0" baseline="0" noProof="0">
                      <a:ln>
                        <a:noFill/>
                      </a:ln>
                      <a:solidFill>
                        <a:srgbClr val="000000"/>
                      </a:solidFill>
                      <a:effectLst/>
                      <a:uLnTx/>
                      <a:uFillTx/>
                      <a:ea typeface="+mn-ea"/>
                      <a:cs typeface="+mn-cs"/>
                    </a:rPr>
                    <a:t> </a:t>
                  </a:r>
                  <a:r>
                    <a:rPr kumimoji="0" lang="en-US" sz="1800" b="0" i="0" u="none" strike="noStrike" kern="1200" cap="none" spc="0" normalizeH="0" baseline="0" noProof="0">
                      <a:ln>
                        <a:noFill/>
                      </a:ln>
                      <a:solidFill>
                        <a:schemeClr val="tx1"/>
                      </a:solidFill>
                      <a:effectLst/>
                      <a:uLnTx/>
                      <a:uFillTx/>
                      <a:ea typeface="+mn-ea"/>
                      <a:cs typeface="+mn-cs"/>
                    </a:rPr>
                    <a:t>between different </a:t>
                  </a:r>
                  <a:r>
                    <a:rPr kumimoji="0" lang="en-US" sz="1800" b="1" i="0" u="none" strike="noStrike" kern="1200" cap="none" spc="0" normalizeH="0" baseline="0" noProof="0">
                      <a:ln>
                        <a:noFill/>
                      </a:ln>
                      <a:solidFill>
                        <a:schemeClr val="tx2"/>
                      </a:solidFill>
                      <a:effectLst/>
                      <a:uLnTx/>
                      <a:uFillTx/>
                      <a:ea typeface="+mn-ea"/>
                      <a:cs typeface="+mn-cs"/>
                    </a:rPr>
                    <a:t>host susceptibilities and environmental factors</a:t>
                  </a:r>
                  <a:br>
                    <a:rPr kumimoji="0" lang="en-US" sz="1800" b="0" i="0" u="none" strike="noStrike" kern="1200" cap="none" spc="0" normalizeH="0" baseline="0" noProof="0">
                      <a:ln>
                        <a:noFill/>
                      </a:ln>
                      <a:solidFill>
                        <a:srgbClr val="000000"/>
                      </a:solidFill>
                      <a:effectLst/>
                      <a:uLnTx/>
                      <a:uFillTx/>
                      <a:ea typeface="+mn-ea"/>
                      <a:cs typeface="+mn-cs"/>
                    </a:rPr>
                  </a:br>
                  <a:r>
                    <a:rPr kumimoji="0" lang="en-US" sz="1800" b="0" i="0" u="none" strike="noStrike" kern="1200" cap="none" spc="0" normalizeH="0" baseline="0" noProof="0">
                      <a:ln>
                        <a:noFill/>
                      </a:ln>
                      <a:solidFill>
                        <a:schemeClr val="tx1"/>
                      </a:solidFill>
                      <a:effectLst/>
                      <a:uLnTx/>
                      <a:uFillTx/>
                      <a:ea typeface="+mn-ea"/>
                      <a:cs typeface="+mn-cs"/>
                    </a:rPr>
                    <a:t>may instigate and perpetuate the underlying inflammatory response</a:t>
                  </a:r>
                  <a:r>
                    <a:rPr kumimoji="0" lang="en-US" sz="1800" b="0" i="0" u="none" strike="noStrike" kern="1200" cap="none" spc="0" normalizeH="0" baseline="30000" noProof="0">
                      <a:ln>
                        <a:noFill/>
                      </a:ln>
                      <a:solidFill>
                        <a:schemeClr val="tx1"/>
                      </a:solidFill>
                      <a:effectLst/>
                      <a:uLnTx/>
                      <a:uFillTx/>
                      <a:ea typeface="+mn-ea"/>
                      <a:cs typeface="+mn-cs"/>
                    </a:rPr>
                    <a:t>1,2</a:t>
                  </a:r>
                </a:p>
              </p:txBody>
            </p:sp>
            <p:grpSp>
              <p:nvGrpSpPr>
                <p:cNvPr id="94" name="Group 93">
                  <a:extLst>
                    <a:ext uri="{FF2B5EF4-FFF2-40B4-BE49-F238E27FC236}">
                      <a16:creationId xmlns:a16="http://schemas.microsoft.com/office/drawing/2014/main" id="{79870E80-342C-AF78-7C61-1BB9FFB40FF6}"/>
                    </a:ext>
                  </a:extLst>
                </p:cNvPr>
                <p:cNvGrpSpPr/>
                <p:nvPr/>
              </p:nvGrpSpPr>
              <p:grpSpPr>
                <a:xfrm>
                  <a:off x="876678" y="1440165"/>
                  <a:ext cx="1080001" cy="1080000"/>
                  <a:chOff x="-552088" y="3021304"/>
                  <a:chExt cx="1080001" cy="1080000"/>
                </a:xfrm>
              </p:grpSpPr>
              <p:grpSp>
                <p:nvGrpSpPr>
                  <p:cNvPr id="95" name="Group 94">
                    <a:extLst>
                      <a:ext uri="{FF2B5EF4-FFF2-40B4-BE49-F238E27FC236}">
                        <a16:creationId xmlns:a16="http://schemas.microsoft.com/office/drawing/2014/main" id="{438DA548-6A0E-580E-C72A-FA90ABAA6921}"/>
                      </a:ext>
                    </a:extLst>
                  </p:cNvPr>
                  <p:cNvGrpSpPr/>
                  <p:nvPr/>
                </p:nvGrpSpPr>
                <p:grpSpPr>
                  <a:xfrm>
                    <a:off x="-552088" y="3021304"/>
                    <a:ext cx="1080001" cy="1080000"/>
                    <a:chOff x="4648200" y="2825750"/>
                    <a:chExt cx="1892301" cy="1892300"/>
                  </a:xfrm>
                </p:grpSpPr>
                <p:grpSp>
                  <p:nvGrpSpPr>
                    <p:cNvPr id="129" name="Group 128">
                      <a:extLst>
                        <a:ext uri="{FF2B5EF4-FFF2-40B4-BE49-F238E27FC236}">
                          <a16:creationId xmlns:a16="http://schemas.microsoft.com/office/drawing/2014/main" id="{4DB6AD6A-76A2-3A81-69EF-3A8DF6A5F8B5}"/>
                        </a:ext>
                      </a:extLst>
                    </p:cNvPr>
                    <p:cNvGrpSpPr/>
                    <p:nvPr/>
                  </p:nvGrpSpPr>
                  <p:grpSpPr>
                    <a:xfrm>
                      <a:off x="4648200" y="2825750"/>
                      <a:ext cx="1892301" cy="1892300"/>
                      <a:chOff x="4632325" y="2466975"/>
                      <a:chExt cx="1924051" cy="1924050"/>
                    </a:xfrm>
                  </p:grpSpPr>
                  <p:sp>
                    <p:nvSpPr>
                      <p:cNvPr id="133" name="Arc 132">
                        <a:extLst>
                          <a:ext uri="{FF2B5EF4-FFF2-40B4-BE49-F238E27FC236}">
                            <a16:creationId xmlns:a16="http://schemas.microsoft.com/office/drawing/2014/main" id="{F9D2C6D8-26E3-0DFC-54F0-953EFF0DB03C}"/>
                          </a:ext>
                        </a:extLst>
                      </p:cNvPr>
                      <p:cNvSpPr/>
                      <p:nvPr/>
                    </p:nvSpPr>
                    <p:spPr>
                      <a:xfrm>
                        <a:off x="4632325" y="2466975"/>
                        <a:ext cx="1924050" cy="1924050"/>
                      </a:xfrm>
                      <a:prstGeom prst="arc">
                        <a:avLst>
                          <a:gd name="adj1" fmla="val 20641929"/>
                          <a:gd name="adj2" fmla="val 5451750"/>
                        </a:avLst>
                      </a:prstGeom>
                      <a:ln w="19050">
                        <a:solidFill>
                          <a:schemeClr val="tx2">
                            <a:alpha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39" name="Arc 138">
                        <a:extLst>
                          <a:ext uri="{FF2B5EF4-FFF2-40B4-BE49-F238E27FC236}">
                            <a16:creationId xmlns:a16="http://schemas.microsoft.com/office/drawing/2014/main" id="{2CA3737B-5D0E-1F18-4A77-94A73AD3D9ED}"/>
                          </a:ext>
                        </a:extLst>
                      </p:cNvPr>
                      <p:cNvSpPr/>
                      <p:nvPr/>
                    </p:nvSpPr>
                    <p:spPr>
                      <a:xfrm>
                        <a:off x="4632326" y="2466975"/>
                        <a:ext cx="1924050" cy="1924050"/>
                      </a:xfrm>
                      <a:prstGeom prst="arc">
                        <a:avLst>
                          <a:gd name="adj1" fmla="val 15111675"/>
                          <a:gd name="adj2" fmla="val 19888883"/>
                        </a:avLst>
                      </a:prstGeom>
                      <a:ln w="19050">
                        <a:solidFill>
                          <a:schemeClr val="tx2">
                            <a:alpha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40" name="Arc 139">
                        <a:extLst>
                          <a:ext uri="{FF2B5EF4-FFF2-40B4-BE49-F238E27FC236}">
                            <a16:creationId xmlns:a16="http://schemas.microsoft.com/office/drawing/2014/main" id="{87E6A3A7-CE0B-1F75-D299-5AAB98BCAEE4}"/>
                          </a:ext>
                        </a:extLst>
                      </p:cNvPr>
                      <p:cNvSpPr/>
                      <p:nvPr/>
                    </p:nvSpPr>
                    <p:spPr>
                      <a:xfrm>
                        <a:off x="4632325" y="2466975"/>
                        <a:ext cx="1924050" cy="1924050"/>
                      </a:xfrm>
                      <a:prstGeom prst="arc">
                        <a:avLst>
                          <a:gd name="adj1" fmla="val 6272144"/>
                          <a:gd name="adj2" fmla="val 14341261"/>
                        </a:avLst>
                      </a:prstGeom>
                      <a:ln w="19050">
                        <a:solidFill>
                          <a:schemeClr val="tx2">
                            <a:alpha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grpSp>
                <p:grpSp>
                  <p:nvGrpSpPr>
                    <p:cNvPr id="130" name="Group 129">
                      <a:extLst>
                        <a:ext uri="{FF2B5EF4-FFF2-40B4-BE49-F238E27FC236}">
                          <a16:creationId xmlns:a16="http://schemas.microsoft.com/office/drawing/2014/main" id="{F1ADB173-D7EC-4132-05C0-19D257FF27A3}"/>
                        </a:ext>
                      </a:extLst>
                    </p:cNvPr>
                    <p:cNvGrpSpPr/>
                    <p:nvPr/>
                  </p:nvGrpSpPr>
                  <p:grpSpPr>
                    <a:xfrm>
                      <a:off x="4724400" y="2901950"/>
                      <a:ext cx="1739900" cy="1739900"/>
                      <a:chOff x="4724400" y="2901950"/>
                      <a:chExt cx="1739900" cy="1739900"/>
                    </a:xfrm>
                  </p:grpSpPr>
                  <p:sp>
                    <p:nvSpPr>
                      <p:cNvPr id="131" name="Oval 130">
                        <a:extLst>
                          <a:ext uri="{FF2B5EF4-FFF2-40B4-BE49-F238E27FC236}">
                            <a16:creationId xmlns:a16="http://schemas.microsoft.com/office/drawing/2014/main" id="{4D1E11FE-C938-521F-4AA9-264361EFDD73}"/>
                          </a:ext>
                        </a:extLst>
                      </p:cNvPr>
                      <p:cNvSpPr/>
                      <p:nvPr/>
                    </p:nvSpPr>
                    <p:spPr>
                      <a:xfrm>
                        <a:off x="4724400" y="2901950"/>
                        <a:ext cx="1739900" cy="1739900"/>
                      </a:xfrm>
                      <a:prstGeom prst="ellipse">
                        <a:avLst/>
                      </a:prstGeom>
                      <a:solidFill>
                        <a:schemeClr val="bg1"/>
                      </a:solidFill>
                      <a:ln>
                        <a:noFill/>
                      </a:ln>
                      <a:effectLst>
                        <a:outerShdw blurRad="1016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32" name="Circle: Hollow 131">
                        <a:extLst>
                          <a:ext uri="{FF2B5EF4-FFF2-40B4-BE49-F238E27FC236}">
                            <a16:creationId xmlns:a16="http://schemas.microsoft.com/office/drawing/2014/main" id="{187306C2-2C41-9825-5B06-3A8510DE4A92}"/>
                          </a:ext>
                        </a:extLst>
                      </p:cNvPr>
                      <p:cNvSpPr/>
                      <p:nvPr/>
                    </p:nvSpPr>
                    <p:spPr>
                      <a:xfrm>
                        <a:off x="4778375" y="2955925"/>
                        <a:ext cx="1631950" cy="1631950"/>
                      </a:xfrm>
                      <a:prstGeom prst="donut">
                        <a:avLst>
                          <a:gd name="adj" fmla="val 289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pic>
                <p:nvPicPr>
                  <p:cNvPr id="128" name="Graphic 127">
                    <a:extLst>
                      <a:ext uri="{FF2B5EF4-FFF2-40B4-BE49-F238E27FC236}">
                        <a16:creationId xmlns:a16="http://schemas.microsoft.com/office/drawing/2014/main" id="{0FADBDF8-742A-88BA-ABBD-96F7BE56D3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882" y="3256510"/>
                    <a:ext cx="609589" cy="609589"/>
                  </a:xfrm>
                  <a:prstGeom prst="rect">
                    <a:avLst/>
                  </a:prstGeom>
                </p:spPr>
              </p:pic>
            </p:grpSp>
          </p:grpSp>
          <p:sp>
            <p:nvSpPr>
              <p:cNvPr id="91" name="Oval 90">
                <a:extLst>
                  <a:ext uri="{FF2B5EF4-FFF2-40B4-BE49-F238E27FC236}">
                    <a16:creationId xmlns:a16="http://schemas.microsoft.com/office/drawing/2014/main" id="{6F849F7C-8735-B688-1607-B7CEDB927CF1}"/>
                  </a:ext>
                </a:extLst>
              </p:cNvPr>
              <p:cNvSpPr/>
              <p:nvPr/>
            </p:nvSpPr>
            <p:spPr>
              <a:xfrm>
                <a:off x="1085416" y="1576588"/>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sp>
          <p:nvSpPr>
            <p:cNvPr id="418" name="Block Arc 41">
              <a:extLst>
                <a:ext uri="{FF2B5EF4-FFF2-40B4-BE49-F238E27FC236}">
                  <a16:creationId xmlns:a16="http://schemas.microsoft.com/office/drawing/2014/main" id="{C5D7D56B-FA62-864C-156E-63D64F4E32FF}"/>
                </a:ext>
              </a:extLst>
            </p:cNvPr>
            <p:cNvSpPr>
              <a:spLocks noChangeAspect="1"/>
            </p:cNvSpPr>
            <p:nvPr/>
          </p:nvSpPr>
          <p:spPr>
            <a:xfrm>
              <a:off x="822205" y="1616525"/>
              <a:ext cx="391045" cy="396000"/>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ea typeface="굴림" panose="020B0600000101010101" pitchFamily="34" charset="-127"/>
                <a:cs typeface="+mn-cs"/>
              </a:endParaRPr>
            </a:p>
          </p:txBody>
        </p:sp>
      </p:grpSp>
      <p:pic>
        <p:nvPicPr>
          <p:cNvPr id="7" name="Picture 6" descr="A picture containing icon&#10;&#10;Description automatically generated">
            <a:extLst>
              <a:ext uri="{FF2B5EF4-FFF2-40B4-BE49-F238E27FC236}">
                <a16:creationId xmlns:a16="http://schemas.microsoft.com/office/drawing/2014/main" id="{CA393C7F-61D9-966A-0534-68520AD3B027}"/>
              </a:ext>
            </a:extLst>
          </p:cNvPr>
          <p:cNvPicPr>
            <a:picLocks noChangeAspect="1"/>
          </p:cNvPicPr>
          <p:nvPr/>
        </p:nvPicPr>
        <p:blipFill>
          <a:blip r:embed="rId5"/>
          <a:stretch>
            <a:fillRect/>
          </a:stretch>
        </p:blipFill>
        <p:spPr>
          <a:xfrm>
            <a:off x="9127985" y="4561041"/>
            <a:ext cx="621002" cy="648000"/>
          </a:xfrm>
          <a:prstGeom prst="rect">
            <a:avLst/>
          </a:prstGeom>
        </p:spPr>
      </p:pic>
      <p:grpSp>
        <p:nvGrpSpPr>
          <p:cNvPr id="42" name="Group 41">
            <a:extLst>
              <a:ext uri="{FF2B5EF4-FFF2-40B4-BE49-F238E27FC236}">
                <a16:creationId xmlns:a16="http://schemas.microsoft.com/office/drawing/2014/main" id="{FA07F765-D786-2DA6-E738-7626F04504BD}"/>
              </a:ext>
            </a:extLst>
          </p:cNvPr>
          <p:cNvGrpSpPr/>
          <p:nvPr/>
        </p:nvGrpSpPr>
        <p:grpSpPr>
          <a:xfrm>
            <a:off x="10415105" y="4561041"/>
            <a:ext cx="651593" cy="648000"/>
            <a:chOff x="12172532" y="3961738"/>
            <a:chExt cx="651593" cy="648000"/>
          </a:xfrm>
        </p:grpSpPr>
        <p:sp>
          <p:nvSpPr>
            <p:cNvPr id="9" name="Freeform 9">
              <a:extLst>
                <a:ext uri="{FF2B5EF4-FFF2-40B4-BE49-F238E27FC236}">
                  <a16:creationId xmlns:a16="http://schemas.microsoft.com/office/drawing/2014/main" id="{06114CA3-30DA-B44E-240F-C6FB12B2BD9C}"/>
                </a:ext>
              </a:extLst>
            </p:cNvPr>
            <p:cNvSpPr/>
            <p:nvPr/>
          </p:nvSpPr>
          <p:spPr>
            <a:xfrm>
              <a:off x="12172532" y="3961738"/>
              <a:ext cx="651593" cy="647644"/>
            </a:xfrm>
            <a:custGeom>
              <a:avLst/>
              <a:gdLst>
                <a:gd name="connsiteX0" fmla="*/ 519875 w 519874"/>
                <a:gd name="connsiteY0" fmla="*/ 258362 h 516723"/>
                <a:gd name="connsiteX1" fmla="*/ 259937 w 519874"/>
                <a:gd name="connsiteY1" fmla="*/ 516724 h 516723"/>
                <a:gd name="connsiteX2" fmla="*/ 0 w 519874"/>
                <a:gd name="connsiteY2" fmla="*/ 258362 h 516723"/>
                <a:gd name="connsiteX3" fmla="*/ 259937 w 519874"/>
                <a:gd name="connsiteY3" fmla="*/ 0 h 516723"/>
                <a:gd name="connsiteX4" fmla="*/ 519875 w 519874"/>
                <a:gd name="connsiteY4" fmla="*/ 258362 h 51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74" h="516723">
                  <a:moveTo>
                    <a:pt x="519875" y="258362"/>
                  </a:moveTo>
                  <a:cubicBezTo>
                    <a:pt x="519875" y="401051"/>
                    <a:pt x="403497" y="516724"/>
                    <a:pt x="259937" y="516724"/>
                  </a:cubicBezTo>
                  <a:cubicBezTo>
                    <a:pt x="116378" y="516724"/>
                    <a:pt x="0" y="401051"/>
                    <a:pt x="0" y="258362"/>
                  </a:cubicBezTo>
                  <a:cubicBezTo>
                    <a:pt x="0" y="115673"/>
                    <a:pt x="116378" y="0"/>
                    <a:pt x="259937" y="0"/>
                  </a:cubicBezTo>
                  <a:cubicBezTo>
                    <a:pt x="403497" y="0"/>
                    <a:pt x="519875" y="115673"/>
                    <a:pt x="519875" y="258362"/>
                  </a:cubicBezTo>
                  <a:close/>
                </a:path>
              </a:pathLst>
            </a:custGeom>
            <a:solidFill>
              <a:schemeClr val="bg2"/>
            </a:solidFill>
            <a:ln w="9525" cap="flat">
              <a:noFill/>
              <a:prstDash val="solid"/>
              <a:miter/>
            </a:ln>
          </p:spPr>
          <p:txBody>
            <a:bodyPr rtlCol="0" anchor="ctr"/>
            <a:lstStyle/>
            <a:p>
              <a:endParaRPr lang="en-US"/>
            </a:p>
          </p:txBody>
        </p:sp>
        <p:sp>
          <p:nvSpPr>
            <p:cNvPr id="10" name="Freeform 10">
              <a:extLst>
                <a:ext uri="{FF2B5EF4-FFF2-40B4-BE49-F238E27FC236}">
                  <a16:creationId xmlns:a16="http://schemas.microsoft.com/office/drawing/2014/main" id="{BEE8FB4A-7ECF-8FE5-43A0-965B6D3AD8E9}"/>
                </a:ext>
              </a:extLst>
            </p:cNvPr>
            <p:cNvSpPr/>
            <p:nvPr/>
          </p:nvSpPr>
          <p:spPr>
            <a:xfrm>
              <a:off x="12291796" y="3966922"/>
              <a:ext cx="521361" cy="642816"/>
            </a:xfrm>
            <a:custGeom>
              <a:avLst/>
              <a:gdLst>
                <a:gd name="connsiteX0" fmla="*/ 386334 w 415968"/>
                <a:gd name="connsiteY0" fmla="*/ 375691 h 512871"/>
                <a:gd name="connsiteX1" fmla="*/ 394240 w 415968"/>
                <a:gd name="connsiteY1" fmla="*/ 359028 h 512871"/>
                <a:gd name="connsiteX2" fmla="*/ 415671 w 415968"/>
                <a:gd name="connsiteY2" fmla="*/ 270888 h 512871"/>
                <a:gd name="connsiteX3" fmla="*/ 394240 w 415968"/>
                <a:gd name="connsiteY3" fmla="*/ 162109 h 512871"/>
                <a:gd name="connsiteX4" fmla="*/ 284416 w 415968"/>
                <a:gd name="connsiteY4" fmla="*/ 29188 h 512871"/>
                <a:gd name="connsiteX5" fmla="*/ 152305 w 415968"/>
                <a:gd name="connsiteY5" fmla="*/ 124 h 512871"/>
                <a:gd name="connsiteX6" fmla="*/ 60103 w 415968"/>
                <a:gd name="connsiteY6" fmla="*/ 20005 h 512871"/>
                <a:gd name="connsiteX7" fmla="*/ 0 w 415968"/>
                <a:gd name="connsiteY7" fmla="*/ 54561 h 512871"/>
                <a:gd name="connsiteX8" fmla="*/ 40291 w 415968"/>
                <a:gd name="connsiteY8" fmla="*/ 49448 h 512871"/>
                <a:gd name="connsiteX9" fmla="*/ 149638 w 415968"/>
                <a:gd name="connsiteY9" fmla="*/ 70087 h 512871"/>
                <a:gd name="connsiteX10" fmla="*/ 258032 w 415968"/>
                <a:gd name="connsiteY10" fmla="*/ 205469 h 512871"/>
                <a:gd name="connsiteX11" fmla="*/ 280797 w 415968"/>
                <a:gd name="connsiteY11" fmla="*/ 311787 h 512871"/>
                <a:gd name="connsiteX12" fmla="*/ 259366 w 415968"/>
                <a:gd name="connsiteY12" fmla="*/ 399927 h 512871"/>
                <a:gd name="connsiteX13" fmla="*/ 251460 w 415968"/>
                <a:gd name="connsiteY13" fmla="*/ 416589 h 512871"/>
                <a:gd name="connsiteX14" fmla="*/ 145732 w 415968"/>
                <a:gd name="connsiteY14" fmla="*/ 512871 h 512871"/>
                <a:gd name="connsiteX15" fmla="*/ 240601 w 415968"/>
                <a:gd name="connsiteY15" fmla="*/ 498292 h 512871"/>
                <a:gd name="connsiteX16" fmla="*/ 386334 w 415968"/>
                <a:gd name="connsiteY16" fmla="*/ 375691 h 5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968" h="512871">
                  <a:moveTo>
                    <a:pt x="386334" y="375691"/>
                  </a:moveTo>
                  <a:cubicBezTo>
                    <a:pt x="389191" y="370294"/>
                    <a:pt x="391763" y="364709"/>
                    <a:pt x="394240" y="359028"/>
                  </a:cubicBezTo>
                  <a:cubicBezTo>
                    <a:pt x="406146" y="331479"/>
                    <a:pt x="413385" y="301373"/>
                    <a:pt x="415671" y="270888"/>
                  </a:cubicBezTo>
                  <a:cubicBezTo>
                    <a:pt x="418243" y="237279"/>
                    <a:pt x="403574" y="194203"/>
                    <a:pt x="394240" y="162109"/>
                  </a:cubicBezTo>
                  <a:cubicBezTo>
                    <a:pt x="376142" y="100098"/>
                    <a:pt x="338138" y="62513"/>
                    <a:pt x="284416" y="29188"/>
                  </a:cubicBezTo>
                  <a:cubicBezTo>
                    <a:pt x="246126" y="5426"/>
                    <a:pt x="198406" y="-1012"/>
                    <a:pt x="152305" y="124"/>
                  </a:cubicBezTo>
                  <a:cubicBezTo>
                    <a:pt x="119253" y="976"/>
                    <a:pt x="78581" y="14609"/>
                    <a:pt x="60103" y="20005"/>
                  </a:cubicBezTo>
                  <a:cubicBezTo>
                    <a:pt x="38767" y="26254"/>
                    <a:pt x="17050" y="47650"/>
                    <a:pt x="0" y="54561"/>
                  </a:cubicBezTo>
                  <a:cubicBezTo>
                    <a:pt x="3048" y="54182"/>
                    <a:pt x="37243" y="49543"/>
                    <a:pt x="40291" y="49448"/>
                  </a:cubicBezTo>
                  <a:cubicBezTo>
                    <a:pt x="86392" y="48312"/>
                    <a:pt x="108299" y="52099"/>
                    <a:pt x="149638" y="70087"/>
                  </a:cubicBezTo>
                  <a:cubicBezTo>
                    <a:pt x="210502" y="96595"/>
                    <a:pt x="239935" y="143458"/>
                    <a:pt x="258032" y="205469"/>
                  </a:cubicBezTo>
                  <a:cubicBezTo>
                    <a:pt x="267367" y="237469"/>
                    <a:pt x="283369" y="278178"/>
                    <a:pt x="280797" y="311787"/>
                  </a:cubicBezTo>
                  <a:cubicBezTo>
                    <a:pt x="278511" y="342271"/>
                    <a:pt x="271272" y="372377"/>
                    <a:pt x="259366" y="399927"/>
                  </a:cubicBezTo>
                  <a:cubicBezTo>
                    <a:pt x="256889" y="405607"/>
                    <a:pt x="254317" y="411098"/>
                    <a:pt x="251460" y="416589"/>
                  </a:cubicBezTo>
                  <a:cubicBezTo>
                    <a:pt x="236315" y="445654"/>
                    <a:pt x="171164" y="495168"/>
                    <a:pt x="145732" y="512871"/>
                  </a:cubicBezTo>
                  <a:cubicBezTo>
                    <a:pt x="168307" y="512682"/>
                    <a:pt x="219551" y="503972"/>
                    <a:pt x="240601" y="498292"/>
                  </a:cubicBezTo>
                  <a:cubicBezTo>
                    <a:pt x="296323" y="483050"/>
                    <a:pt x="358712" y="428423"/>
                    <a:pt x="386334" y="375691"/>
                  </a:cubicBezTo>
                </a:path>
              </a:pathLst>
            </a:custGeom>
            <a:solidFill>
              <a:schemeClr val="bg2">
                <a:lumMod val="40000"/>
                <a:lumOff val="60000"/>
              </a:schemeClr>
            </a:solidFill>
            <a:ln w="9525" cap="flat">
              <a:noFill/>
              <a:prstDash val="solid"/>
              <a:miter/>
            </a:ln>
          </p:spPr>
          <p:txBody>
            <a:bodyPr rtlCol="0" anchor="ctr"/>
            <a:lstStyle/>
            <a:p>
              <a:endParaRPr lang="en-US"/>
            </a:p>
          </p:txBody>
        </p:sp>
        <p:sp>
          <p:nvSpPr>
            <p:cNvPr id="11" name="Freeform 11">
              <a:extLst>
                <a:ext uri="{FF2B5EF4-FFF2-40B4-BE49-F238E27FC236}">
                  <a16:creationId xmlns:a16="http://schemas.microsoft.com/office/drawing/2014/main" id="{95E4080B-8A51-3B5B-70F6-585549F09E88}"/>
                </a:ext>
              </a:extLst>
            </p:cNvPr>
            <p:cNvSpPr/>
            <p:nvPr/>
          </p:nvSpPr>
          <p:spPr>
            <a:xfrm>
              <a:off x="12270409" y="4217530"/>
              <a:ext cx="87327" cy="75681"/>
            </a:xfrm>
            <a:custGeom>
              <a:avLst/>
              <a:gdLst>
                <a:gd name="connsiteX0" fmla="*/ 1252 w 69674"/>
                <a:gd name="connsiteY0" fmla="*/ 22941 h 60382"/>
                <a:gd name="connsiteX1" fmla="*/ 14 w 69674"/>
                <a:gd name="connsiteY1" fmla="*/ 31367 h 60382"/>
                <a:gd name="connsiteX2" fmla="*/ 4300 w 69674"/>
                <a:gd name="connsiteY2" fmla="*/ 47177 h 60382"/>
                <a:gd name="connsiteX3" fmla="*/ 16682 w 69674"/>
                <a:gd name="connsiteY3" fmla="*/ 58065 h 60382"/>
                <a:gd name="connsiteX4" fmla="*/ 36590 w 69674"/>
                <a:gd name="connsiteY4" fmla="*/ 59390 h 60382"/>
                <a:gd name="connsiteX5" fmla="*/ 63069 w 69674"/>
                <a:gd name="connsiteY5" fmla="*/ 38089 h 60382"/>
                <a:gd name="connsiteX6" fmla="*/ 64784 w 69674"/>
                <a:gd name="connsiteY6" fmla="*/ 35533 h 60382"/>
                <a:gd name="connsiteX7" fmla="*/ 65927 w 69674"/>
                <a:gd name="connsiteY7" fmla="*/ 34491 h 60382"/>
                <a:gd name="connsiteX8" fmla="*/ 69641 w 69674"/>
                <a:gd name="connsiteY8" fmla="*/ 24456 h 60382"/>
                <a:gd name="connsiteX9" fmla="*/ 68975 w 69674"/>
                <a:gd name="connsiteY9" fmla="*/ 20953 h 60382"/>
                <a:gd name="connsiteX10" fmla="*/ 65165 w 69674"/>
                <a:gd name="connsiteY10" fmla="*/ 14989 h 60382"/>
                <a:gd name="connsiteX11" fmla="*/ 52401 w 69674"/>
                <a:gd name="connsiteY11" fmla="*/ 4764 h 60382"/>
                <a:gd name="connsiteX12" fmla="*/ 34208 w 69674"/>
                <a:gd name="connsiteY12" fmla="*/ 30 h 60382"/>
                <a:gd name="connsiteX13" fmla="*/ 6681 w 69674"/>
                <a:gd name="connsiteY13" fmla="*/ 12716 h 60382"/>
                <a:gd name="connsiteX14" fmla="*/ 1252 w 69674"/>
                <a:gd name="connsiteY14" fmla="*/ 22941 h 6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74" h="60382">
                  <a:moveTo>
                    <a:pt x="1252" y="22941"/>
                  </a:moveTo>
                  <a:cubicBezTo>
                    <a:pt x="299" y="25687"/>
                    <a:pt x="14" y="28527"/>
                    <a:pt x="14" y="31367"/>
                  </a:cubicBezTo>
                  <a:cubicBezTo>
                    <a:pt x="-177" y="36858"/>
                    <a:pt x="1633" y="42444"/>
                    <a:pt x="4300" y="47177"/>
                  </a:cubicBezTo>
                  <a:cubicBezTo>
                    <a:pt x="7062" y="51816"/>
                    <a:pt x="11634" y="56077"/>
                    <a:pt x="16682" y="58065"/>
                  </a:cubicBezTo>
                  <a:cubicBezTo>
                    <a:pt x="23255" y="60716"/>
                    <a:pt x="29636" y="61000"/>
                    <a:pt x="36590" y="59390"/>
                  </a:cubicBezTo>
                  <a:cubicBezTo>
                    <a:pt x="48306" y="56739"/>
                    <a:pt x="56497" y="47367"/>
                    <a:pt x="63069" y="38089"/>
                  </a:cubicBezTo>
                  <a:cubicBezTo>
                    <a:pt x="63736" y="37237"/>
                    <a:pt x="64212" y="36385"/>
                    <a:pt x="64784" y="35533"/>
                  </a:cubicBezTo>
                  <a:cubicBezTo>
                    <a:pt x="65165" y="35154"/>
                    <a:pt x="65641" y="34870"/>
                    <a:pt x="65927" y="34491"/>
                  </a:cubicBezTo>
                  <a:cubicBezTo>
                    <a:pt x="68308" y="31746"/>
                    <a:pt x="69927" y="28148"/>
                    <a:pt x="69641" y="24456"/>
                  </a:cubicBezTo>
                  <a:cubicBezTo>
                    <a:pt x="69451" y="23320"/>
                    <a:pt x="69260" y="22184"/>
                    <a:pt x="68975" y="20953"/>
                  </a:cubicBezTo>
                  <a:cubicBezTo>
                    <a:pt x="68213" y="18681"/>
                    <a:pt x="66974" y="16693"/>
                    <a:pt x="65165" y="14989"/>
                  </a:cubicBezTo>
                  <a:cubicBezTo>
                    <a:pt x="61640" y="10823"/>
                    <a:pt x="57164" y="7320"/>
                    <a:pt x="52401" y="4764"/>
                  </a:cubicBezTo>
                  <a:cubicBezTo>
                    <a:pt x="46686" y="1640"/>
                    <a:pt x="40590" y="314"/>
                    <a:pt x="34208" y="30"/>
                  </a:cubicBezTo>
                  <a:cubicBezTo>
                    <a:pt x="24112" y="-443"/>
                    <a:pt x="12682" y="4669"/>
                    <a:pt x="6681" y="12716"/>
                  </a:cubicBezTo>
                  <a:cubicBezTo>
                    <a:pt x="4109" y="16219"/>
                    <a:pt x="2681" y="18870"/>
                    <a:pt x="1252" y="22941"/>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2" name="Freeform 15">
              <a:extLst>
                <a:ext uri="{FF2B5EF4-FFF2-40B4-BE49-F238E27FC236}">
                  <a16:creationId xmlns:a16="http://schemas.microsoft.com/office/drawing/2014/main" id="{7A5F9F38-1BAB-7E6D-9C72-8314CC44A639}"/>
                </a:ext>
              </a:extLst>
            </p:cNvPr>
            <p:cNvSpPr/>
            <p:nvPr/>
          </p:nvSpPr>
          <p:spPr>
            <a:xfrm>
              <a:off x="12199176" y="4216478"/>
              <a:ext cx="65762" cy="74317"/>
            </a:xfrm>
            <a:custGeom>
              <a:avLst/>
              <a:gdLst>
                <a:gd name="connsiteX0" fmla="*/ 935 w 52468"/>
                <a:gd name="connsiteY0" fmla="*/ 17722 h 59294"/>
                <a:gd name="connsiteX1" fmla="*/ 363 w 52468"/>
                <a:gd name="connsiteY1" fmla="*/ 27757 h 59294"/>
                <a:gd name="connsiteX2" fmla="*/ 6936 w 52468"/>
                <a:gd name="connsiteY2" fmla="*/ 43188 h 59294"/>
                <a:gd name="connsiteX3" fmla="*/ 9793 w 52468"/>
                <a:gd name="connsiteY3" fmla="*/ 46691 h 59294"/>
                <a:gd name="connsiteX4" fmla="*/ 14937 w 52468"/>
                <a:gd name="connsiteY4" fmla="*/ 54644 h 59294"/>
                <a:gd name="connsiteX5" fmla="*/ 27129 w 52468"/>
                <a:gd name="connsiteY5" fmla="*/ 59283 h 59294"/>
                <a:gd name="connsiteX6" fmla="*/ 35034 w 52468"/>
                <a:gd name="connsiteY6" fmla="*/ 56916 h 59294"/>
                <a:gd name="connsiteX7" fmla="*/ 39321 w 52468"/>
                <a:gd name="connsiteY7" fmla="*/ 54076 h 59294"/>
                <a:gd name="connsiteX8" fmla="*/ 39797 w 52468"/>
                <a:gd name="connsiteY8" fmla="*/ 53413 h 59294"/>
                <a:gd name="connsiteX9" fmla="*/ 52179 w 52468"/>
                <a:gd name="connsiteY9" fmla="*/ 33153 h 59294"/>
                <a:gd name="connsiteX10" fmla="*/ 50655 w 52468"/>
                <a:gd name="connsiteY10" fmla="*/ 19142 h 59294"/>
                <a:gd name="connsiteX11" fmla="*/ 41892 w 52468"/>
                <a:gd name="connsiteY11" fmla="*/ 6834 h 59294"/>
                <a:gd name="connsiteX12" fmla="*/ 24176 w 52468"/>
                <a:gd name="connsiteY12" fmla="*/ 18 h 59294"/>
                <a:gd name="connsiteX13" fmla="*/ 17127 w 52468"/>
                <a:gd name="connsiteY13" fmla="*/ 870 h 59294"/>
                <a:gd name="connsiteX14" fmla="*/ 7983 w 52468"/>
                <a:gd name="connsiteY14" fmla="*/ 5793 h 59294"/>
                <a:gd name="connsiteX15" fmla="*/ 935 w 52468"/>
                <a:gd name="connsiteY15" fmla="*/ 17722 h 5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468" h="59294">
                  <a:moveTo>
                    <a:pt x="935" y="17722"/>
                  </a:moveTo>
                  <a:cubicBezTo>
                    <a:pt x="-18" y="20846"/>
                    <a:pt x="-303" y="24443"/>
                    <a:pt x="363" y="27757"/>
                  </a:cubicBezTo>
                  <a:cubicBezTo>
                    <a:pt x="1411" y="33248"/>
                    <a:pt x="3507" y="38360"/>
                    <a:pt x="6936" y="43188"/>
                  </a:cubicBezTo>
                  <a:cubicBezTo>
                    <a:pt x="7793" y="44419"/>
                    <a:pt x="8841" y="45555"/>
                    <a:pt x="9793" y="46691"/>
                  </a:cubicBezTo>
                  <a:cubicBezTo>
                    <a:pt x="10650" y="49626"/>
                    <a:pt x="12555" y="52656"/>
                    <a:pt x="14937" y="54644"/>
                  </a:cubicBezTo>
                  <a:cubicBezTo>
                    <a:pt x="18366" y="57389"/>
                    <a:pt x="22747" y="59472"/>
                    <a:pt x="27129" y="59283"/>
                  </a:cubicBezTo>
                  <a:cubicBezTo>
                    <a:pt x="30081" y="59188"/>
                    <a:pt x="32653" y="58241"/>
                    <a:pt x="35034" y="56916"/>
                  </a:cubicBezTo>
                  <a:cubicBezTo>
                    <a:pt x="36654" y="56159"/>
                    <a:pt x="38273" y="55212"/>
                    <a:pt x="39321" y="54076"/>
                  </a:cubicBezTo>
                  <a:cubicBezTo>
                    <a:pt x="39511" y="53887"/>
                    <a:pt x="39606" y="53603"/>
                    <a:pt x="39797" y="53413"/>
                  </a:cubicBezTo>
                  <a:cubicBezTo>
                    <a:pt x="45702" y="47827"/>
                    <a:pt x="50941" y="41295"/>
                    <a:pt x="52179" y="33153"/>
                  </a:cubicBezTo>
                  <a:cubicBezTo>
                    <a:pt x="52846" y="28609"/>
                    <a:pt x="52370" y="23686"/>
                    <a:pt x="50655" y="19142"/>
                  </a:cubicBezTo>
                  <a:cubicBezTo>
                    <a:pt x="48941" y="14692"/>
                    <a:pt x="45798" y="9958"/>
                    <a:pt x="41892" y="6834"/>
                  </a:cubicBezTo>
                  <a:cubicBezTo>
                    <a:pt x="36654" y="2669"/>
                    <a:pt x="30843" y="302"/>
                    <a:pt x="24176" y="18"/>
                  </a:cubicBezTo>
                  <a:cubicBezTo>
                    <a:pt x="21795" y="-77"/>
                    <a:pt x="19318" y="207"/>
                    <a:pt x="17127" y="870"/>
                  </a:cubicBezTo>
                  <a:cubicBezTo>
                    <a:pt x="13222" y="2101"/>
                    <a:pt x="11127" y="3426"/>
                    <a:pt x="7983" y="5793"/>
                  </a:cubicBezTo>
                  <a:cubicBezTo>
                    <a:pt x="4173" y="8917"/>
                    <a:pt x="2364" y="13272"/>
                    <a:pt x="935" y="17722"/>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3" name="Freeform 3233">
              <a:extLst>
                <a:ext uri="{FF2B5EF4-FFF2-40B4-BE49-F238E27FC236}">
                  <a16:creationId xmlns:a16="http://schemas.microsoft.com/office/drawing/2014/main" id="{5A214D18-2D69-D661-DB23-153231A4681C}"/>
                </a:ext>
              </a:extLst>
            </p:cNvPr>
            <p:cNvSpPr/>
            <p:nvPr/>
          </p:nvSpPr>
          <p:spPr>
            <a:xfrm>
              <a:off x="12228199" y="4120020"/>
              <a:ext cx="72107" cy="75670"/>
            </a:xfrm>
            <a:custGeom>
              <a:avLst/>
              <a:gdLst>
                <a:gd name="connsiteX0" fmla="*/ 258 w 57531"/>
                <a:gd name="connsiteY0" fmla="*/ 23392 h 60373"/>
                <a:gd name="connsiteX1" fmla="*/ 4545 w 57531"/>
                <a:gd name="connsiteY1" fmla="*/ 43463 h 60373"/>
                <a:gd name="connsiteX2" fmla="*/ 9498 w 57531"/>
                <a:gd name="connsiteY2" fmla="*/ 49238 h 60373"/>
                <a:gd name="connsiteX3" fmla="*/ 11307 w 57531"/>
                <a:gd name="connsiteY3" fmla="*/ 53782 h 60373"/>
                <a:gd name="connsiteX4" fmla="*/ 20070 w 57531"/>
                <a:gd name="connsiteY4" fmla="*/ 59936 h 60373"/>
                <a:gd name="connsiteX5" fmla="*/ 49979 w 57531"/>
                <a:gd name="connsiteY5" fmla="*/ 49427 h 60373"/>
                <a:gd name="connsiteX6" fmla="*/ 57218 w 57531"/>
                <a:gd name="connsiteY6" fmla="*/ 34469 h 60373"/>
                <a:gd name="connsiteX7" fmla="*/ 53789 w 57531"/>
                <a:gd name="connsiteY7" fmla="*/ 15061 h 60373"/>
                <a:gd name="connsiteX8" fmla="*/ 41883 w 57531"/>
                <a:gd name="connsiteY8" fmla="*/ 3038 h 60373"/>
                <a:gd name="connsiteX9" fmla="*/ 22356 w 57531"/>
                <a:gd name="connsiteY9" fmla="*/ 671 h 60373"/>
                <a:gd name="connsiteX10" fmla="*/ 258 w 57531"/>
                <a:gd name="connsiteY10" fmla="*/ 23392 h 6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 h="60373">
                  <a:moveTo>
                    <a:pt x="258" y="23392"/>
                  </a:moveTo>
                  <a:cubicBezTo>
                    <a:pt x="-599" y="30398"/>
                    <a:pt x="639" y="37404"/>
                    <a:pt x="4545" y="43463"/>
                  </a:cubicBezTo>
                  <a:cubicBezTo>
                    <a:pt x="5878" y="45546"/>
                    <a:pt x="7593" y="47534"/>
                    <a:pt x="9498" y="49238"/>
                  </a:cubicBezTo>
                  <a:cubicBezTo>
                    <a:pt x="9783" y="50847"/>
                    <a:pt x="10355" y="52362"/>
                    <a:pt x="11307" y="53782"/>
                  </a:cubicBezTo>
                  <a:cubicBezTo>
                    <a:pt x="13403" y="56717"/>
                    <a:pt x="16451" y="59273"/>
                    <a:pt x="20070" y="59936"/>
                  </a:cubicBezTo>
                  <a:cubicBezTo>
                    <a:pt x="31024" y="61735"/>
                    <a:pt x="42740" y="57948"/>
                    <a:pt x="49979" y="49427"/>
                  </a:cubicBezTo>
                  <a:cubicBezTo>
                    <a:pt x="53598" y="45167"/>
                    <a:pt x="56456" y="39960"/>
                    <a:pt x="57218" y="34469"/>
                  </a:cubicBezTo>
                  <a:cubicBezTo>
                    <a:pt x="58170" y="27558"/>
                    <a:pt x="56932" y="21215"/>
                    <a:pt x="53789" y="15061"/>
                  </a:cubicBezTo>
                  <a:cubicBezTo>
                    <a:pt x="51217" y="10043"/>
                    <a:pt x="46836" y="5783"/>
                    <a:pt x="41883" y="3038"/>
                  </a:cubicBezTo>
                  <a:cubicBezTo>
                    <a:pt x="35787" y="-276"/>
                    <a:pt x="29119" y="-560"/>
                    <a:pt x="22356" y="671"/>
                  </a:cubicBezTo>
                  <a:cubicBezTo>
                    <a:pt x="11498" y="2754"/>
                    <a:pt x="1592" y="12410"/>
                    <a:pt x="258" y="23392"/>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5" name="Freeform 3234">
              <a:extLst>
                <a:ext uri="{FF2B5EF4-FFF2-40B4-BE49-F238E27FC236}">
                  <a16:creationId xmlns:a16="http://schemas.microsoft.com/office/drawing/2014/main" id="{5393FD1A-E95A-CE0C-621C-4FEE25ADE669}"/>
                </a:ext>
              </a:extLst>
            </p:cNvPr>
            <p:cNvSpPr/>
            <p:nvPr/>
          </p:nvSpPr>
          <p:spPr>
            <a:xfrm>
              <a:off x="12321970" y="4119379"/>
              <a:ext cx="82522" cy="68760"/>
            </a:xfrm>
            <a:custGeom>
              <a:avLst/>
              <a:gdLst>
                <a:gd name="connsiteX0" fmla="*/ 405 w 65840"/>
                <a:gd name="connsiteY0" fmla="*/ 22199 h 54860"/>
                <a:gd name="connsiteX1" fmla="*/ 17645 w 65840"/>
                <a:gd name="connsiteY1" fmla="*/ 52305 h 54860"/>
                <a:gd name="connsiteX2" fmla="*/ 30694 w 65840"/>
                <a:gd name="connsiteY2" fmla="*/ 54861 h 54860"/>
                <a:gd name="connsiteX3" fmla="*/ 40791 w 65840"/>
                <a:gd name="connsiteY3" fmla="*/ 53346 h 54860"/>
                <a:gd name="connsiteX4" fmla="*/ 57745 w 65840"/>
                <a:gd name="connsiteY4" fmla="*/ 45867 h 54860"/>
                <a:gd name="connsiteX5" fmla="*/ 64603 w 65840"/>
                <a:gd name="connsiteY5" fmla="*/ 36210 h 54860"/>
                <a:gd name="connsiteX6" fmla="*/ 64794 w 65840"/>
                <a:gd name="connsiteY6" fmla="*/ 31855 h 54860"/>
                <a:gd name="connsiteX7" fmla="*/ 65746 w 65840"/>
                <a:gd name="connsiteY7" fmla="*/ 23524 h 54860"/>
                <a:gd name="connsiteX8" fmla="*/ 50792 w 65840"/>
                <a:gd name="connsiteY8" fmla="*/ 3359 h 54860"/>
                <a:gd name="connsiteX9" fmla="*/ 30789 w 65840"/>
                <a:gd name="connsiteY9" fmla="*/ 45 h 54860"/>
                <a:gd name="connsiteX10" fmla="*/ 405 w 65840"/>
                <a:gd name="connsiteY10" fmla="*/ 22199 h 5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40" h="54860">
                  <a:moveTo>
                    <a:pt x="405" y="22199"/>
                  </a:moveTo>
                  <a:cubicBezTo>
                    <a:pt x="-1881" y="34885"/>
                    <a:pt x="5739" y="47760"/>
                    <a:pt x="17645" y="52305"/>
                  </a:cubicBezTo>
                  <a:cubicBezTo>
                    <a:pt x="22217" y="54009"/>
                    <a:pt x="25741" y="54861"/>
                    <a:pt x="30694" y="54861"/>
                  </a:cubicBezTo>
                  <a:cubicBezTo>
                    <a:pt x="34123" y="54861"/>
                    <a:pt x="37552" y="54198"/>
                    <a:pt x="40791" y="53346"/>
                  </a:cubicBezTo>
                  <a:cubicBezTo>
                    <a:pt x="46696" y="51831"/>
                    <a:pt x="52316" y="48802"/>
                    <a:pt x="57745" y="45867"/>
                  </a:cubicBezTo>
                  <a:cubicBezTo>
                    <a:pt x="61079" y="44068"/>
                    <a:pt x="63746" y="39713"/>
                    <a:pt x="64603" y="36210"/>
                  </a:cubicBezTo>
                  <a:cubicBezTo>
                    <a:pt x="64889" y="34885"/>
                    <a:pt x="64889" y="33370"/>
                    <a:pt x="64794" y="31855"/>
                  </a:cubicBezTo>
                  <a:cubicBezTo>
                    <a:pt x="65651" y="29205"/>
                    <a:pt x="66032" y="26364"/>
                    <a:pt x="65746" y="23524"/>
                  </a:cubicBezTo>
                  <a:cubicBezTo>
                    <a:pt x="64698" y="14625"/>
                    <a:pt x="59174" y="6767"/>
                    <a:pt x="50792" y="3359"/>
                  </a:cubicBezTo>
                  <a:cubicBezTo>
                    <a:pt x="44506" y="803"/>
                    <a:pt x="37648" y="-239"/>
                    <a:pt x="30789" y="45"/>
                  </a:cubicBezTo>
                  <a:cubicBezTo>
                    <a:pt x="17455" y="613"/>
                    <a:pt x="2977" y="7903"/>
                    <a:pt x="405" y="22199"/>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6" name="Freeform 3268">
              <a:extLst>
                <a:ext uri="{FF2B5EF4-FFF2-40B4-BE49-F238E27FC236}">
                  <a16:creationId xmlns:a16="http://schemas.microsoft.com/office/drawing/2014/main" id="{3614370E-D9F2-B787-0E2B-86B41AEB1614}"/>
                </a:ext>
              </a:extLst>
            </p:cNvPr>
            <p:cNvSpPr/>
            <p:nvPr/>
          </p:nvSpPr>
          <p:spPr>
            <a:xfrm>
              <a:off x="12381284" y="4288630"/>
              <a:ext cx="76637" cy="79550"/>
            </a:xfrm>
            <a:custGeom>
              <a:avLst/>
              <a:gdLst>
                <a:gd name="connsiteX0" fmla="*/ 1087 w 61145"/>
                <a:gd name="connsiteY0" fmla="*/ 21692 h 63469"/>
                <a:gd name="connsiteX1" fmla="*/ 1658 w 61145"/>
                <a:gd name="connsiteY1" fmla="*/ 38544 h 63469"/>
                <a:gd name="connsiteX2" fmla="*/ 15564 w 61145"/>
                <a:gd name="connsiteY2" fmla="*/ 54260 h 63469"/>
                <a:gd name="connsiteX3" fmla="*/ 20708 w 61145"/>
                <a:gd name="connsiteY3" fmla="*/ 56343 h 63469"/>
                <a:gd name="connsiteX4" fmla="*/ 26423 w 61145"/>
                <a:gd name="connsiteY4" fmla="*/ 62023 h 63469"/>
                <a:gd name="connsiteX5" fmla="*/ 36996 w 61145"/>
                <a:gd name="connsiteY5" fmla="*/ 62970 h 63469"/>
                <a:gd name="connsiteX6" fmla="*/ 60522 w 61145"/>
                <a:gd name="connsiteY6" fmla="*/ 38450 h 63469"/>
                <a:gd name="connsiteX7" fmla="*/ 48902 w 61145"/>
                <a:gd name="connsiteY7" fmla="*/ 6924 h 63469"/>
                <a:gd name="connsiteX8" fmla="*/ 41663 w 61145"/>
                <a:gd name="connsiteY8" fmla="*/ 2569 h 63469"/>
                <a:gd name="connsiteX9" fmla="*/ 29280 w 61145"/>
                <a:gd name="connsiteY9" fmla="*/ 12 h 63469"/>
                <a:gd name="connsiteX10" fmla="*/ 12326 w 61145"/>
                <a:gd name="connsiteY10" fmla="*/ 5409 h 63469"/>
                <a:gd name="connsiteX11" fmla="*/ 4706 w 61145"/>
                <a:gd name="connsiteY11" fmla="*/ 13551 h 63469"/>
                <a:gd name="connsiteX12" fmla="*/ 1087 w 61145"/>
                <a:gd name="connsiteY12" fmla="*/ 21692 h 6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45" h="63469">
                  <a:moveTo>
                    <a:pt x="1087" y="21692"/>
                  </a:moveTo>
                  <a:cubicBezTo>
                    <a:pt x="-533" y="26899"/>
                    <a:pt x="-342" y="33527"/>
                    <a:pt x="1658" y="38544"/>
                  </a:cubicBezTo>
                  <a:cubicBezTo>
                    <a:pt x="4325" y="45361"/>
                    <a:pt x="8992" y="50852"/>
                    <a:pt x="15564" y="54260"/>
                  </a:cubicBezTo>
                  <a:cubicBezTo>
                    <a:pt x="17184" y="55112"/>
                    <a:pt x="18898" y="55775"/>
                    <a:pt x="20708" y="56343"/>
                  </a:cubicBezTo>
                  <a:cubicBezTo>
                    <a:pt x="22042" y="58709"/>
                    <a:pt x="23851" y="60887"/>
                    <a:pt x="26423" y="62023"/>
                  </a:cubicBezTo>
                  <a:cubicBezTo>
                    <a:pt x="29852" y="63632"/>
                    <a:pt x="33281" y="63822"/>
                    <a:pt x="36996" y="62970"/>
                  </a:cubicBezTo>
                  <a:cubicBezTo>
                    <a:pt x="48616" y="60319"/>
                    <a:pt x="58141" y="49905"/>
                    <a:pt x="60522" y="38450"/>
                  </a:cubicBezTo>
                  <a:cubicBezTo>
                    <a:pt x="62904" y="27089"/>
                    <a:pt x="58332" y="13929"/>
                    <a:pt x="48902" y="6924"/>
                  </a:cubicBezTo>
                  <a:cubicBezTo>
                    <a:pt x="46616" y="5219"/>
                    <a:pt x="44330" y="3610"/>
                    <a:pt x="41663" y="2569"/>
                  </a:cubicBezTo>
                  <a:cubicBezTo>
                    <a:pt x="37377" y="959"/>
                    <a:pt x="33948" y="202"/>
                    <a:pt x="29280" y="12"/>
                  </a:cubicBezTo>
                  <a:cubicBezTo>
                    <a:pt x="23470" y="-177"/>
                    <a:pt x="16898" y="1811"/>
                    <a:pt x="12326" y="5409"/>
                  </a:cubicBezTo>
                  <a:cubicBezTo>
                    <a:pt x="8992" y="7965"/>
                    <a:pt x="7087" y="10142"/>
                    <a:pt x="4706" y="13551"/>
                  </a:cubicBezTo>
                  <a:cubicBezTo>
                    <a:pt x="2896" y="16012"/>
                    <a:pt x="1944" y="18852"/>
                    <a:pt x="1087" y="21692"/>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7" name="Freeform 3271">
              <a:extLst>
                <a:ext uri="{FF2B5EF4-FFF2-40B4-BE49-F238E27FC236}">
                  <a16:creationId xmlns:a16="http://schemas.microsoft.com/office/drawing/2014/main" id="{1CDF1F58-1D97-1E53-9FE3-44A02444AD3D}"/>
                </a:ext>
              </a:extLst>
            </p:cNvPr>
            <p:cNvSpPr/>
            <p:nvPr/>
          </p:nvSpPr>
          <p:spPr>
            <a:xfrm>
              <a:off x="12362426" y="4451297"/>
              <a:ext cx="76598" cy="75919"/>
            </a:xfrm>
            <a:custGeom>
              <a:avLst/>
              <a:gdLst>
                <a:gd name="connsiteX0" fmla="*/ 703 w 61114"/>
                <a:gd name="connsiteY0" fmla="*/ 23219 h 60572"/>
                <a:gd name="connsiteX1" fmla="*/ 513 w 61114"/>
                <a:gd name="connsiteY1" fmla="*/ 34864 h 60572"/>
                <a:gd name="connsiteX2" fmla="*/ 7180 w 61114"/>
                <a:gd name="connsiteY2" fmla="*/ 47929 h 60572"/>
                <a:gd name="connsiteX3" fmla="*/ 18705 w 61114"/>
                <a:gd name="connsiteY3" fmla="*/ 54556 h 60572"/>
                <a:gd name="connsiteX4" fmla="*/ 20706 w 61114"/>
                <a:gd name="connsiteY4" fmla="*/ 54934 h 60572"/>
                <a:gd name="connsiteX5" fmla="*/ 22515 w 61114"/>
                <a:gd name="connsiteY5" fmla="*/ 56828 h 60572"/>
                <a:gd name="connsiteX6" fmla="*/ 32612 w 61114"/>
                <a:gd name="connsiteY6" fmla="*/ 60520 h 60572"/>
                <a:gd name="connsiteX7" fmla="*/ 52614 w 61114"/>
                <a:gd name="connsiteY7" fmla="*/ 51053 h 60572"/>
                <a:gd name="connsiteX8" fmla="*/ 58139 w 61114"/>
                <a:gd name="connsiteY8" fmla="*/ 43195 h 60572"/>
                <a:gd name="connsiteX9" fmla="*/ 61091 w 61114"/>
                <a:gd name="connsiteY9" fmla="*/ 30698 h 60572"/>
                <a:gd name="connsiteX10" fmla="*/ 55186 w 61114"/>
                <a:gd name="connsiteY10" fmla="*/ 12616 h 60572"/>
                <a:gd name="connsiteX11" fmla="*/ 45471 w 61114"/>
                <a:gd name="connsiteY11" fmla="*/ 3906 h 60572"/>
                <a:gd name="connsiteX12" fmla="*/ 42613 w 61114"/>
                <a:gd name="connsiteY12" fmla="*/ 2486 h 60572"/>
                <a:gd name="connsiteX13" fmla="*/ 36136 w 61114"/>
                <a:gd name="connsiteY13" fmla="*/ 403 h 60572"/>
                <a:gd name="connsiteX14" fmla="*/ 703 w 61114"/>
                <a:gd name="connsiteY14" fmla="*/ 23219 h 6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14" h="60572">
                  <a:moveTo>
                    <a:pt x="703" y="23219"/>
                  </a:moveTo>
                  <a:cubicBezTo>
                    <a:pt x="-250" y="27101"/>
                    <a:pt x="-154" y="30982"/>
                    <a:pt x="513" y="34864"/>
                  </a:cubicBezTo>
                  <a:cubicBezTo>
                    <a:pt x="1465" y="39881"/>
                    <a:pt x="3656" y="44142"/>
                    <a:pt x="7180" y="47929"/>
                  </a:cubicBezTo>
                  <a:cubicBezTo>
                    <a:pt x="10228" y="51337"/>
                    <a:pt x="14419" y="53230"/>
                    <a:pt x="18705" y="54556"/>
                  </a:cubicBezTo>
                  <a:cubicBezTo>
                    <a:pt x="19372" y="54745"/>
                    <a:pt x="20039" y="54840"/>
                    <a:pt x="20706" y="54934"/>
                  </a:cubicBezTo>
                  <a:cubicBezTo>
                    <a:pt x="21182" y="55597"/>
                    <a:pt x="21753" y="56260"/>
                    <a:pt x="22515" y="56828"/>
                  </a:cubicBezTo>
                  <a:cubicBezTo>
                    <a:pt x="25277" y="59195"/>
                    <a:pt x="28897" y="60899"/>
                    <a:pt x="32612" y="60520"/>
                  </a:cubicBezTo>
                  <a:cubicBezTo>
                    <a:pt x="40232" y="59763"/>
                    <a:pt x="47185" y="56544"/>
                    <a:pt x="52614" y="51053"/>
                  </a:cubicBezTo>
                  <a:cubicBezTo>
                    <a:pt x="54805" y="48781"/>
                    <a:pt x="56805" y="46035"/>
                    <a:pt x="58139" y="43195"/>
                  </a:cubicBezTo>
                  <a:cubicBezTo>
                    <a:pt x="60139" y="38935"/>
                    <a:pt x="60901" y="35242"/>
                    <a:pt x="61091" y="30698"/>
                  </a:cubicBezTo>
                  <a:cubicBezTo>
                    <a:pt x="61377" y="24544"/>
                    <a:pt x="58996" y="17444"/>
                    <a:pt x="55186" y="12616"/>
                  </a:cubicBezTo>
                  <a:cubicBezTo>
                    <a:pt x="52233" y="8923"/>
                    <a:pt x="49566" y="6367"/>
                    <a:pt x="45471" y="3906"/>
                  </a:cubicBezTo>
                  <a:cubicBezTo>
                    <a:pt x="44518" y="3338"/>
                    <a:pt x="43565" y="2864"/>
                    <a:pt x="42613" y="2486"/>
                  </a:cubicBezTo>
                  <a:cubicBezTo>
                    <a:pt x="40517" y="1634"/>
                    <a:pt x="38422" y="782"/>
                    <a:pt x="36136" y="403"/>
                  </a:cubicBezTo>
                  <a:cubicBezTo>
                    <a:pt x="20324" y="-2153"/>
                    <a:pt x="4608" y="7693"/>
                    <a:pt x="703" y="23219"/>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8" name="Freeform 3272">
              <a:extLst>
                <a:ext uri="{FF2B5EF4-FFF2-40B4-BE49-F238E27FC236}">
                  <a16:creationId xmlns:a16="http://schemas.microsoft.com/office/drawing/2014/main" id="{1DD77D69-E3F7-8E4F-2A9E-FCD9F79A2335}"/>
                </a:ext>
              </a:extLst>
            </p:cNvPr>
            <p:cNvSpPr/>
            <p:nvPr/>
          </p:nvSpPr>
          <p:spPr>
            <a:xfrm>
              <a:off x="12254793" y="4427679"/>
              <a:ext cx="93872" cy="80940"/>
            </a:xfrm>
            <a:custGeom>
              <a:avLst/>
              <a:gdLst>
                <a:gd name="connsiteX0" fmla="*/ 377 w 74896"/>
                <a:gd name="connsiteY0" fmla="*/ 24454 h 64578"/>
                <a:gd name="connsiteX1" fmla="*/ 22665 w 74896"/>
                <a:gd name="connsiteY1" fmla="*/ 61566 h 64578"/>
                <a:gd name="connsiteX2" fmla="*/ 70957 w 74896"/>
                <a:gd name="connsiteY2" fmla="*/ 50678 h 64578"/>
                <a:gd name="connsiteX3" fmla="*/ 73814 w 74896"/>
                <a:gd name="connsiteY3" fmla="*/ 36477 h 64578"/>
                <a:gd name="connsiteX4" fmla="*/ 66766 w 74896"/>
                <a:gd name="connsiteY4" fmla="*/ 11389 h 64578"/>
                <a:gd name="connsiteX5" fmla="*/ 52573 w 74896"/>
                <a:gd name="connsiteY5" fmla="*/ 3626 h 64578"/>
                <a:gd name="connsiteX6" fmla="*/ 41810 w 74896"/>
                <a:gd name="connsiteY6" fmla="*/ 691 h 64578"/>
                <a:gd name="connsiteX7" fmla="*/ 15236 w 74896"/>
                <a:gd name="connsiteY7" fmla="*/ 4478 h 64578"/>
                <a:gd name="connsiteX8" fmla="*/ 377 w 74896"/>
                <a:gd name="connsiteY8" fmla="*/ 24454 h 6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6" h="64578">
                  <a:moveTo>
                    <a:pt x="377" y="24454"/>
                  </a:moveTo>
                  <a:cubicBezTo>
                    <a:pt x="-2100" y="40075"/>
                    <a:pt x="7901" y="55980"/>
                    <a:pt x="22665" y="61566"/>
                  </a:cubicBezTo>
                  <a:cubicBezTo>
                    <a:pt x="39238" y="67909"/>
                    <a:pt x="58860" y="64217"/>
                    <a:pt x="70957" y="50678"/>
                  </a:cubicBezTo>
                  <a:cubicBezTo>
                    <a:pt x="74386" y="46891"/>
                    <a:pt x="75433" y="41211"/>
                    <a:pt x="73814" y="36477"/>
                  </a:cubicBezTo>
                  <a:cubicBezTo>
                    <a:pt x="76767" y="27673"/>
                    <a:pt x="73433" y="17732"/>
                    <a:pt x="66766" y="11389"/>
                  </a:cubicBezTo>
                  <a:cubicBezTo>
                    <a:pt x="62670" y="7508"/>
                    <a:pt x="57812" y="5425"/>
                    <a:pt x="52573" y="3626"/>
                  </a:cubicBezTo>
                  <a:cubicBezTo>
                    <a:pt x="49049" y="2395"/>
                    <a:pt x="45525" y="1354"/>
                    <a:pt x="41810" y="691"/>
                  </a:cubicBezTo>
                  <a:cubicBezTo>
                    <a:pt x="32571" y="-824"/>
                    <a:pt x="23522" y="28"/>
                    <a:pt x="15236" y="4478"/>
                  </a:cubicBezTo>
                  <a:cubicBezTo>
                    <a:pt x="7806" y="8454"/>
                    <a:pt x="1710" y="16123"/>
                    <a:pt x="377" y="24454"/>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9" name="Freeform 3273">
              <a:extLst>
                <a:ext uri="{FF2B5EF4-FFF2-40B4-BE49-F238E27FC236}">
                  <a16:creationId xmlns:a16="http://schemas.microsoft.com/office/drawing/2014/main" id="{8B457EC4-7236-31EE-B945-702583FBF400}"/>
                </a:ext>
              </a:extLst>
            </p:cNvPr>
            <p:cNvSpPr/>
            <p:nvPr/>
          </p:nvSpPr>
          <p:spPr>
            <a:xfrm>
              <a:off x="12219011" y="4322820"/>
              <a:ext cx="76597" cy="78288"/>
            </a:xfrm>
            <a:custGeom>
              <a:avLst/>
              <a:gdLst>
                <a:gd name="connsiteX0" fmla="*/ 351 w 61113"/>
                <a:gd name="connsiteY0" fmla="*/ 25372 h 62462"/>
                <a:gd name="connsiteX1" fmla="*/ 4541 w 61113"/>
                <a:gd name="connsiteY1" fmla="*/ 46011 h 62462"/>
                <a:gd name="connsiteX2" fmla="*/ 14257 w 61113"/>
                <a:gd name="connsiteY2" fmla="*/ 54721 h 62462"/>
                <a:gd name="connsiteX3" fmla="*/ 24544 w 61113"/>
                <a:gd name="connsiteY3" fmla="*/ 57656 h 62462"/>
                <a:gd name="connsiteX4" fmla="*/ 28640 w 61113"/>
                <a:gd name="connsiteY4" fmla="*/ 60875 h 62462"/>
                <a:gd name="connsiteX5" fmla="*/ 39213 w 61113"/>
                <a:gd name="connsiteY5" fmla="*/ 61821 h 62462"/>
                <a:gd name="connsiteX6" fmla="*/ 57501 w 61113"/>
                <a:gd name="connsiteY6" fmla="*/ 46106 h 62462"/>
                <a:gd name="connsiteX7" fmla="*/ 59882 w 61113"/>
                <a:gd name="connsiteY7" fmla="*/ 22816 h 62462"/>
                <a:gd name="connsiteX8" fmla="*/ 49309 w 61113"/>
                <a:gd name="connsiteY8" fmla="*/ 7384 h 62462"/>
                <a:gd name="connsiteX9" fmla="*/ 44070 w 61113"/>
                <a:gd name="connsiteY9" fmla="*/ 3787 h 62462"/>
                <a:gd name="connsiteX10" fmla="*/ 37879 w 61113"/>
                <a:gd name="connsiteY10" fmla="*/ 1325 h 62462"/>
                <a:gd name="connsiteX11" fmla="*/ 28354 w 61113"/>
                <a:gd name="connsiteY11" fmla="*/ 0 h 62462"/>
                <a:gd name="connsiteX12" fmla="*/ 8828 w 61113"/>
                <a:gd name="connsiteY12" fmla="*/ 8805 h 62462"/>
                <a:gd name="connsiteX13" fmla="*/ 351 w 61113"/>
                <a:gd name="connsiteY13" fmla="*/ 25372 h 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3" h="62462">
                  <a:moveTo>
                    <a:pt x="351" y="25372"/>
                  </a:moveTo>
                  <a:cubicBezTo>
                    <a:pt x="-602" y="32473"/>
                    <a:pt x="255" y="40047"/>
                    <a:pt x="4541" y="46011"/>
                  </a:cubicBezTo>
                  <a:cubicBezTo>
                    <a:pt x="7113" y="49703"/>
                    <a:pt x="10257" y="52543"/>
                    <a:pt x="14257" y="54721"/>
                  </a:cubicBezTo>
                  <a:cubicBezTo>
                    <a:pt x="17496" y="56520"/>
                    <a:pt x="20925" y="57372"/>
                    <a:pt x="24544" y="57656"/>
                  </a:cubicBezTo>
                  <a:cubicBezTo>
                    <a:pt x="25687" y="58981"/>
                    <a:pt x="27021" y="60117"/>
                    <a:pt x="28640" y="60875"/>
                  </a:cubicBezTo>
                  <a:cubicBezTo>
                    <a:pt x="31878" y="62389"/>
                    <a:pt x="35688" y="63052"/>
                    <a:pt x="39213" y="61821"/>
                  </a:cubicBezTo>
                  <a:cubicBezTo>
                    <a:pt x="47023" y="59076"/>
                    <a:pt x="53595" y="53490"/>
                    <a:pt x="57501" y="46106"/>
                  </a:cubicBezTo>
                  <a:cubicBezTo>
                    <a:pt x="61215" y="39005"/>
                    <a:pt x="62168" y="30579"/>
                    <a:pt x="59882" y="22816"/>
                  </a:cubicBezTo>
                  <a:cubicBezTo>
                    <a:pt x="58167" y="16946"/>
                    <a:pt x="54262" y="10982"/>
                    <a:pt x="49309" y="7384"/>
                  </a:cubicBezTo>
                  <a:cubicBezTo>
                    <a:pt x="47595" y="6154"/>
                    <a:pt x="45880" y="4828"/>
                    <a:pt x="44070" y="3787"/>
                  </a:cubicBezTo>
                  <a:cubicBezTo>
                    <a:pt x="42165" y="2746"/>
                    <a:pt x="39975" y="1988"/>
                    <a:pt x="37879" y="1325"/>
                  </a:cubicBezTo>
                  <a:cubicBezTo>
                    <a:pt x="34831" y="284"/>
                    <a:pt x="31497" y="0"/>
                    <a:pt x="28354" y="0"/>
                  </a:cubicBezTo>
                  <a:cubicBezTo>
                    <a:pt x="20925" y="189"/>
                    <a:pt x="13876" y="3598"/>
                    <a:pt x="8828" y="8805"/>
                  </a:cubicBezTo>
                  <a:cubicBezTo>
                    <a:pt x="4351" y="13160"/>
                    <a:pt x="1113" y="19408"/>
                    <a:pt x="351" y="25372"/>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0" name="Freeform 3274">
              <a:extLst>
                <a:ext uri="{FF2B5EF4-FFF2-40B4-BE49-F238E27FC236}">
                  <a16:creationId xmlns:a16="http://schemas.microsoft.com/office/drawing/2014/main" id="{09F6F016-06A6-91D7-9630-E8EA73B85B5A}"/>
                </a:ext>
              </a:extLst>
            </p:cNvPr>
            <p:cNvSpPr/>
            <p:nvPr/>
          </p:nvSpPr>
          <p:spPr>
            <a:xfrm>
              <a:off x="12299494" y="4333092"/>
              <a:ext cx="77194" cy="89883"/>
            </a:xfrm>
            <a:custGeom>
              <a:avLst/>
              <a:gdLst>
                <a:gd name="connsiteX0" fmla="*/ 1097 w 61589"/>
                <a:gd name="connsiteY0" fmla="*/ 23329 h 71713"/>
                <a:gd name="connsiteX1" fmla="*/ 906 w 61589"/>
                <a:gd name="connsiteY1" fmla="*/ 39897 h 71713"/>
                <a:gd name="connsiteX2" fmla="*/ 16241 w 61589"/>
                <a:gd name="connsiteY2" fmla="*/ 66405 h 71713"/>
                <a:gd name="connsiteX3" fmla="*/ 26052 w 61589"/>
                <a:gd name="connsiteY3" fmla="*/ 70098 h 71713"/>
                <a:gd name="connsiteX4" fmla="*/ 40911 w 61589"/>
                <a:gd name="connsiteY4" fmla="*/ 70950 h 71713"/>
                <a:gd name="connsiteX5" fmla="*/ 59866 w 61589"/>
                <a:gd name="connsiteY5" fmla="*/ 49743 h 71713"/>
                <a:gd name="connsiteX6" fmla="*/ 61580 w 61589"/>
                <a:gd name="connsiteY6" fmla="*/ 37152 h 71713"/>
                <a:gd name="connsiteX7" fmla="*/ 59580 w 61589"/>
                <a:gd name="connsiteY7" fmla="*/ 23708 h 71713"/>
                <a:gd name="connsiteX8" fmla="*/ 51484 w 61589"/>
                <a:gd name="connsiteY8" fmla="*/ 9886 h 71713"/>
                <a:gd name="connsiteX9" fmla="*/ 37577 w 61589"/>
                <a:gd name="connsiteY9" fmla="*/ 1365 h 71713"/>
                <a:gd name="connsiteX10" fmla="*/ 9002 w 61589"/>
                <a:gd name="connsiteY10" fmla="*/ 8844 h 71713"/>
                <a:gd name="connsiteX11" fmla="*/ 1097 w 61589"/>
                <a:gd name="connsiteY11" fmla="*/ 23329 h 7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9" h="71713">
                  <a:moveTo>
                    <a:pt x="1097" y="23329"/>
                  </a:moveTo>
                  <a:cubicBezTo>
                    <a:pt x="-523" y="28820"/>
                    <a:pt x="-142" y="34406"/>
                    <a:pt x="906" y="39897"/>
                  </a:cubicBezTo>
                  <a:cubicBezTo>
                    <a:pt x="2811" y="50216"/>
                    <a:pt x="9383" y="58832"/>
                    <a:pt x="16241" y="66405"/>
                  </a:cubicBezTo>
                  <a:cubicBezTo>
                    <a:pt x="18432" y="68867"/>
                    <a:pt x="22814" y="70192"/>
                    <a:pt x="26052" y="70098"/>
                  </a:cubicBezTo>
                  <a:cubicBezTo>
                    <a:pt x="30624" y="71802"/>
                    <a:pt x="35768" y="72275"/>
                    <a:pt x="40911" y="70950"/>
                  </a:cubicBezTo>
                  <a:cubicBezTo>
                    <a:pt x="50912" y="68299"/>
                    <a:pt x="56913" y="58926"/>
                    <a:pt x="59866" y="49743"/>
                  </a:cubicBezTo>
                  <a:cubicBezTo>
                    <a:pt x="61199" y="45672"/>
                    <a:pt x="61485" y="41412"/>
                    <a:pt x="61580" y="37152"/>
                  </a:cubicBezTo>
                  <a:cubicBezTo>
                    <a:pt x="61676" y="32702"/>
                    <a:pt x="61009" y="27968"/>
                    <a:pt x="59580" y="23708"/>
                  </a:cubicBezTo>
                  <a:cubicBezTo>
                    <a:pt x="57961" y="18501"/>
                    <a:pt x="55199" y="13957"/>
                    <a:pt x="51484" y="9886"/>
                  </a:cubicBezTo>
                  <a:cubicBezTo>
                    <a:pt x="47674" y="5720"/>
                    <a:pt x="42816" y="3164"/>
                    <a:pt x="37577" y="1365"/>
                  </a:cubicBezTo>
                  <a:cubicBezTo>
                    <a:pt x="27576" y="-2138"/>
                    <a:pt x="16241" y="1365"/>
                    <a:pt x="9002" y="8844"/>
                  </a:cubicBezTo>
                  <a:cubicBezTo>
                    <a:pt x="5097" y="12915"/>
                    <a:pt x="2716" y="18028"/>
                    <a:pt x="1097" y="23329"/>
                  </a:cubicBezTo>
                  <a:close/>
                </a:path>
              </a:pathLst>
            </a:custGeom>
            <a:solidFill>
              <a:schemeClr val="bg2">
                <a:lumMod val="20000"/>
                <a:lumOff val="80000"/>
              </a:schemeClr>
            </a:solidFill>
            <a:ln w="9525" cap="flat">
              <a:noFill/>
              <a:prstDash val="solid"/>
              <a:miter/>
            </a:ln>
          </p:spPr>
          <p:txBody>
            <a:bodyPr rtlCol="0" anchor="ctr"/>
            <a:lstStyle/>
            <a:p>
              <a:endParaRPr lang="en-US"/>
            </a:p>
          </p:txBody>
        </p:sp>
        <p:grpSp>
          <p:nvGrpSpPr>
            <p:cNvPr id="21" name="Graphic 6797">
              <a:extLst>
                <a:ext uri="{FF2B5EF4-FFF2-40B4-BE49-F238E27FC236}">
                  <a16:creationId xmlns:a16="http://schemas.microsoft.com/office/drawing/2014/main" id="{2F3A5E8B-ACDC-D9E0-7D8D-5E412833F274}"/>
                </a:ext>
              </a:extLst>
            </p:cNvPr>
            <p:cNvGrpSpPr/>
            <p:nvPr/>
          </p:nvGrpSpPr>
          <p:grpSpPr>
            <a:xfrm>
              <a:off x="12488367" y="4318700"/>
              <a:ext cx="161646" cy="111150"/>
              <a:chOff x="6775105" y="1131663"/>
              <a:chExt cx="128969" cy="88681"/>
            </a:xfrm>
            <a:solidFill>
              <a:schemeClr val="bg2">
                <a:lumMod val="20000"/>
                <a:lumOff val="80000"/>
              </a:schemeClr>
            </a:solidFill>
          </p:grpSpPr>
          <p:sp>
            <p:nvSpPr>
              <p:cNvPr id="40" name="Freeform 261">
                <a:extLst>
                  <a:ext uri="{FF2B5EF4-FFF2-40B4-BE49-F238E27FC236}">
                    <a16:creationId xmlns:a16="http://schemas.microsoft.com/office/drawing/2014/main" id="{8253A000-7D06-0E67-13A5-730F9353DBD3}"/>
                  </a:ext>
                </a:extLst>
              </p:cNvPr>
              <p:cNvSpPr/>
              <p:nvPr/>
            </p:nvSpPr>
            <p:spPr>
              <a:xfrm>
                <a:off x="6872950" y="1167368"/>
                <a:ext cx="400" cy="716"/>
              </a:xfrm>
              <a:custGeom>
                <a:avLst/>
                <a:gdLst>
                  <a:gd name="connsiteX0" fmla="*/ 400 w 400"/>
                  <a:gd name="connsiteY0" fmla="*/ 717 h 716"/>
                  <a:gd name="connsiteX1" fmla="*/ 400 w 400"/>
                  <a:gd name="connsiteY1" fmla="*/ 717 h 716"/>
                  <a:gd name="connsiteX2" fmla="*/ 400 w 400"/>
                  <a:gd name="connsiteY2" fmla="*/ 717 h 716"/>
                </a:gdLst>
                <a:ahLst/>
                <a:cxnLst>
                  <a:cxn ang="0">
                    <a:pos x="connsiteX0" y="connsiteY0"/>
                  </a:cxn>
                  <a:cxn ang="0">
                    <a:pos x="connsiteX1" y="connsiteY1"/>
                  </a:cxn>
                  <a:cxn ang="0">
                    <a:pos x="connsiteX2" y="connsiteY2"/>
                  </a:cxn>
                </a:cxnLst>
                <a:rect l="l" t="t" r="r" b="b"/>
                <a:pathLst>
                  <a:path w="400" h="716">
                    <a:moveTo>
                      <a:pt x="400" y="717"/>
                    </a:moveTo>
                    <a:cubicBezTo>
                      <a:pt x="19" y="-40"/>
                      <a:pt x="-267" y="-419"/>
                      <a:pt x="400" y="717"/>
                    </a:cubicBezTo>
                    <a:lnTo>
                      <a:pt x="400" y="717"/>
                    </a:lnTo>
                    <a:close/>
                  </a:path>
                </a:pathLst>
              </a:custGeom>
              <a:grpFill/>
              <a:ln w="9525" cap="flat">
                <a:noFill/>
                <a:prstDash val="solid"/>
                <a:miter/>
              </a:ln>
            </p:spPr>
            <p:txBody>
              <a:bodyPr rtlCol="0" anchor="ctr"/>
              <a:lstStyle/>
              <a:p>
                <a:endParaRPr lang="en-US"/>
              </a:p>
            </p:txBody>
          </p:sp>
          <p:sp>
            <p:nvSpPr>
              <p:cNvPr id="41" name="Freeform 262">
                <a:extLst>
                  <a:ext uri="{FF2B5EF4-FFF2-40B4-BE49-F238E27FC236}">
                    <a16:creationId xmlns:a16="http://schemas.microsoft.com/office/drawing/2014/main" id="{94F25766-3CEA-3753-C09C-A4C296BA2492}"/>
                  </a:ext>
                </a:extLst>
              </p:cNvPr>
              <p:cNvSpPr/>
              <p:nvPr/>
            </p:nvSpPr>
            <p:spPr>
              <a:xfrm>
                <a:off x="6775105" y="1131663"/>
                <a:ext cx="128969" cy="88681"/>
              </a:xfrm>
              <a:custGeom>
                <a:avLst/>
                <a:gdLst>
                  <a:gd name="connsiteX0" fmla="*/ 43 w 128969"/>
                  <a:gd name="connsiteY0" fmla="*/ 54694 h 88681"/>
                  <a:gd name="connsiteX1" fmla="*/ 16331 w 128969"/>
                  <a:gd name="connsiteY1" fmla="*/ 83664 h 88681"/>
                  <a:gd name="connsiteX2" fmla="*/ 49097 w 128969"/>
                  <a:gd name="connsiteY2" fmla="*/ 84516 h 88681"/>
                  <a:gd name="connsiteX3" fmla="*/ 52621 w 128969"/>
                  <a:gd name="connsiteY3" fmla="*/ 81960 h 88681"/>
                  <a:gd name="connsiteX4" fmla="*/ 70814 w 128969"/>
                  <a:gd name="connsiteY4" fmla="*/ 69084 h 88681"/>
                  <a:gd name="connsiteX5" fmla="*/ 74052 w 128969"/>
                  <a:gd name="connsiteY5" fmla="*/ 53463 h 88681"/>
                  <a:gd name="connsiteX6" fmla="*/ 74814 w 128969"/>
                  <a:gd name="connsiteY6" fmla="*/ 51286 h 88681"/>
                  <a:gd name="connsiteX7" fmla="*/ 104627 w 128969"/>
                  <a:gd name="connsiteY7" fmla="*/ 77037 h 88681"/>
                  <a:gd name="connsiteX8" fmla="*/ 123297 w 128969"/>
                  <a:gd name="connsiteY8" fmla="*/ 71167 h 88681"/>
                  <a:gd name="connsiteX9" fmla="*/ 126535 w 128969"/>
                  <a:gd name="connsiteY9" fmla="*/ 65297 h 88681"/>
                  <a:gd name="connsiteX10" fmla="*/ 105390 w 128969"/>
                  <a:gd name="connsiteY10" fmla="*/ 3855 h 88681"/>
                  <a:gd name="connsiteX11" fmla="*/ 67480 w 128969"/>
                  <a:gd name="connsiteY11" fmla="*/ 13511 h 88681"/>
                  <a:gd name="connsiteX12" fmla="*/ 65003 w 128969"/>
                  <a:gd name="connsiteY12" fmla="*/ 29416 h 88681"/>
                  <a:gd name="connsiteX13" fmla="*/ 64623 w 128969"/>
                  <a:gd name="connsiteY13" fmla="*/ 29037 h 88681"/>
                  <a:gd name="connsiteX14" fmla="*/ 49097 w 128969"/>
                  <a:gd name="connsiteY14" fmla="*/ 20422 h 88681"/>
                  <a:gd name="connsiteX15" fmla="*/ 17569 w 128969"/>
                  <a:gd name="connsiteY15" fmla="*/ 24304 h 88681"/>
                  <a:gd name="connsiteX16" fmla="*/ 4901 w 128969"/>
                  <a:gd name="connsiteY16" fmla="*/ 37653 h 88681"/>
                  <a:gd name="connsiteX17" fmla="*/ 43 w 128969"/>
                  <a:gd name="connsiteY17" fmla="*/ 54694 h 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969" h="88681">
                    <a:moveTo>
                      <a:pt x="43" y="54694"/>
                    </a:moveTo>
                    <a:cubicBezTo>
                      <a:pt x="-624" y="66717"/>
                      <a:pt x="6520" y="77321"/>
                      <a:pt x="16331" y="83664"/>
                    </a:cubicBezTo>
                    <a:cubicBezTo>
                      <a:pt x="26046" y="90007"/>
                      <a:pt x="39095" y="90385"/>
                      <a:pt x="49097" y="84516"/>
                    </a:cubicBezTo>
                    <a:cubicBezTo>
                      <a:pt x="50335" y="83758"/>
                      <a:pt x="51478" y="82906"/>
                      <a:pt x="52621" y="81960"/>
                    </a:cubicBezTo>
                    <a:cubicBezTo>
                      <a:pt x="60146" y="80161"/>
                      <a:pt x="66527" y="75427"/>
                      <a:pt x="70814" y="69084"/>
                    </a:cubicBezTo>
                    <a:cubicBezTo>
                      <a:pt x="73957" y="64445"/>
                      <a:pt x="74909" y="58859"/>
                      <a:pt x="74052" y="53463"/>
                    </a:cubicBezTo>
                    <a:cubicBezTo>
                      <a:pt x="74338" y="52800"/>
                      <a:pt x="74624" y="52043"/>
                      <a:pt x="74814" y="51286"/>
                    </a:cubicBezTo>
                    <a:cubicBezTo>
                      <a:pt x="82910" y="61794"/>
                      <a:pt x="92912" y="70599"/>
                      <a:pt x="104627" y="77037"/>
                    </a:cubicBezTo>
                    <a:cubicBezTo>
                      <a:pt x="110914" y="80539"/>
                      <a:pt x="120153" y="77794"/>
                      <a:pt x="123297" y="71167"/>
                    </a:cubicBezTo>
                    <a:cubicBezTo>
                      <a:pt x="124630" y="69557"/>
                      <a:pt x="125773" y="67569"/>
                      <a:pt x="126535" y="65297"/>
                    </a:cubicBezTo>
                    <a:cubicBezTo>
                      <a:pt x="133393" y="43806"/>
                      <a:pt x="125583" y="15594"/>
                      <a:pt x="105390" y="3855"/>
                    </a:cubicBezTo>
                    <a:cubicBezTo>
                      <a:pt x="92721" y="-3625"/>
                      <a:pt x="74433" y="-122"/>
                      <a:pt x="67480" y="13511"/>
                    </a:cubicBezTo>
                    <a:cubicBezTo>
                      <a:pt x="64908" y="18529"/>
                      <a:pt x="64337" y="24020"/>
                      <a:pt x="65003" y="29416"/>
                    </a:cubicBezTo>
                    <a:cubicBezTo>
                      <a:pt x="64908" y="29321"/>
                      <a:pt x="64718" y="29132"/>
                      <a:pt x="64623" y="29037"/>
                    </a:cubicBezTo>
                    <a:cubicBezTo>
                      <a:pt x="59955" y="24967"/>
                      <a:pt x="54907" y="22410"/>
                      <a:pt x="49097" y="20422"/>
                    </a:cubicBezTo>
                    <a:cubicBezTo>
                      <a:pt x="38810" y="16919"/>
                      <a:pt x="26713" y="18434"/>
                      <a:pt x="17569" y="24304"/>
                    </a:cubicBezTo>
                    <a:cubicBezTo>
                      <a:pt x="12330" y="27712"/>
                      <a:pt x="8139" y="32256"/>
                      <a:pt x="4901" y="37653"/>
                    </a:cubicBezTo>
                    <a:cubicBezTo>
                      <a:pt x="1758" y="42954"/>
                      <a:pt x="424" y="48729"/>
                      <a:pt x="43" y="54694"/>
                    </a:cubicBezTo>
                    <a:close/>
                  </a:path>
                </a:pathLst>
              </a:custGeom>
              <a:grpFill/>
              <a:ln w="9525" cap="flat">
                <a:noFill/>
                <a:prstDash val="solid"/>
                <a:miter/>
              </a:ln>
            </p:spPr>
            <p:txBody>
              <a:bodyPr rtlCol="0" anchor="ctr"/>
              <a:lstStyle/>
              <a:p>
                <a:endParaRPr lang="en-US"/>
              </a:p>
            </p:txBody>
          </p:sp>
        </p:grpSp>
        <p:sp>
          <p:nvSpPr>
            <p:cNvPr id="22" name="Freeform 3291">
              <a:extLst>
                <a:ext uri="{FF2B5EF4-FFF2-40B4-BE49-F238E27FC236}">
                  <a16:creationId xmlns:a16="http://schemas.microsoft.com/office/drawing/2014/main" id="{E2BFF93D-0205-D645-F862-DB97D2BE7BE6}"/>
                </a:ext>
              </a:extLst>
            </p:cNvPr>
            <p:cNvSpPr/>
            <p:nvPr/>
          </p:nvSpPr>
          <p:spPr>
            <a:xfrm>
              <a:off x="12502921" y="4245838"/>
              <a:ext cx="72308" cy="77408"/>
            </a:xfrm>
            <a:custGeom>
              <a:avLst/>
              <a:gdLst>
                <a:gd name="connsiteX0" fmla="*/ 1098 w 57691"/>
                <a:gd name="connsiteY0" fmla="*/ 20427 h 61760"/>
                <a:gd name="connsiteX1" fmla="*/ 146 w 57691"/>
                <a:gd name="connsiteY1" fmla="*/ 29800 h 61760"/>
                <a:gd name="connsiteX2" fmla="*/ 3480 w 57691"/>
                <a:gd name="connsiteY2" fmla="*/ 39930 h 61760"/>
                <a:gd name="connsiteX3" fmla="*/ 3480 w 57691"/>
                <a:gd name="connsiteY3" fmla="*/ 40024 h 61760"/>
                <a:gd name="connsiteX4" fmla="*/ 2527 w 57691"/>
                <a:gd name="connsiteY4" fmla="*/ 50533 h 61760"/>
                <a:gd name="connsiteX5" fmla="*/ 9290 w 57691"/>
                <a:gd name="connsiteY5" fmla="*/ 58580 h 61760"/>
                <a:gd name="connsiteX6" fmla="*/ 19387 w 57691"/>
                <a:gd name="connsiteY6" fmla="*/ 61515 h 61760"/>
                <a:gd name="connsiteX7" fmla="*/ 33007 w 57691"/>
                <a:gd name="connsiteY7" fmla="*/ 60758 h 61760"/>
                <a:gd name="connsiteX8" fmla="*/ 42437 w 57691"/>
                <a:gd name="connsiteY8" fmla="*/ 56876 h 61760"/>
                <a:gd name="connsiteX9" fmla="*/ 50057 w 57691"/>
                <a:gd name="connsiteY9" fmla="*/ 50249 h 61760"/>
                <a:gd name="connsiteX10" fmla="*/ 56343 w 57691"/>
                <a:gd name="connsiteY10" fmla="*/ 38509 h 61760"/>
                <a:gd name="connsiteX11" fmla="*/ 57677 w 57691"/>
                <a:gd name="connsiteY11" fmla="*/ 28379 h 61760"/>
                <a:gd name="connsiteX12" fmla="*/ 48342 w 57691"/>
                <a:gd name="connsiteY12" fmla="*/ 8025 h 61760"/>
                <a:gd name="connsiteX13" fmla="*/ 7290 w 57691"/>
                <a:gd name="connsiteY13" fmla="*/ 9161 h 61760"/>
                <a:gd name="connsiteX14" fmla="*/ 1098 w 57691"/>
                <a:gd name="connsiteY14" fmla="*/ 20427 h 6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91" h="61760">
                  <a:moveTo>
                    <a:pt x="1098" y="20427"/>
                  </a:moveTo>
                  <a:cubicBezTo>
                    <a:pt x="146" y="23362"/>
                    <a:pt x="-235" y="26770"/>
                    <a:pt x="146" y="29800"/>
                  </a:cubicBezTo>
                  <a:cubicBezTo>
                    <a:pt x="527" y="33492"/>
                    <a:pt x="1765" y="36900"/>
                    <a:pt x="3480" y="39930"/>
                  </a:cubicBezTo>
                  <a:cubicBezTo>
                    <a:pt x="3480" y="39930"/>
                    <a:pt x="3480" y="39930"/>
                    <a:pt x="3480" y="40024"/>
                  </a:cubicBezTo>
                  <a:cubicBezTo>
                    <a:pt x="1956" y="43243"/>
                    <a:pt x="1289" y="47030"/>
                    <a:pt x="2527" y="50533"/>
                  </a:cubicBezTo>
                  <a:cubicBezTo>
                    <a:pt x="3670" y="53752"/>
                    <a:pt x="5956" y="57255"/>
                    <a:pt x="9290" y="58580"/>
                  </a:cubicBezTo>
                  <a:cubicBezTo>
                    <a:pt x="12529" y="59905"/>
                    <a:pt x="15862" y="61136"/>
                    <a:pt x="19387" y="61515"/>
                  </a:cubicBezTo>
                  <a:cubicBezTo>
                    <a:pt x="24244" y="61988"/>
                    <a:pt x="28149" y="61799"/>
                    <a:pt x="33007" y="60758"/>
                  </a:cubicBezTo>
                  <a:cubicBezTo>
                    <a:pt x="36341" y="60095"/>
                    <a:pt x="39580" y="58580"/>
                    <a:pt x="42437" y="56876"/>
                  </a:cubicBezTo>
                  <a:cubicBezTo>
                    <a:pt x="45295" y="55172"/>
                    <a:pt x="48057" y="52900"/>
                    <a:pt x="50057" y="50249"/>
                  </a:cubicBezTo>
                  <a:cubicBezTo>
                    <a:pt x="53010" y="46367"/>
                    <a:pt x="54724" y="43054"/>
                    <a:pt x="56343" y="38509"/>
                  </a:cubicBezTo>
                  <a:cubicBezTo>
                    <a:pt x="57391" y="35291"/>
                    <a:pt x="57772" y="31693"/>
                    <a:pt x="57677" y="28379"/>
                  </a:cubicBezTo>
                  <a:cubicBezTo>
                    <a:pt x="57391" y="20711"/>
                    <a:pt x="53962" y="13232"/>
                    <a:pt x="48342" y="8025"/>
                  </a:cubicBezTo>
                  <a:cubicBezTo>
                    <a:pt x="37008" y="-2579"/>
                    <a:pt x="17577" y="-3147"/>
                    <a:pt x="7290" y="9161"/>
                  </a:cubicBezTo>
                  <a:cubicBezTo>
                    <a:pt x="4242" y="12664"/>
                    <a:pt x="2432" y="16072"/>
                    <a:pt x="1098" y="20427"/>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3" name="Freeform 3292">
              <a:extLst>
                <a:ext uri="{FF2B5EF4-FFF2-40B4-BE49-F238E27FC236}">
                  <a16:creationId xmlns:a16="http://schemas.microsoft.com/office/drawing/2014/main" id="{C1594A00-EF62-3551-2096-F203BB5D71D8}"/>
                </a:ext>
              </a:extLst>
            </p:cNvPr>
            <p:cNvSpPr/>
            <p:nvPr/>
          </p:nvSpPr>
          <p:spPr>
            <a:xfrm>
              <a:off x="12489605" y="4137787"/>
              <a:ext cx="58035" cy="56872"/>
            </a:xfrm>
            <a:custGeom>
              <a:avLst/>
              <a:gdLst>
                <a:gd name="connsiteX0" fmla="*/ 674 w 46303"/>
                <a:gd name="connsiteY0" fmla="*/ 16033 h 45375"/>
                <a:gd name="connsiteX1" fmla="*/ 769 w 46303"/>
                <a:gd name="connsiteY1" fmla="*/ 26068 h 45375"/>
                <a:gd name="connsiteX2" fmla="*/ 5722 w 46303"/>
                <a:gd name="connsiteY2" fmla="*/ 34778 h 45375"/>
                <a:gd name="connsiteX3" fmla="*/ 8008 w 46303"/>
                <a:gd name="connsiteY3" fmla="*/ 36766 h 45375"/>
                <a:gd name="connsiteX4" fmla="*/ 8865 w 46303"/>
                <a:gd name="connsiteY4" fmla="*/ 38659 h 45375"/>
                <a:gd name="connsiteX5" fmla="*/ 12771 w 46303"/>
                <a:gd name="connsiteY5" fmla="*/ 42257 h 45375"/>
                <a:gd name="connsiteX6" fmla="*/ 30297 w 46303"/>
                <a:gd name="connsiteY6" fmla="*/ 44529 h 45375"/>
                <a:gd name="connsiteX7" fmla="*/ 43917 w 46303"/>
                <a:gd name="connsiteY7" fmla="*/ 33263 h 45375"/>
                <a:gd name="connsiteX8" fmla="*/ 45060 w 46303"/>
                <a:gd name="connsiteY8" fmla="*/ 15559 h 45375"/>
                <a:gd name="connsiteX9" fmla="*/ 32868 w 46303"/>
                <a:gd name="connsiteY9" fmla="*/ 2305 h 45375"/>
                <a:gd name="connsiteX10" fmla="*/ 14771 w 46303"/>
                <a:gd name="connsiteY10" fmla="*/ 1358 h 45375"/>
                <a:gd name="connsiteX11" fmla="*/ 5913 w 46303"/>
                <a:gd name="connsiteY11" fmla="*/ 6944 h 45375"/>
                <a:gd name="connsiteX12" fmla="*/ 674 w 46303"/>
                <a:gd name="connsiteY12" fmla="*/ 16033 h 4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03" h="45375">
                  <a:moveTo>
                    <a:pt x="674" y="16033"/>
                  </a:moveTo>
                  <a:cubicBezTo>
                    <a:pt x="-374" y="19251"/>
                    <a:pt x="-88" y="22849"/>
                    <a:pt x="769" y="26068"/>
                  </a:cubicBezTo>
                  <a:cubicBezTo>
                    <a:pt x="1531" y="29381"/>
                    <a:pt x="3436" y="32222"/>
                    <a:pt x="5722" y="34778"/>
                  </a:cubicBezTo>
                  <a:cubicBezTo>
                    <a:pt x="6389" y="35535"/>
                    <a:pt x="7151" y="36103"/>
                    <a:pt x="8008" y="36766"/>
                  </a:cubicBezTo>
                  <a:cubicBezTo>
                    <a:pt x="8294" y="37429"/>
                    <a:pt x="8580" y="37997"/>
                    <a:pt x="8865" y="38659"/>
                  </a:cubicBezTo>
                  <a:cubicBezTo>
                    <a:pt x="9818" y="40174"/>
                    <a:pt x="11151" y="41405"/>
                    <a:pt x="12771" y="42257"/>
                  </a:cubicBezTo>
                  <a:cubicBezTo>
                    <a:pt x="17819" y="45665"/>
                    <a:pt x="24582" y="46044"/>
                    <a:pt x="30297" y="44529"/>
                  </a:cubicBezTo>
                  <a:cubicBezTo>
                    <a:pt x="36107" y="43014"/>
                    <a:pt x="41346" y="38659"/>
                    <a:pt x="43917" y="33263"/>
                  </a:cubicBezTo>
                  <a:cubicBezTo>
                    <a:pt x="46489" y="27867"/>
                    <a:pt x="47156" y="21334"/>
                    <a:pt x="45060" y="15559"/>
                  </a:cubicBezTo>
                  <a:cubicBezTo>
                    <a:pt x="42965" y="9784"/>
                    <a:pt x="38583" y="4672"/>
                    <a:pt x="32868" y="2305"/>
                  </a:cubicBezTo>
                  <a:cubicBezTo>
                    <a:pt x="27249" y="-156"/>
                    <a:pt x="20676" y="-914"/>
                    <a:pt x="14771" y="1358"/>
                  </a:cubicBezTo>
                  <a:cubicBezTo>
                    <a:pt x="11437" y="2684"/>
                    <a:pt x="8580" y="4388"/>
                    <a:pt x="5913" y="6944"/>
                  </a:cubicBezTo>
                  <a:cubicBezTo>
                    <a:pt x="3246" y="9406"/>
                    <a:pt x="1722" y="12624"/>
                    <a:pt x="674" y="16033"/>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4" name="Freeform 3298">
              <a:extLst>
                <a:ext uri="{FF2B5EF4-FFF2-40B4-BE49-F238E27FC236}">
                  <a16:creationId xmlns:a16="http://schemas.microsoft.com/office/drawing/2014/main" id="{217059FD-FD59-2554-CC33-2686785C75D3}"/>
                </a:ext>
              </a:extLst>
            </p:cNvPr>
            <p:cNvSpPr/>
            <p:nvPr/>
          </p:nvSpPr>
          <p:spPr>
            <a:xfrm>
              <a:off x="12384837" y="4062293"/>
              <a:ext cx="91822" cy="91159"/>
            </a:xfrm>
            <a:custGeom>
              <a:avLst/>
              <a:gdLst>
                <a:gd name="connsiteX0" fmla="*/ 3014 w 73260"/>
                <a:gd name="connsiteY0" fmla="*/ 39438 h 72731"/>
                <a:gd name="connsiteX1" fmla="*/ 19778 w 73260"/>
                <a:gd name="connsiteY1" fmla="*/ 59319 h 72731"/>
                <a:gd name="connsiteX2" fmla="*/ 37876 w 73260"/>
                <a:gd name="connsiteY2" fmla="*/ 72100 h 72731"/>
                <a:gd name="connsiteX3" fmla="*/ 64927 w 73260"/>
                <a:gd name="connsiteY3" fmla="*/ 63579 h 72731"/>
                <a:gd name="connsiteX4" fmla="*/ 72833 w 73260"/>
                <a:gd name="connsiteY4" fmla="*/ 36503 h 72731"/>
                <a:gd name="connsiteX5" fmla="*/ 57402 w 73260"/>
                <a:gd name="connsiteY5" fmla="*/ 10941 h 72731"/>
                <a:gd name="connsiteX6" fmla="*/ 33209 w 73260"/>
                <a:gd name="connsiteY6" fmla="*/ 243 h 72731"/>
                <a:gd name="connsiteX7" fmla="*/ 6253 w 73260"/>
                <a:gd name="connsiteY7" fmla="*/ 8764 h 72731"/>
                <a:gd name="connsiteX8" fmla="*/ 3014 w 73260"/>
                <a:gd name="connsiteY8" fmla="*/ 39438 h 7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0" h="72731">
                  <a:moveTo>
                    <a:pt x="3014" y="39438"/>
                  </a:moveTo>
                  <a:cubicBezTo>
                    <a:pt x="6634" y="47390"/>
                    <a:pt x="11872" y="55343"/>
                    <a:pt x="19778" y="59319"/>
                  </a:cubicBezTo>
                  <a:cubicBezTo>
                    <a:pt x="23588" y="65851"/>
                    <a:pt x="30542" y="70490"/>
                    <a:pt x="37876" y="72100"/>
                  </a:cubicBezTo>
                  <a:cubicBezTo>
                    <a:pt x="47686" y="74183"/>
                    <a:pt x="58259" y="71058"/>
                    <a:pt x="64927" y="63579"/>
                  </a:cubicBezTo>
                  <a:cubicBezTo>
                    <a:pt x="71404" y="56384"/>
                    <a:pt x="74452" y="45970"/>
                    <a:pt x="72833" y="36503"/>
                  </a:cubicBezTo>
                  <a:cubicBezTo>
                    <a:pt x="71118" y="26373"/>
                    <a:pt x="65689" y="17190"/>
                    <a:pt x="57402" y="10941"/>
                  </a:cubicBezTo>
                  <a:cubicBezTo>
                    <a:pt x="50353" y="5640"/>
                    <a:pt x="42162" y="1095"/>
                    <a:pt x="33209" y="243"/>
                  </a:cubicBezTo>
                  <a:cubicBezTo>
                    <a:pt x="23493" y="-703"/>
                    <a:pt x="12920" y="906"/>
                    <a:pt x="6253" y="8764"/>
                  </a:cubicBezTo>
                  <a:cubicBezTo>
                    <a:pt x="-1272" y="17379"/>
                    <a:pt x="-1558" y="29308"/>
                    <a:pt x="3014" y="39438"/>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5" name="Freeform 3315">
              <a:extLst>
                <a:ext uri="{FF2B5EF4-FFF2-40B4-BE49-F238E27FC236}">
                  <a16:creationId xmlns:a16="http://schemas.microsoft.com/office/drawing/2014/main" id="{E144E07C-229A-7852-C142-DEFF45D6F342}"/>
                </a:ext>
              </a:extLst>
            </p:cNvPr>
            <p:cNvSpPr/>
            <p:nvPr/>
          </p:nvSpPr>
          <p:spPr>
            <a:xfrm>
              <a:off x="12411763" y="4201021"/>
              <a:ext cx="77016" cy="77126"/>
            </a:xfrm>
            <a:custGeom>
              <a:avLst/>
              <a:gdLst>
                <a:gd name="connsiteX0" fmla="*/ 10 w 61447"/>
                <a:gd name="connsiteY0" fmla="*/ 29012 h 61535"/>
                <a:gd name="connsiteX1" fmla="*/ 1820 w 61447"/>
                <a:gd name="connsiteY1" fmla="*/ 39142 h 61535"/>
                <a:gd name="connsiteX2" fmla="*/ 9345 w 61447"/>
                <a:gd name="connsiteY2" fmla="*/ 49745 h 61535"/>
                <a:gd name="connsiteX3" fmla="*/ 15631 w 61447"/>
                <a:gd name="connsiteY3" fmla="*/ 53343 h 61535"/>
                <a:gd name="connsiteX4" fmla="*/ 16489 w 61447"/>
                <a:gd name="connsiteY4" fmla="*/ 55047 h 61535"/>
                <a:gd name="connsiteX5" fmla="*/ 25251 w 61447"/>
                <a:gd name="connsiteY5" fmla="*/ 61201 h 61535"/>
                <a:gd name="connsiteX6" fmla="*/ 38777 w 61447"/>
                <a:gd name="connsiteY6" fmla="*/ 60443 h 61535"/>
                <a:gd name="connsiteX7" fmla="*/ 48302 w 61447"/>
                <a:gd name="connsiteY7" fmla="*/ 55899 h 61535"/>
                <a:gd name="connsiteX8" fmla="*/ 61161 w 61447"/>
                <a:gd name="connsiteY8" fmla="*/ 35923 h 61535"/>
                <a:gd name="connsiteX9" fmla="*/ 55827 w 61447"/>
                <a:gd name="connsiteY9" fmla="*/ 12918 h 61535"/>
                <a:gd name="connsiteX10" fmla="*/ 35348 w 61447"/>
                <a:gd name="connsiteY10" fmla="*/ 232 h 61535"/>
                <a:gd name="connsiteX11" fmla="*/ 12298 w 61447"/>
                <a:gd name="connsiteY11" fmla="*/ 5817 h 61535"/>
                <a:gd name="connsiteX12" fmla="*/ 3153 w 61447"/>
                <a:gd name="connsiteY12" fmla="*/ 16137 h 61535"/>
                <a:gd name="connsiteX13" fmla="*/ 10 w 61447"/>
                <a:gd name="connsiteY13" fmla="*/ 29012 h 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47" h="61535">
                  <a:moveTo>
                    <a:pt x="10" y="29012"/>
                  </a:moveTo>
                  <a:cubicBezTo>
                    <a:pt x="-85" y="32420"/>
                    <a:pt x="486" y="36018"/>
                    <a:pt x="1820" y="39142"/>
                  </a:cubicBezTo>
                  <a:cubicBezTo>
                    <a:pt x="3534" y="43118"/>
                    <a:pt x="5725" y="47095"/>
                    <a:pt x="9345" y="49745"/>
                  </a:cubicBezTo>
                  <a:cubicBezTo>
                    <a:pt x="11345" y="51260"/>
                    <a:pt x="13440" y="52396"/>
                    <a:pt x="15631" y="53343"/>
                  </a:cubicBezTo>
                  <a:cubicBezTo>
                    <a:pt x="15917" y="53911"/>
                    <a:pt x="16107" y="54479"/>
                    <a:pt x="16489" y="55047"/>
                  </a:cubicBezTo>
                  <a:cubicBezTo>
                    <a:pt x="18489" y="57887"/>
                    <a:pt x="21632" y="60727"/>
                    <a:pt x="25251" y="61201"/>
                  </a:cubicBezTo>
                  <a:cubicBezTo>
                    <a:pt x="30014" y="61769"/>
                    <a:pt x="34110" y="61674"/>
                    <a:pt x="38777" y="60443"/>
                  </a:cubicBezTo>
                  <a:cubicBezTo>
                    <a:pt x="42111" y="59497"/>
                    <a:pt x="45540" y="57982"/>
                    <a:pt x="48302" y="55899"/>
                  </a:cubicBezTo>
                  <a:cubicBezTo>
                    <a:pt x="54684" y="51071"/>
                    <a:pt x="60113" y="44160"/>
                    <a:pt x="61161" y="35923"/>
                  </a:cubicBezTo>
                  <a:cubicBezTo>
                    <a:pt x="62113" y="27971"/>
                    <a:pt x="60780" y="19545"/>
                    <a:pt x="55827" y="12918"/>
                  </a:cubicBezTo>
                  <a:cubicBezTo>
                    <a:pt x="50874" y="6291"/>
                    <a:pt x="43730" y="1084"/>
                    <a:pt x="35348" y="232"/>
                  </a:cubicBezTo>
                  <a:cubicBezTo>
                    <a:pt x="27347" y="-621"/>
                    <a:pt x="18870" y="800"/>
                    <a:pt x="12298" y="5817"/>
                  </a:cubicBezTo>
                  <a:cubicBezTo>
                    <a:pt x="8583" y="8657"/>
                    <a:pt x="5344" y="11876"/>
                    <a:pt x="3153" y="16137"/>
                  </a:cubicBezTo>
                  <a:cubicBezTo>
                    <a:pt x="963" y="20207"/>
                    <a:pt x="201" y="24373"/>
                    <a:pt x="10" y="29012"/>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6" name="Freeform 3316">
              <a:extLst>
                <a:ext uri="{FF2B5EF4-FFF2-40B4-BE49-F238E27FC236}">
                  <a16:creationId xmlns:a16="http://schemas.microsoft.com/office/drawing/2014/main" id="{8233341C-7F57-B686-018F-325CA8E72E26}"/>
                </a:ext>
              </a:extLst>
            </p:cNvPr>
            <p:cNvSpPr/>
            <p:nvPr/>
          </p:nvSpPr>
          <p:spPr>
            <a:xfrm>
              <a:off x="12364914" y="4174037"/>
              <a:ext cx="59730" cy="90912"/>
            </a:xfrm>
            <a:custGeom>
              <a:avLst/>
              <a:gdLst>
                <a:gd name="connsiteX0" fmla="*/ 622 w 47656"/>
                <a:gd name="connsiteY0" fmla="*/ 41737 h 72534"/>
                <a:gd name="connsiteX1" fmla="*/ 1670 w 47656"/>
                <a:gd name="connsiteY1" fmla="*/ 52908 h 72534"/>
                <a:gd name="connsiteX2" fmla="*/ 7671 w 47656"/>
                <a:gd name="connsiteY2" fmla="*/ 62565 h 72534"/>
                <a:gd name="connsiteX3" fmla="*/ 9671 w 47656"/>
                <a:gd name="connsiteY3" fmla="*/ 66067 h 72534"/>
                <a:gd name="connsiteX4" fmla="*/ 28721 w 47656"/>
                <a:gd name="connsiteY4" fmla="*/ 70422 h 72534"/>
                <a:gd name="connsiteX5" fmla="*/ 31007 w 47656"/>
                <a:gd name="connsiteY5" fmla="*/ 68434 h 72534"/>
                <a:gd name="connsiteX6" fmla="*/ 47009 w 47656"/>
                <a:gd name="connsiteY6" fmla="*/ 48174 h 72534"/>
                <a:gd name="connsiteX7" fmla="*/ 44056 w 47656"/>
                <a:gd name="connsiteY7" fmla="*/ 24412 h 72534"/>
                <a:gd name="connsiteX8" fmla="*/ 35103 w 47656"/>
                <a:gd name="connsiteY8" fmla="*/ 10400 h 72534"/>
                <a:gd name="connsiteX9" fmla="*/ 24054 w 47656"/>
                <a:gd name="connsiteY9" fmla="*/ 1595 h 72534"/>
                <a:gd name="connsiteX10" fmla="*/ 5385 w 47656"/>
                <a:gd name="connsiteY10" fmla="*/ 7465 h 72534"/>
                <a:gd name="connsiteX11" fmla="*/ 622 w 47656"/>
                <a:gd name="connsiteY11" fmla="*/ 41737 h 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56" h="72534">
                  <a:moveTo>
                    <a:pt x="622" y="41737"/>
                  </a:moveTo>
                  <a:cubicBezTo>
                    <a:pt x="146" y="45429"/>
                    <a:pt x="432" y="49216"/>
                    <a:pt x="1670" y="52908"/>
                  </a:cubicBezTo>
                  <a:cubicBezTo>
                    <a:pt x="2908" y="56600"/>
                    <a:pt x="5004" y="59914"/>
                    <a:pt x="7671" y="62565"/>
                  </a:cubicBezTo>
                  <a:cubicBezTo>
                    <a:pt x="8338" y="63701"/>
                    <a:pt x="8909" y="64931"/>
                    <a:pt x="9671" y="66067"/>
                  </a:cubicBezTo>
                  <a:cubicBezTo>
                    <a:pt x="13672" y="72127"/>
                    <a:pt x="22530" y="74683"/>
                    <a:pt x="28721" y="70422"/>
                  </a:cubicBezTo>
                  <a:cubicBezTo>
                    <a:pt x="29578" y="69854"/>
                    <a:pt x="30340" y="69192"/>
                    <a:pt x="31007" y="68434"/>
                  </a:cubicBezTo>
                  <a:cubicBezTo>
                    <a:pt x="39580" y="65310"/>
                    <a:pt x="45294" y="56884"/>
                    <a:pt x="47009" y="48174"/>
                  </a:cubicBezTo>
                  <a:cubicBezTo>
                    <a:pt x="48533" y="40317"/>
                    <a:pt x="47295" y="31701"/>
                    <a:pt x="44056" y="24412"/>
                  </a:cubicBezTo>
                  <a:cubicBezTo>
                    <a:pt x="41675" y="19015"/>
                    <a:pt x="38913" y="14850"/>
                    <a:pt x="35103" y="10400"/>
                  </a:cubicBezTo>
                  <a:cubicBezTo>
                    <a:pt x="32055" y="6802"/>
                    <a:pt x="28054" y="3962"/>
                    <a:pt x="24054" y="1595"/>
                  </a:cubicBezTo>
                  <a:cubicBezTo>
                    <a:pt x="17958" y="-2097"/>
                    <a:pt x="8242" y="933"/>
                    <a:pt x="5385" y="7465"/>
                  </a:cubicBezTo>
                  <a:cubicBezTo>
                    <a:pt x="527" y="18258"/>
                    <a:pt x="-997" y="30187"/>
                    <a:pt x="622" y="41737"/>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7" name="Freeform 3317">
              <a:extLst>
                <a:ext uri="{FF2B5EF4-FFF2-40B4-BE49-F238E27FC236}">
                  <a16:creationId xmlns:a16="http://schemas.microsoft.com/office/drawing/2014/main" id="{A8E75A01-4F18-AC1A-4C88-C7578113C82C}"/>
                </a:ext>
              </a:extLst>
            </p:cNvPr>
            <p:cNvSpPr/>
            <p:nvPr/>
          </p:nvSpPr>
          <p:spPr>
            <a:xfrm>
              <a:off x="12668756" y="4379407"/>
              <a:ext cx="85957" cy="78173"/>
            </a:xfrm>
            <a:custGeom>
              <a:avLst/>
              <a:gdLst>
                <a:gd name="connsiteX0" fmla="*/ 137 w 68581"/>
                <a:gd name="connsiteY0" fmla="*/ 33903 h 62370"/>
                <a:gd name="connsiteX1" fmla="*/ 5090 w 68581"/>
                <a:gd name="connsiteY1" fmla="*/ 47726 h 62370"/>
                <a:gd name="connsiteX2" fmla="*/ 10233 w 68581"/>
                <a:gd name="connsiteY2" fmla="*/ 52933 h 62370"/>
                <a:gd name="connsiteX3" fmla="*/ 15567 w 68581"/>
                <a:gd name="connsiteY3" fmla="*/ 58045 h 62370"/>
                <a:gd name="connsiteX4" fmla="*/ 44999 w 68581"/>
                <a:gd name="connsiteY4" fmla="*/ 61264 h 62370"/>
                <a:gd name="connsiteX5" fmla="*/ 66145 w 68581"/>
                <a:gd name="connsiteY5" fmla="*/ 44033 h 62370"/>
                <a:gd name="connsiteX6" fmla="*/ 63668 w 68581"/>
                <a:gd name="connsiteY6" fmla="*/ 15158 h 62370"/>
                <a:gd name="connsiteX7" fmla="*/ 39475 w 68581"/>
                <a:gd name="connsiteY7" fmla="*/ 295 h 62370"/>
                <a:gd name="connsiteX8" fmla="*/ 23664 w 68581"/>
                <a:gd name="connsiteY8" fmla="*/ 1431 h 62370"/>
                <a:gd name="connsiteX9" fmla="*/ 10138 w 68581"/>
                <a:gd name="connsiteY9" fmla="*/ 9004 h 62370"/>
                <a:gd name="connsiteX10" fmla="*/ 137 w 68581"/>
                <a:gd name="connsiteY10" fmla="*/ 33903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1" h="62370">
                  <a:moveTo>
                    <a:pt x="137" y="33903"/>
                  </a:moveTo>
                  <a:cubicBezTo>
                    <a:pt x="613" y="38732"/>
                    <a:pt x="2042" y="43844"/>
                    <a:pt x="5090" y="47726"/>
                  </a:cubicBezTo>
                  <a:cubicBezTo>
                    <a:pt x="6614" y="49714"/>
                    <a:pt x="8423" y="51418"/>
                    <a:pt x="10233" y="52933"/>
                  </a:cubicBezTo>
                  <a:cubicBezTo>
                    <a:pt x="11472" y="55110"/>
                    <a:pt x="13281" y="57098"/>
                    <a:pt x="15567" y="58045"/>
                  </a:cubicBezTo>
                  <a:cubicBezTo>
                    <a:pt x="25188" y="61832"/>
                    <a:pt x="34808" y="63725"/>
                    <a:pt x="44999" y="61264"/>
                  </a:cubicBezTo>
                  <a:cubicBezTo>
                    <a:pt x="53858" y="59181"/>
                    <a:pt x="62621" y="52554"/>
                    <a:pt x="66145" y="44033"/>
                  </a:cubicBezTo>
                  <a:cubicBezTo>
                    <a:pt x="70050" y="34661"/>
                    <a:pt x="69288" y="23773"/>
                    <a:pt x="63668" y="15158"/>
                  </a:cubicBezTo>
                  <a:cubicBezTo>
                    <a:pt x="58430" y="7111"/>
                    <a:pt x="49095" y="1336"/>
                    <a:pt x="39475" y="295"/>
                  </a:cubicBezTo>
                  <a:cubicBezTo>
                    <a:pt x="34046" y="-273"/>
                    <a:pt x="28998" y="-84"/>
                    <a:pt x="23664" y="1431"/>
                  </a:cubicBezTo>
                  <a:cubicBezTo>
                    <a:pt x="18520" y="2945"/>
                    <a:pt x="14234" y="5596"/>
                    <a:pt x="10138" y="9004"/>
                  </a:cubicBezTo>
                  <a:cubicBezTo>
                    <a:pt x="3280" y="14969"/>
                    <a:pt x="-816" y="24815"/>
                    <a:pt x="137" y="33903"/>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8" name="Freeform 3318">
              <a:extLst>
                <a:ext uri="{FF2B5EF4-FFF2-40B4-BE49-F238E27FC236}">
                  <a16:creationId xmlns:a16="http://schemas.microsoft.com/office/drawing/2014/main" id="{D4D6C0A6-BD8E-21D9-538D-EF7897CB1A46}"/>
                </a:ext>
              </a:extLst>
            </p:cNvPr>
            <p:cNvSpPr/>
            <p:nvPr/>
          </p:nvSpPr>
          <p:spPr>
            <a:xfrm>
              <a:off x="12720740" y="4270354"/>
              <a:ext cx="85599" cy="78913"/>
            </a:xfrm>
            <a:custGeom>
              <a:avLst/>
              <a:gdLst>
                <a:gd name="connsiteX0" fmla="*/ 0 w 68295"/>
                <a:gd name="connsiteY0" fmla="*/ 31636 h 62961"/>
                <a:gd name="connsiteX1" fmla="*/ 10478 w 68295"/>
                <a:gd name="connsiteY1" fmla="*/ 52464 h 62961"/>
                <a:gd name="connsiteX2" fmla="*/ 12097 w 68295"/>
                <a:gd name="connsiteY2" fmla="*/ 56534 h 62961"/>
                <a:gd name="connsiteX3" fmla="*/ 20860 w 68295"/>
                <a:gd name="connsiteY3" fmla="*/ 62688 h 62961"/>
                <a:gd name="connsiteX4" fmla="*/ 31147 w 68295"/>
                <a:gd name="connsiteY4" fmla="*/ 60889 h 62961"/>
                <a:gd name="connsiteX5" fmla="*/ 35147 w 68295"/>
                <a:gd name="connsiteY5" fmla="*/ 58523 h 62961"/>
                <a:gd name="connsiteX6" fmla="*/ 53245 w 68295"/>
                <a:gd name="connsiteY6" fmla="*/ 51327 h 62961"/>
                <a:gd name="connsiteX7" fmla="*/ 68294 w 68295"/>
                <a:gd name="connsiteY7" fmla="*/ 26807 h 62961"/>
                <a:gd name="connsiteX8" fmla="*/ 54769 w 68295"/>
                <a:gd name="connsiteY8" fmla="*/ 5317 h 62961"/>
                <a:gd name="connsiteX9" fmla="*/ 34004 w 68295"/>
                <a:gd name="connsiteY9" fmla="*/ 15 h 62961"/>
                <a:gd name="connsiteX10" fmla="*/ 11049 w 68295"/>
                <a:gd name="connsiteY10" fmla="*/ 8346 h 62961"/>
                <a:gd name="connsiteX11" fmla="*/ 0 w 68295"/>
                <a:gd name="connsiteY11" fmla="*/ 31636 h 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95" h="62961">
                  <a:moveTo>
                    <a:pt x="0" y="31636"/>
                  </a:moveTo>
                  <a:cubicBezTo>
                    <a:pt x="0" y="39683"/>
                    <a:pt x="4000" y="47635"/>
                    <a:pt x="10478" y="52464"/>
                  </a:cubicBezTo>
                  <a:cubicBezTo>
                    <a:pt x="10858" y="53978"/>
                    <a:pt x="11335" y="55304"/>
                    <a:pt x="12097" y="56534"/>
                  </a:cubicBezTo>
                  <a:cubicBezTo>
                    <a:pt x="14192" y="59469"/>
                    <a:pt x="17240" y="62026"/>
                    <a:pt x="20860" y="62688"/>
                  </a:cubicBezTo>
                  <a:cubicBezTo>
                    <a:pt x="24194" y="63256"/>
                    <a:pt x="28289" y="63067"/>
                    <a:pt x="31147" y="60889"/>
                  </a:cubicBezTo>
                  <a:cubicBezTo>
                    <a:pt x="32385" y="59943"/>
                    <a:pt x="33814" y="59185"/>
                    <a:pt x="35147" y="58523"/>
                  </a:cubicBezTo>
                  <a:cubicBezTo>
                    <a:pt x="41148" y="56156"/>
                    <a:pt x="47530" y="54641"/>
                    <a:pt x="53245" y="51327"/>
                  </a:cubicBezTo>
                  <a:cubicBezTo>
                    <a:pt x="62103" y="46120"/>
                    <a:pt x="68389" y="37221"/>
                    <a:pt x="68294" y="26807"/>
                  </a:cubicBezTo>
                  <a:cubicBezTo>
                    <a:pt x="68199" y="17529"/>
                    <a:pt x="62198" y="10145"/>
                    <a:pt x="54769" y="5317"/>
                  </a:cubicBezTo>
                  <a:cubicBezTo>
                    <a:pt x="48768" y="1435"/>
                    <a:pt x="41148" y="-174"/>
                    <a:pt x="34004" y="15"/>
                  </a:cubicBezTo>
                  <a:cubicBezTo>
                    <a:pt x="25717" y="299"/>
                    <a:pt x="17431" y="3044"/>
                    <a:pt x="11049" y="8346"/>
                  </a:cubicBezTo>
                  <a:cubicBezTo>
                    <a:pt x="3905" y="14121"/>
                    <a:pt x="95" y="22358"/>
                    <a:pt x="0" y="31636"/>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9" name="Freeform 3319">
              <a:extLst>
                <a:ext uri="{FF2B5EF4-FFF2-40B4-BE49-F238E27FC236}">
                  <a16:creationId xmlns:a16="http://schemas.microsoft.com/office/drawing/2014/main" id="{D979B5EB-022C-CBE2-C48A-B2F92BDDB883}"/>
                </a:ext>
              </a:extLst>
            </p:cNvPr>
            <p:cNvSpPr/>
            <p:nvPr/>
          </p:nvSpPr>
          <p:spPr>
            <a:xfrm>
              <a:off x="12654932" y="4058335"/>
              <a:ext cx="68953" cy="66904"/>
            </a:xfrm>
            <a:custGeom>
              <a:avLst/>
              <a:gdLst>
                <a:gd name="connsiteX0" fmla="*/ 403 w 55014"/>
                <a:gd name="connsiteY0" fmla="*/ 19780 h 53379"/>
                <a:gd name="connsiteX1" fmla="*/ 2403 w 55014"/>
                <a:gd name="connsiteY1" fmla="*/ 32939 h 53379"/>
                <a:gd name="connsiteX2" fmla="*/ 4690 w 55014"/>
                <a:gd name="connsiteY2" fmla="*/ 36063 h 53379"/>
                <a:gd name="connsiteX3" fmla="*/ 4880 w 55014"/>
                <a:gd name="connsiteY3" fmla="*/ 36915 h 53379"/>
                <a:gd name="connsiteX4" fmla="*/ 17358 w 55014"/>
                <a:gd name="connsiteY4" fmla="*/ 50643 h 53379"/>
                <a:gd name="connsiteX5" fmla="*/ 36027 w 55014"/>
                <a:gd name="connsiteY5" fmla="*/ 52631 h 53379"/>
                <a:gd name="connsiteX6" fmla="*/ 54886 w 55014"/>
                <a:gd name="connsiteY6" fmla="*/ 24797 h 53379"/>
                <a:gd name="connsiteX7" fmla="*/ 46695 w 55014"/>
                <a:gd name="connsiteY7" fmla="*/ 7472 h 53379"/>
                <a:gd name="connsiteX8" fmla="*/ 28311 w 55014"/>
                <a:gd name="connsiteY8" fmla="*/ 88 h 53379"/>
                <a:gd name="connsiteX9" fmla="*/ 403 w 55014"/>
                <a:gd name="connsiteY9" fmla="*/ 19780 h 5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53379">
                  <a:moveTo>
                    <a:pt x="403" y="19780"/>
                  </a:moveTo>
                  <a:cubicBezTo>
                    <a:pt x="-549" y="24324"/>
                    <a:pt x="213" y="28774"/>
                    <a:pt x="2403" y="32939"/>
                  </a:cubicBezTo>
                  <a:cubicBezTo>
                    <a:pt x="2975" y="34075"/>
                    <a:pt x="3832" y="35117"/>
                    <a:pt x="4690" y="36063"/>
                  </a:cubicBezTo>
                  <a:cubicBezTo>
                    <a:pt x="4785" y="36347"/>
                    <a:pt x="4785" y="36631"/>
                    <a:pt x="4880" y="36915"/>
                  </a:cubicBezTo>
                  <a:cubicBezTo>
                    <a:pt x="7261" y="42880"/>
                    <a:pt x="11452" y="47803"/>
                    <a:pt x="17358" y="50643"/>
                  </a:cubicBezTo>
                  <a:cubicBezTo>
                    <a:pt x="23359" y="53483"/>
                    <a:pt x="29645" y="54051"/>
                    <a:pt x="36027" y="52631"/>
                  </a:cubicBezTo>
                  <a:cubicBezTo>
                    <a:pt x="48314" y="49886"/>
                    <a:pt x="56125" y="36821"/>
                    <a:pt x="54886" y="24797"/>
                  </a:cubicBezTo>
                  <a:cubicBezTo>
                    <a:pt x="54219" y="18265"/>
                    <a:pt x="51552" y="12016"/>
                    <a:pt x="46695" y="7472"/>
                  </a:cubicBezTo>
                  <a:cubicBezTo>
                    <a:pt x="41646" y="2644"/>
                    <a:pt x="35169" y="561"/>
                    <a:pt x="28311" y="88"/>
                  </a:cubicBezTo>
                  <a:cubicBezTo>
                    <a:pt x="16024" y="-954"/>
                    <a:pt x="2880" y="7378"/>
                    <a:pt x="403" y="19780"/>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0" name="Freeform 3320">
              <a:extLst>
                <a:ext uri="{FF2B5EF4-FFF2-40B4-BE49-F238E27FC236}">
                  <a16:creationId xmlns:a16="http://schemas.microsoft.com/office/drawing/2014/main" id="{05EBC76A-8C0E-EA70-CE68-008BB87BEFF0}"/>
                </a:ext>
              </a:extLst>
            </p:cNvPr>
            <p:cNvSpPr/>
            <p:nvPr/>
          </p:nvSpPr>
          <p:spPr>
            <a:xfrm>
              <a:off x="12701458" y="4122066"/>
              <a:ext cx="68721" cy="67206"/>
            </a:xfrm>
            <a:custGeom>
              <a:avLst/>
              <a:gdLst>
                <a:gd name="connsiteX0" fmla="*/ 716 w 54829"/>
                <a:gd name="connsiteY0" fmla="*/ 18067 h 53620"/>
                <a:gd name="connsiteX1" fmla="*/ 1763 w 54829"/>
                <a:gd name="connsiteY1" fmla="*/ 31321 h 53620"/>
                <a:gd name="connsiteX2" fmla="*/ 3859 w 54829"/>
                <a:gd name="connsiteY2" fmla="*/ 34635 h 53620"/>
                <a:gd name="connsiteX3" fmla="*/ 4049 w 54829"/>
                <a:gd name="connsiteY3" fmla="*/ 35487 h 53620"/>
                <a:gd name="connsiteX4" fmla="*/ 15575 w 54829"/>
                <a:gd name="connsiteY4" fmla="*/ 49972 h 53620"/>
                <a:gd name="connsiteX5" fmla="*/ 34053 w 54829"/>
                <a:gd name="connsiteY5" fmla="*/ 53285 h 53620"/>
                <a:gd name="connsiteX6" fmla="*/ 54818 w 54829"/>
                <a:gd name="connsiteY6" fmla="*/ 26777 h 53620"/>
                <a:gd name="connsiteX7" fmla="*/ 47864 w 54829"/>
                <a:gd name="connsiteY7" fmla="*/ 8884 h 53620"/>
                <a:gd name="connsiteX8" fmla="*/ 30053 w 54829"/>
                <a:gd name="connsiteY8" fmla="*/ 268 h 53620"/>
                <a:gd name="connsiteX9" fmla="*/ 716 w 54829"/>
                <a:gd name="connsiteY9" fmla="*/ 18067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0">
                  <a:moveTo>
                    <a:pt x="716" y="18067"/>
                  </a:moveTo>
                  <a:cubicBezTo>
                    <a:pt x="-523" y="22611"/>
                    <a:pt x="-142" y="27061"/>
                    <a:pt x="1763" y="31321"/>
                  </a:cubicBezTo>
                  <a:cubicBezTo>
                    <a:pt x="2335" y="32552"/>
                    <a:pt x="3001" y="33593"/>
                    <a:pt x="3859" y="34635"/>
                  </a:cubicBezTo>
                  <a:cubicBezTo>
                    <a:pt x="3954" y="34919"/>
                    <a:pt x="3954" y="35203"/>
                    <a:pt x="4049" y="35487"/>
                  </a:cubicBezTo>
                  <a:cubicBezTo>
                    <a:pt x="6050" y="41546"/>
                    <a:pt x="9860" y="46847"/>
                    <a:pt x="15575" y="49972"/>
                  </a:cubicBezTo>
                  <a:cubicBezTo>
                    <a:pt x="21290" y="53191"/>
                    <a:pt x="27576" y="54232"/>
                    <a:pt x="34053" y="53285"/>
                  </a:cubicBezTo>
                  <a:cubicBezTo>
                    <a:pt x="46531" y="51392"/>
                    <a:pt x="55199" y="38895"/>
                    <a:pt x="54818" y="26777"/>
                  </a:cubicBezTo>
                  <a:cubicBezTo>
                    <a:pt x="54627" y="20150"/>
                    <a:pt x="52436" y="13807"/>
                    <a:pt x="47864" y="8884"/>
                  </a:cubicBezTo>
                  <a:cubicBezTo>
                    <a:pt x="43102" y="3771"/>
                    <a:pt x="36815" y="1215"/>
                    <a:pt x="30053" y="268"/>
                  </a:cubicBezTo>
                  <a:cubicBezTo>
                    <a:pt x="17765" y="-1530"/>
                    <a:pt x="4049" y="5854"/>
                    <a:pt x="716" y="18067"/>
                  </a:cubicBezTo>
                  <a:close/>
                </a:path>
              </a:pathLst>
            </a:custGeom>
            <a:solidFill>
              <a:srgbClr val="E6E6E6"/>
            </a:solidFill>
            <a:ln w="9525" cap="flat">
              <a:noFill/>
              <a:prstDash val="solid"/>
              <a:miter/>
            </a:ln>
          </p:spPr>
          <p:txBody>
            <a:bodyPr rtlCol="0" anchor="ctr"/>
            <a:lstStyle/>
            <a:p>
              <a:endParaRPr lang="en-US"/>
            </a:p>
          </p:txBody>
        </p:sp>
        <p:sp>
          <p:nvSpPr>
            <p:cNvPr id="31" name="Freeform 3321">
              <a:extLst>
                <a:ext uri="{FF2B5EF4-FFF2-40B4-BE49-F238E27FC236}">
                  <a16:creationId xmlns:a16="http://schemas.microsoft.com/office/drawing/2014/main" id="{A83C0461-6D9D-3599-EE64-4950B2896181}"/>
                </a:ext>
              </a:extLst>
            </p:cNvPr>
            <p:cNvSpPr/>
            <p:nvPr/>
          </p:nvSpPr>
          <p:spPr>
            <a:xfrm>
              <a:off x="12691430" y="4198005"/>
              <a:ext cx="68721" cy="67209"/>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2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1"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2" y="271"/>
                  </a:cubicBezTo>
                  <a:cubicBezTo>
                    <a:pt x="17765" y="-1528"/>
                    <a:pt x="3954" y="5762"/>
                    <a:pt x="716" y="18070"/>
                  </a:cubicBezTo>
                  <a:close/>
                </a:path>
              </a:pathLst>
            </a:custGeom>
            <a:solidFill>
              <a:srgbClr val="E6E6E6"/>
            </a:solidFill>
            <a:ln w="9525" cap="flat">
              <a:noFill/>
              <a:prstDash val="solid"/>
              <a:miter/>
            </a:ln>
          </p:spPr>
          <p:txBody>
            <a:bodyPr rtlCol="0" anchor="ctr"/>
            <a:lstStyle/>
            <a:p>
              <a:endParaRPr lang="en-US"/>
            </a:p>
          </p:txBody>
        </p:sp>
        <p:sp>
          <p:nvSpPr>
            <p:cNvPr id="463" name="Freeform 3322">
              <a:extLst>
                <a:ext uri="{FF2B5EF4-FFF2-40B4-BE49-F238E27FC236}">
                  <a16:creationId xmlns:a16="http://schemas.microsoft.com/office/drawing/2014/main" id="{D57495F7-81C4-D705-7B8F-7DFEE1453C55}"/>
                </a:ext>
              </a:extLst>
            </p:cNvPr>
            <p:cNvSpPr/>
            <p:nvPr/>
          </p:nvSpPr>
          <p:spPr>
            <a:xfrm>
              <a:off x="12548902" y="4030082"/>
              <a:ext cx="76805" cy="77428"/>
            </a:xfrm>
            <a:custGeom>
              <a:avLst/>
              <a:gdLst>
                <a:gd name="connsiteX0" fmla="*/ 893 w 61279"/>
                <a:gd name="connsiteY0" fmla="*/ 22536 h 61776"/>
                <a:gd name="connsiteX1" fmla="*/ 1941 w 61279"/>
                <a:gd name="connsiteY1" fmla="*/ 41186 h 61776"/>
                <a:gd name="connsiteX2" fmla="*/ 15657 w 61279"/>
                <a:gd name="connsiteY2" fmla="*/ 57943 h 61776"/>
                <a:gd name="connsiteX3" fmla="*/ 38422 w 61279"/>
                <a:gd name="connsiteY3" fmla="*/ 60783 h 61776"/>
                <a:gd name="connsiteX4" fmla="*/ 55567 w 61279"/>
                <a:gd name="connsiteY4" fmla="*/ 46488 h 61776"/>
                <a:gd name="connsiteX5" fmla="*/ 57948 w 61279"/>
                <a:gd name="connsiteY5" fmla="*/ 33044 h 61776"/>
                <a:gd name="connsiteX6" fmla="*/ 57948 w 61279"/>
                <a:gd name="connsiteY6" fmla="*/ 33044 h 61776"/>
                <a:gd name="connsiteX7" fmla="*/ 59662 w 61279"/>
                <a:gd name="connsiteY7" fmla="*/ 30488 h 61776"/>
                <a:gd name="connsiteX8" fmla="*/ 60615 w 61279"/>
                <a:gd name="connsiteY8" fmla="*/ 19980 h 61776"/>
                <a:gd name="connsiteX9" fmla="*/ 54138 w 61279"/>
                <a:gd name="connsiteY9" fmla="*/ 9755 h 61776"/>
                <a:gd name="connsiteX10" fmla="*/ 47089 w 61279"/>
                <a:gd name="connsiteY10" fmla="*/ 4359 h 61776"/>
                <a:gd name="connsiteX11" fmla="*/ 29849 w 61279"/>
                <a:gd name="connsiteY11" fmla="*/ 4 h 61776"/>
                <a:gd name="connsiteX12" fmla="*/ 12990 w 61279"/>
                <a:gd name="connsiteY12" fmla="*/ 5021 h 61776"/>
                <a:gd name="connsiteX13" fmla="*/ 893 w 61279"/>
                <a:gd name="connsiteY13" fmla="*/ 22536 h 6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79" h="61776">
                  <a:moveTo>
                    <a:pt x="893" y="22536"/>
                  </a:moveTo>
                  <a:cubicBezTo>
                    <a:pt x="-631" y="28500"/>
                    <a:pt x="-155" y="35506"/>
                    <a:pt x="1941" y="41186"/>
                  </a:cubicBezTo>
                  <a:cubicBezTo>
                    <a:pt x="4608" y="48381"/>
                    <a:pt x="9180" y="53967"/>
                    <a:pt x="15657" y="57943"/>
                  </a:cubicBezTo>
                  <a:cubicBezTo>
                    <a:pt x="22324" y="62109"/>
                    <a:pt x="30897" y="62582"/>
                    <a:pt x="38422" y="60783"/>
                  </a:cubicBezTo>
                  <a:cubicBezTo>
                    <a:pt x="45661" y="58985"/>
                    <a:pt x="52709" y="53399"/>
                    <a:pt x="55567" y="46488"/>
                  </a:cubicBezTo>
                  <a:cubicBezTo>
                    <a:pt x="57376" y="42228"/>
                    <a:pt x="58519" y="37778"/>
                    <a:pt x="57948" y="33044"/>
                  </a:cubicBezTo>
                  <a:lnTo>
                    <a:pt x="57948" y="33044"/>
                  </a:lnTo>
                  <a:cubicBezTo>
                    <a:pt x="58615" y="32287"/>
                    <a:pt x="59281" y="31435"/>
                    <a:pt x="59662" y="30488"/>
                  </a:cubicBezTo>
                  <a:cubicBezTo>
                    <a:pt x="61091" y="27364"/>
                    <a:pt x="61948" y="23293"/>
                    <a:pt x="60615" y="19980"/>
                  </a:cubicBezTo>
                  <a:cubicBezTo>
                    <a:pt x="58901" y="15909"/>
                    <a:pt x="57186" y="13068"/>
                    <a:pt x="54138" y="9755"/>
                  </a:cubicBezTo>
                  <a:cubicBezTo>
                    <a:pt x="52138" y="7577"/>
                    <a:pt x="49566" y="5779"/>
                    <a:pt x="47089" y="4359"/>
                  </a:cubicBezTo>
                  <a:cubicBezTo>
                    <a:pt x="41946" y="1234"/>
                    <a:pt x="35850" y="4"/>
                    <a:pt x="29849" y="4"/>
                  </a:cubicBezTo>
                  <a:cubicBezTo>
                    <a:pt x="24134" y="-91"/>
                    <a:pt x="17752" y="1708"/>
                    <a:pt x="12990" y="5021"/>
                  </a:cubicBezTo>
                  <a:cubicBezTo>
                    <a:pt x="6894" y="9187"/>
                    <a:pt x="2703" y="15246"/>
                    <a:pt x="893" y="22536"/>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465" name="Freeform 3323">
              <a:extLst>
                <a:ext uri="{FF2B5EF4-FFF2-40B4-BE49-F238E27FC236}">
                  <a16:creationId xmlns:a16="http://schemas.microsoft.com/office/drawing/2014/main" id="{D1EF7AC6-B35F-DC3A-2D74-2A49D968F3AD}"/>
                </a:ext>
              </a:extLst>
            </p:cNvPr>
            <p:cNvSpPr/>
            <p:nvPr/>
          </p:nvSpPr>
          <p:spPr>
            <a:xfrm>
              <a:off x="12526108" y="4087650"/>
              <a:ext cx="63987" cy="81161"/>
            </a:xfrm>
            <a:custGeom>
              <a:avLst/>
              <a:gdLst>
                <a:gd name="connsiteX0" fmla="*/ 411 w 51052"/>
                <a:gd name="connsiteY0" fmla="*/ 36154 h 64754"/>
                <a:gd name="connsiteX1" fmla="*/ 5649 w 51052"/>
                <a:gd name="connsiteY1" fmla="*/ 54236 h 64754"/>
                <a:gd name="connsiteX2" fmla="*/ 29176 w 51052"/>
                <a:gd name="connsiteY2" fmla="*/ 63987 h 64754"/>
                <a:gd name="connsiteX3" fmla="*/ 44416 w 51052"/>
                <a:gd name="connsiteY3" fmla="*/ 46757 h 64754"/>
                <a:gd name="connsiteX4" fmla="*/ 44416 w 51052"/>
                <a:gd name="connsiteY4" fmla="*/ 46662 h 64754"/>
                <a:gd name="connsiteX5" fmla="*/ 49750 w 51052"/>
                <a:gd name="connsiteY5" fmla="*/ 35301 h 64754"/>
                <a:gd name="connsiteX6" fmla="*/ 49274 w 51052"/>
                <a:gd name="connsiteY6" fmla="*/ 17219 h 64754"/>
                <a:gd name="connsiteX7" fmla="*/ 36129 w 51052"/>
                <a:gd name="connsiteY7" fmla="*/ 2261 h 64754"/>
                <a:gd name="connsiteX8" fmla="*/ 13460 w 51052"/>
                <a:gd name="connsiteY8" fmla="*/ 3491 h 64754"/>
                <a:gd name="connsiteX9" fmla="*/ 411 w 51052"/>
                <a:gd name="connsiteY9" fmla="*/ 36154 h 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52" h="64754">
                  <a:moveTo>
                    <a:pt x="411" y="36154"/>
                  </a:moveTo>
                  <a:cubicBezTo>
                    <a:pt x="1268" y="42497"/>
                    <a:pt x="2411" y="48650"/>
                    <a:pt x="5649" y="54236"/>
                  </a:cubicBezTo>
                  <a:cubicBezTo>
                    <a:pt x="10412" y="62189"/>
                    <a:pt x="20032" y="66638"/>
                    <a:pt x="29176" y="63987"/>
                  </a:cubicBezTo>
                  <a:cubicBezTo>
                    <a:pt x="36891" y="61715"/>
                    <a:pt x="42987" y="54615"/>
                    <a:pt x="44416" y="46757"/>
                  </a:cubicBezTo>
                  <a:cubicBezTo>
                    <a:pt x="44416" y="46757"/>
                    <a:pt x="44416" y="46757"/>
                    <a:pt x="44416" y="46662"/>
                  </a:cubicBezTo>
                  <a:cubicBezTo>
                    <a:pt x="46607" y="43159"/>
                    <a:pt x="48417" y="39467"/>
                    <a:pt x="49750" y="35301"/>
                  </a:cubicBezTo>
                  <a:cubicBezTo>
                    <a:pt x="51560" y="29621"/>
                    <a:pt x="51560" y="22710"/>
                    <a:pt x="49274" y="17219"/>
                  </a:cubicBezTo>
                  <a:cubicBezTo>
                    <a:pt x="46702" y="10971"/>
                    <a:pt x="42511" y="5196"/>
                    <a:pt x="36129" y="2261"/>
                  </a:cubicBezTo>
                  <a:cubicBezTo>
                    <a:pt x="28795" y="-1147"/>
                    <a:pt x="20508" y="-674"/>
                    <a:pt x="13460" y="3491"/>
                  </a:cubicBezTo>
                  <a:cubicBezTo>
                    <a:pt x="2220" y="10213"/>
                    <a:pt x="-1304" y="23846"/>
                    <a:pt x="411" y="36154"/>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466" name="Freeform 3324">
              <a:extLst>
                <a:ext uri="{FF2B5EF4-FFF2-40B4-BE49-F238E27FC236}">
                  <a16:creationId xmlns:a16="http://schemas.microsoft.com/office/drawing/2014/main" id="{24472FC9-BE02-82E7-3770-6405B5AD3A70}"/>
                </a:ext>
              </a:extLst>
            </p:cNvPr>
            <p:cNvSpPr/>
            <p:nvPr/>
          </p:nvSpPr>
          <p:spPr>
            <a:xfrm>
              <a:off x="12459033" y="3988022"/>
              <a:ext cx="46536" cy="59119"/>
            </a:xfrm>
            <a:custGeom>
              <a:avLst/>
              <a:gdLst>
                <a:gd name="connsiteX0" fmla="*/ 300 w 37129"/>
                <a:gd name="connsiteY0" fmla="*/ 26365 h 47168"/>
                <a:gd name="connsiteX1" fmla="*/ 4111 w 37129"/>
                <a:gd name="connsiteY1" fmla="*/ 39524 h 47168"/>
                <a:gd name="connsiteX2" fmla="*/ 21256 w 37129"/>
                <a:gd name="connsiteY2" fmla="*/ 46625 h 47168"/>
                <a:gd name="connsiteX3" fmla="*/ 32305 w 37129"/>
                <a:gd name="connsiteY3" fmla="*/ 34128 h 47168"/>
                <a:gd name="connsiteX4" fmla="*/ 32305 w 37129"/>
                <a:gd name="connsiteY4" fmla="*/ 34033 h 47168"/>
                <a:gd name="connsiteX5" fmla="*/ 36210 w 37129"/>
                <a:gd name="connsiteY5" fmla="*/ 25702 h 47168"/>
                <a:gd name="connsiteX6" fmla="*/ 35829 w 37129"/>
                <a:gd name="connsiteY6" fmla="*/ 12543 h 47168"/>
                <a:gd name="connsiteX7" fmla="*/ 26304 w 37129"/>
                <a:gd name="connsiteY7" fmla="*/ 1655 h 47168"/>
                <a:gd name="connsiteX8" fmla="*/ 9825 w 37129"/>
                <a:gd name="connsiteY8" fmla="*/ 2507 h 47168"/>
                <a:gd name="connsiteX9" fmla="*/ 300 w 37129"/>
                <a:gd name="connsiteY9" fmla="*/ 26365 h 4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9" h="47168">
                  <a:moveTo>
                    <a:pt x="300" y="26365"/>
                  </a:moveTo>
                  <a:cubicBezTo>
                    <a:pt x="967" y="30909"/>
                    <a:pt x="1729" y="35453"/>
                    <a:pt x="4111" y="39524"/>
                  </a:cubicBezTo>
                  <a:cubicBezTo>
                    <a:pt x="7635" y="45299"/>
                    <a:pt x="14588" y="48518"/>
                    <a:pt x="21256" y="46625"/>
                  </a:cubicBezTo>
                  <a:cubicBezTo>
                    <a:pt x="26875" y="45015"/>
                    <a:pt x="31352" y="39808"/>
                    <a:pt x="32305" y="34128"/>
                  </a:cubicBezTo>
                  <a:cubicBezTo>
                    <a:pt x="32305" y="34128"/>
                    <a:pt x="32305" y="34128"/>
                    <a:pt x="32305" y="34033"/>
                  </a:cubicBezTo>
                  <a:cubicBezTo>
                    <a:pt x="33924" y="31477"/>
                    <a:pt x="35257" y="28826"/>
                    <a:pt x="36210" y="25702"/>
                  </a:cubicBezTo>
                  <a:cubicBezTo>
                    <a:pt x="37448" y="21631"/>
                    <a:pt x="37543" y="16519"/>
                    <a:pt x="35829" y="12543"/>
                  </a:cubicBezTo>
                  <a:cubicBezTo>
                    <a:pt x="33924" y="7998"/>
                    <a:pt x="30876" y="3833"/>
                    <a:pt x="26304" y="1655"/>
                  </a:cubicBezTo>
                  <a:cubicBezTo>
                    <a:pt x="20970" y="-806"/>
                    <a:pt x="14874" y="-522"/>
                    <a:pt x="9825" y="2507"/>
                  </a:cubicBezTo>
                  <a:cubicBezTo>
                    <a:pt x="1539" y="7430"/>
                    <a:pt x="-938" y="17465"/>
                    <a:pt x="300" y="26365"/>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2" name="Freeform 3325">
              <a:extLst>
                <a:ext uri="{FF2B5EF4-FFF2-40B4-BE49-F238E27FC236}">
                  <a16:creationId xmlns:a16="http://schemas.microsoft.com/office/drawing/2014/main" id="{26BCD835-39CE-0AC5-3269-3F7617135A09}"/>
                </a:ext>
              </a:extLst>
            </p:cNvPr>
            <p:cNvSpPr/>
            <p:nvPr/>
          </p:nvSpPr>
          <p:spPr>
            <a:xfrm>
              <a:off x="12481973" y="4050019"/>
              <a:ext cx="51978" cy="55126"/>
            </a:xfrm>
            <a:custGeom>
              <a:avLst/>
              <a:gdLst>
                <a:gd name="connsiteX0" fmla="*/ 3524 w 41471"/>
                <a:gd name="connsiteY0" fmla="*/ 15527 h 43982"/>
                <a:gd name="connsiteX1" fmla="*/ 0 w 41471"/>
                <a:gd name="connsiteY1" fmla="*/ 28781 h 43982"/>
                <a:gd name="connsiteX2" fmla="*/ 11049 w 41471"/>
                <a:gd name="connsiteY2" fmla="*/ 43550 h 43982"/>
                <a:gd name="connsiteX3" fmla="*/ 27051 w 41471"/>
                <a:gd name="connsiteY3" fmla="*/ 38438 h 43982"/>
                <a:gd name="connsiteX4" fmla="*/ 27051 w 41471"/>
                <a:gd name="connsiteY4" fmla="*/ 38438 h 43982"/>
                <a:gd name="connsiteX5" fmla="*/ 34671 w 41471"/>
                <a:gd name="connsiteY5" fmla="*/ 33326 h 43982"/>
                <a:gd name="connsiteX6" fmla="*/ 41148 w 41471"/>
                <a:gd name="connsiteY6" fmla="*/ 21870 h 43982"/>
                <a:gd name="connsiteX7" fmla="*/ 38576 w 41471"/>
                <a:gd name="connsiteY7" fmla="*/ 7669 h 43982"/>
                <a:gd name="connsiteX8" fmla="*/ 24003 w 41471"/>
                <a:gd name="connsiteY8" fmla="*/ 1 h 43982"/>
                <a:gd name="connsiteX9" fmla="*/ 3524 w 41471"/>
                <a:gd name="connsiteY9" fmla="*/ 15527 h 4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71" h="43982">
                  <a:moveTo>
                    <a:pt x="3524" y="15527"/>
                  </a:moveTo>
                  <a:cubicBezTo>
                    <a:pt x="1714" y="19787"/>
                    <a:pt x="95" y="24048"/>
                    <a:pt x="0" y="28781"/>
                  </a:cubicBezTo>
                  <a:cubicBezTo>
                    <a:pt x="0" y="35503"/>
                    <a:pt x="4286" y="41846"/>
                    <a:pt x="11049" y="43550"/>
                  </a:cubicBezTo>
                  <a:cubicBezTo>
                    <a:pt x="16669" y="44970"/>
                    <a:pt x="23241" y="42793"/>
                    <a:pt x="27051" y="38438"/>
                  </a:cubicBezTo>
                  <a:lnTo>
                    <a:pt x="27051" y="38438"/>
                  </a:lnTo>
                  <a:cubicBezTo>
                    <a:pt x="29718" y="37018"/>
                    <a:pt x="32290" y="35503"/>
                    <a:pt x="34671" y="33326"/>
                  </a:cubicBezTo>
                  <a:cubicBezTo>
                    <a:pt x="37910" y="30486"/>
                    <a:pt x="40481" y="26131"/>
                    <a:pt x="41148" y="21870"/>
                  </a:cubicBezTo>
                  <a:cubicBezTo>
                    <a:pt x="41910" y="16947"/>
                    <a:pt x="41434" y="11835"/>
                    <a:pt x="38576" y="7669"/>
                  </a:cubicBezTo>
                  <a:cubicBezTo>
                    <a:pt x="35242" y="2841"/>
                    <a:pt x="29908" y="1"/>
                    <a:pt x="24003" y="1"/>
                  </a:cubicBezTo>
                  <a:cubicBezTo>
                    <a:pt x="14383" y="-94"/>
                    <a:pt x="7144" y="7196"/>
                    <a:pt x="3524" y="15527"/>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3" name="Freeform 3326">
              <a:extLst>
                <a:ext uri="{FF2B5EF4-FFF2-40B4-BE49-F238E27FC236}">
                  <a16:creationId xmlns:a16="http://schemas.microsoft.com/office/drawing/2014/main" id="{760A68E7-1941-5FAE-3A9C-7372C16337B9}"/>
                </a:ext>
              </a:extLst>
            </p:cNvPr>
            <p:cNvSpPr/>
            <p:nvPr/>
          </p:nvSpPr>
          <p:spPr>
            <a:xfrm>
              <a:off x="12304049" y="4036745"/>
              <a:ext cx="53741" cy="53506"/>
            </a:xfrm>
            <a:custGeom>
              <a:avLst/>
              <a:gdLst>
                <a:gd name="connsiteX0" fmla="*/ 5273 w 42877"/>
                <a:gd name="connsiteY0" fmla="*/ 12864 h 42690"/>
                <a:gd name="connsiteX1" fmla="*/ 130 w 42877"/>
                <a:gd name="connsiteY1" fmla="*/ 25551 h 42690"/>
                <a:gd name="connsiteX2" fmla="*/ 9179 w 42877"/>
                <a:gd name="connsiteY2" fmla="*/ 41645 h 42690"/>
                <a:gd name="connsiteX3" fmla="*/ 25657 w 42877"/>
                <a:gd name="connsiteY3" fmla="*/ 38615 h 42690"/>
                <a:gd name="connsiteX4" fmla="*/ 25657 w 42877"/>
                <a:gd name="connsiteY4" fmla="*/ 38615 h 42690"/>
                <a:gd name="connsiteX5" fmla="*/ 33944 w 42877"/>
                <a:gd name="connsiteY5" fmla="*/ 34544 h 42690"/>
                <a:gd name="connsiteX6" fmla="*/ 41849 w 42877"/>
                <a:gd name="connsiteY6" fmla="*/ 24036 h 42690"/>
                <a:gd name="connsiteX7" fmla="*/ 41183 w 42877"/>
                <a:gd name="connsiteY7" fmla="*/ 9646 h 42690"/>
                <a:gd name="connsiteX8" fmla="*/ 27753 w 42877"/>
                <a:gd name="connsiteY8" fmla="*/ 178 h 42690"/>
                <a:gd name="connsiteX9" fmla="*/ 5273 w 42877"/>
                <a:gd name="connsiteY9" fmla="*/ 12864 h 4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7" h="42690">
                  <a:moveTo>
                    <a:pt x="5273" y="12864"/>
                  </a:moveTo>
                  <a:cubicBezTo>
                    <a:pt x="2892" y="16841"/>
                    <a:pt x="701" y="20912"/>
                    <a:pt x="130" y="25551"/>
                  </a:cubicBezTo>
                  <a:cubicBezTo>
                    <a:pt x="-727" y="32272"/>
                    <a:pt x="2702" y="39089"/>
                    <a:pt x="9179" y="41645"/>
                  </a:cubicBezTo>
                  <a:cubicBezTo>
                    <a:pt x="14608" y="43822"/>
                    <a:pt x="21371" y="42497"/>
                    <a:pt x="25657" y="38615"/>
                  </a:cubicBezTo>
                  <a:lnTo>
                    <a:pt x="25657" y="38615"/>
                  </a:lnTo>
                  <a:cubicBezTo>
                    <a:pt x="28514" y="37574"/>
                    <a:pt x="31181" y="36343"/>
                    <a:pt x="33944" y="34544"/>
                  </a:cubicBezTo>
                  <a:cubicBezTo>
                    <a:pt x="37563" y="32083"/>
                    <a:pt x="40706" y="28201"/>
                    <a:pt x="41849" y="24036"/>
                  </a:cubicBezTo>
                  <a:cubicBezTo>
                    <a:pt x="43183" y="19302"/>
                    <a:pt x="43469" y="14190"/>
                    <a:pt x="41183" y="9646"/>
                  </a:cubicBezTo>
                  <a:cubicBezTo>
                    <a:pt x="38516" y="4439"/>
                    <a:pt x="33563" y="936"/>
                    <a:pt x="27753" y="178"/>
                  </a:cubicBezTo>
                  <a:cubicBezTo>
                    <a:pt x="18132" y="-1147"/>
                    <a:pt x="9941" y="5101"/>
                    <a:pt x="5273" y="12864"/>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4" name="Freeform 255">
              <a:extLst>
                <a:ext uri="{FF2B5EF4-FFF2-40B4-BE49-F238E27FC236}">
                  <a16:creationId xmlns:a16="http://schemas.microsoft.com/office/drawing/2014/main" id="{8E4935CA-40A5-02CD-3E8B-BE30ECDD5A59}"/>
                </a:ext>
              </a:extLst>
            </p:cNvPr>
            <p:cNvSpPr/>
            <p:nvPr/>
          </p:nvSpPr>
          <p:spPr>
            <a:xfrm>
              <a:off x="12568546" y="4185804"/>
              <a:ext cx="81043" cy="90373"/>
            </a:xfrm>
            <a:custGeom>
              <a:avLst/>
              <a:gdLst>
                <a:gd name="connsiteX0" fmla="*/ 3318 w 64660"/>
                <a:gd name="connsiteY0" fmla="*/ 21273 h 72104"/>
                <a:gd name="connsiteX1" fmla="*/ 13605 w 64660"/>
                <a:gd name="connsiteY1" fmla="*/ 65674 h 72104"/>
                <a:gd name="connsiteX2" fmla="*/ 25130 w 64660"/>
                <a:gd name="connsiteY2" fmla="*/ 68798 h 72104"/>
                <a:gd name="connsiteX3" fmla="*/ 44370 w 64660"/>
                <a:gd name="connsiteY3" fmla="*/ 67851 h 72104"/>
                <a:gd name="connsiteX4" fmla="*/ 58658 w 64660"/>
                <a:gd name="connsiteY4" fmla="*/ 51094 h 72104"/>
                <a:gd name="connsiteX5" fmla="*/ 64659 w 64660"/>
                <a:gd name="connsiteY5" fmla="*/ 30266 h 72104"/>
                <a:gd name="connsiteX6" fmla="*/ 56467 w 64660"/>
                <a:gd name="connsiteY6" fmla="*/ 9060 h 72104"/>
                <a:gd name="connsiteX7" fmla="*/ 35703 w 64660"/>
                <a:gd name="connsiteY7" fmla="*/ 66 h 72104"/>
                <a:gd name="connsiteX8" fmla="*/ 3318 w 64660"/>
                <a:gd name="connsiteY8" fmla="*/ 21273 h 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60" h="72104">
                  <a:moveTo>
                    <a:pt x="3318" y="21273"/>
                  </a:moveTo>
                  <a:cubicBezTo>
                    <a:pt x="-2588" y="36136"/>
                    <a:pt x="-1445" y="56491"/>
                    <a:pt x="13605" y="65674"/>
                  </a:cubicBezTo>
                  <a:cubicBezTo>
                    <a:pt x="17034" y="67757"/>
                    <a:pt x="21129" y="68798"/>
                    <a:pt x="25130" y="68798"/>
                  </a:cubicBezTo>
                  <a:cubicBezTo>
                    <a:pt x="31036" y="73532"/>
                    <a:pt x="38846" y="73153"/>
                    <a:pt x="44370" y="67851"/>
                  </a:cubicBezTo>
                  <a:cubicBezTo>
                    <a:pt x="49704" y="62645"/>
                    <a:pt x="54753" y="57438"/>
                    <a:pt x="58658" y="51094"/>
                  </a:cubicBezTo>
                  <a:cubicBezTo>
                    <a:pt x="62563" y="44846"/>
                    <a:pt x="64468" y="37651"/>
                    <a:pt x="64659" y="30266"/>
                  </a:cubicBezTo>
                  <a:cubicBezTo>
                    <a:pt x="64754" y="22409"/>
                    <a:pt x="61706" y="14929"/>
                    <a:pt x="56467" y="9060"/>
                  </a:cubicBezTo>
                  <a:cubicBezTo>
                    <a:pt x="51133" y="3095"/>
                    <a:pt x="43513" y="634"/>
                    <a:pt x="35703" y="66"/>
                  </a:cubicBezTo>
                  <a:cubicBezTo>
                    <a:pt x="21701" y="-881"/>
                    <a:pt x="8366" y="8492"/>
                    <a:pt x="3318" y="21273"/>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5" name="Freeform 256">
              <a:extLst>
                <a:ext uri="{FF2B5EF4-FFF2-40B4-BE49-F238E27FC236}">
                  <a16:creationId xmlns:a16="http://schemas.microsoft.com/office/drawing/2014/main" id="{5854EE2E-46E8-FD9C-28D3-79A920EBE886}"/>
                </a:ext>
              </a:extLst>
            </p:cNvPr>
            <p:cNvSpPr/>
            <p:nvPr/>
          </p:nvSpPr>
          <p:spPr>
            <a:xfrm>
              <a:off x="12441145" y="4290359"/>
              <a:ext cx="69131" cy="94045"/>
            </a:xfrm>
            <a:custGeom>
              <a:avLst/>
              <a:gdLst>
                <a:gd name="connsiteX0" fmla="*/ 25526 w 55156"/>
                <a:gd name="connsiteY0" fmla="*/ 53 h 75034"/>
                <a:gd name="connsiteX1" fmla="*/ 5429 w 55156"/>
                <a:gd name="connsiteY1" fmla="*/ 14443 h 75034"/>
                <a:gd name="connsiteX2" fmla="*/ 5429 w 55156"/>
                <a:gd name="connsiteY2" fmla="*/ 14538 h 75034"/>
                <a:gd name="connsiteX3" fmla="*/ 571 w 55156"/>
                <a:gd name="connsiteY3" fmla="*/ 36218 h 75034"/>
                <a:gd name="connsiteX4" fmla="*/ 666 w 55156"/>
                <a:gd name="connsiteY4" fmla="*/ 36407 h 75034"/>
                <a:gd name="connsiteX5" fmla="*/ 761 w 55156"/>
                <a:gd name="connsiteY5" fmla="*/ 36596 h 75034"/>
                <a:gd name="connsiteX6" fmla="*/ 1238 w 55156"/>
                <a:gd name="connsiteY6" fmla="*/ 38111 h 75034"/>
                <a:gd name="connsiteX7" fmla="*/ 2571 w 55156"/>
                <a:gd name="connsiteY7" fmla="*/ 49377 h 75034"/>
                <a:gd name="connsiteX8" fmla="*/ 9143 w 55156"/>
                <a:gd name="connsiteY8" fmla="*/ 65661 h 75034"/>
                <a:gd name="connsiteX9" fmla="*/ 29813 w 55156"/>
                <a:gd name="connsiteY9" fmla="*/ 74939 h 75034"/>
                <a:gd name="connsiteX10" fmla="*/ 49625 w 55156"/>
                <a:gd name="connsiteY10" fmla="*/ 61590 h 75034"/>
                <a:gd name="connsiteX11" fmla="*/ 54482 w 55156"/>
                <a:gd name="connsiteY11" fmla="*/ 43791 h 75034"/>
                <a:gd name="connsiteX12" fmla="*/ 54673 w 55156"/>
                <a:gd name="connsiteY12" fmla="*/ 26277 h 75034"/>
                <a:gd name="connsiteX13" fmla="*/ 45053 w 55156"/>
                <a:gd name="connsiteY13" fmla="*/ 7059 h 75034"/>
                <a:gd name="connsiteX14" fmla="*/ 25526 w 55156"/>
                <a:gd name="connsiteY14" fmla="*/ 53 h 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56" h="75034">
                  <a:moveTo>
                    <a:pt x="25526" y="53"/>
                  </a:moveTo>
                  <a:cubicBezTo>
                    <a:pt x="16763" y="621"/>
                    <a:pt x="9048" y="6680"/>
                    <a:pt x="5429" y="14443"/>
                  </a:cubicBezTo>
                  <a:cubicBezTo>
                    <a:pt x="5429" y="14443"/>
                    <a:pt x="5429" y="14443"/>
                    <a:pt x="5429" y="14538"/>
                  </a:cubicBezTo>
                  <a:cubicBezTo>
                    <a:pt x="3428" y="15390"/>
                    <a:pt x="-1334" y="33851"/>
                    <a:pt x="571" y="36218"/>
                  </a:cubicBezTo>
                  <a:cubicBezTo>
                    <a:pt x="571" y="36312"/>
                    <a:pt x="571" y="36312"/>
                    <a:pt x="666" y="36407"/>
                  </a:cubicBezTo>
                  <a:cubicBezTo>
                    <a:pt x="-572" y="35082"/>
                    <a:pt x="190" y="35839"/>
                    <a:pt x="761" y="36596"/>
                  </a:cubicBezTo>
                  <a:cubicBezTo>
                    <a:pt x="952" y="37070"/>
                    <a:pt x="1047" y="37543"/>
                    <a:pt x="1238" y="38111"/>
                  </a:cubicBezTo>
                  <a:cubicBezTo>
                    <a:pt x="1809" y="41898"/>
                    <a:pt x="1904" y="45685"/>
                    <a:pt x="2571" y="49377"/>
                  </a:cubicBezTo>
                  <a:cubicBezTo>
                    <a:pt x="3619" y="55152"/>
                    <a:pt x="5333" y="61022"/>
                    <a:pt x="9143" y="65661"/>
                  </a:cubicBezTo>
                  <a:cubicBezTo>
                    <a:pt x="14287" y="71909"/>
                    <a:pt x="21526" y="75696"/>
                    <a:pt x="29813" y="74939"/>
                  </a:cubicBezTo>
                  <a:cubicBezTo>
                    <a:pt x="38290" y="74181"/>
                    <a:pt x="45338" y="68690"/>
                    <a:pt x="49625" y="61590"/>
                  </a:cubicBezTo>
                  <a:cubicBezTo>
                    <a:pt x="52863" y="56288"/>
                    <a:pt x="54006" y="49945"/>
                    <a:pt x="54482" y="43791"/>
                  </a:cubicBezTo>
                  <a:cubicBezTo>
                    <a:pt x="54959" y="38016"/>
                    <a:pt x="55625" y="32052"/>
                    <a:pt x="54673" y="26277"/>
                  </a:cubicBezTo>
                  <a:cubicBezTo>
                    <a:pt x="53339" y="18798"/>
                    <a:pt x="50577" y="12360"/>
                    <a:pt x="45053" y="7059"/>
                  </a:cubicBezTo>
                  <a:cubicBezTo>
                    <a:pt x="39719" y="2325"/>
                    <a:pt x="32480" y="-421"/>
                    <a:pt x="25526" y="53"/>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6" name="Freeform 257">
              <a:extLst>
                <a:ext uri="{FF2B5EF4-FFF2-40B4-BE49-F238E27FC236}">
                  <a16:creationId xmlns:a16="http://schemas.microsoft.com/office/drawing/2014/main" id="{18943F78-EC00-34FB-79F6-853EDDC89045}"/>
                </a:ext>
              </a:extLst>
            </p:cNvPr>
            <p:cNvSpPr/>
            <p:nvPr/>
          </p:nvSpPr>
          <p:spPr>
            <a:xfrm>
              <a:off x="12482950" y="4186553"/>
              <a:ext cx="71615" cy="56325"/>
            </a:xfrm>
            <a:custGeom>
              <a:avLst/>
              <a:gdLst>
                <a:gd name="connsiteX0" fmla="*/ 1125 w 57138"/>
                <a:gd name="connsiteY0" fmla="*/ 33361 h 44939"/>
                <a:gd name="connsiteX1" fmla="*/ 9412 w 57138"/>
                <a:gd name="connsiteY1" fmla="*/ 42828 h 44939"/>
                <a:gd name="connsiteX2" fmla="*/ 19032 w 57138"/>
                <a:gd name="connsiteY2" fmla="*/ 44911 h 44939"/>
                <a:gd name="connsiteX3" fmla="*/ 25510 w 57138"/>
                <a:gd name="connsiteY3" fmla="*/ 43207 h 44939"/>
                <a:gd name="connsiteX4" fmla="*/ 28939 w 57138"/>
                <a:gd name="connsiteY4" fmla="*/ 43585 h 44939"/>
                <a:gd name="connsiteX5" fmla="*/ 41797 w 57138"/>
                <a:gd name="connsiteY5" fmla="*/ 40840 h 44939"/>
                <a:gd name="connsiteX6" fmla="*/ 50179 w 57138"/>
                <a:gd name="connsiteY6" fmla="*/ 35822 h 44939"/>
                <a:gd name="connsiteX7" fmla="*/ 54942 w 57138"/>
                <a:gd name="connsiteY7" fmla="*/ 29763 h 44939"/>
                <a:gd name="connsiteX8" fmla="*/ 57132 w 57138"/>
                <a:gd name="connsiteY8" fmla="*/ 20485 h 44939"/>
                <a:gd name="connsiteX9" fmla="*/ 54561 w 57138"/>
                <a:gd name="connsiteY9" fmla="*/ 11112 h 44939"/>
                <a:gd name="connsiteX10" fmla="*/ 40845 w 57138"/>
                <a:gd name="connsiteY10" fmla="*/ 982 h 44939"/>
                <a:gd name="connsiteX11" fmla="*/ 14556 w 57138"/>
                <a:gd name="connsiteY11" fmla="*/ 6568 h 44939"/>
                <a:gd name="connsiteX12" fmla="*/ 2649 w 57138"/>
                <a:gd name="connsiteY12" fmla="*/ 17077 h 44939"/>
                <a:gd name="connsiteX13" fmla="*/ 1125 w 57138"/>
                <a:gd name="connsiteY13" fmla="*/ 33361 h 4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38" h="44939">
                  <a:moveTo>
                    <a:pt x="1125" y="33361"/>
                  </a:moveTo>
                  <a:cubicBezTo>
                    <a:pt x="2745" y="37431"/>
                    <a:pt x="5412" y="40745"/>
                    <a:pt x="9412" y="42828"/>
                  </a:cubicBezTo>
                  <a:cubicBezTo>
                    <a:pt x="12270" y="44343"/>
                    <a:pt x="15794" y="45100"/>
                    <a:pt x="19032" y="44911"/>
                  </a:cubicBezTo>
                  <a:cubicBezTo>
                    <a:pt x="21414" y="44721"/>
                    <a:pt x="23605" y="44153"/>
                    <a:pt x="25510" y="43207"/>
                  </a:cubicBezTo>
                  <a:cubicBezTo>
                    <a:pt x="26653" y="43491"/>
                    <a:pt x="27796" y="43680"/>
                    <a:pt x="28939" y="43585"/>
                  </a:cubicBezTo>
                  <a:cubicBezTo>
                    <a:pt x="33320" y="43017"/>
                    <a:pt x="37797" y="42544"/>
                    <a:pt x="41797" y="40840"/>
                  </a:cubicBezTo>
                  <a:cubicBezTo>
                    <a:pt x="45131" y="39514"/>
                    <a:pt x="47512" y="38094"/>
                    <a:pt x="50179" y="35822"/>
                  </a:cubicBezTo>
                  <a:cubicBezTo>
                    <a:pt x="52084" y="34118"/>
                    <a:pt x="53799" y="31940"/>
                    <a:pt x="54942" y="29763"/>
                  </a:cubicBezTo>
                  <a:cubicBezTo>
                    <a:pt x="56466" y="26733"/>
                    <a:pt x="57037" y="23893"/>
                    <a:pt x="57132" y="20485"/>
                  </a:cubicBezTo>
                  <a:cubicBezTo>
                    <a:pt x="57228" y="17077"/>
                    <a:pt x="56085" y="14047"/>
                    <a:pt x="54561" y="11112"/>
                  </a:cubicBezTo>
                  <a:cubicBezTo>
                    <a:pt x="51798" y="5905"/>
                    <a:pt x="46369" y="2687"/>
                    <a:pt x="40845" y="982"/>
                  </a:cubicBezTo>
                  <a:cubicBezTo>
                    <a:pt x="31510" y="-1952"/>
                    <a:pt x="22366" y="2213"/>
                    <a:pt x="14556" y="6568"/>
                  </a:cubicBezTo>
                  <a:cubicBezTo>
                    <a:pt x="9793" y="9219"/>
                    <a:pt x="5602" y="12438"/>
                    <a:pt x="2649" y="17077"/>
                  </a:cubicBezTo>
                  <a:cubicBezTo>
                    <a:pt x="-113" y="21621"/>
                    <a:pt x="-875" y="28154"/>
                    <a:pt x="1125" y="33361"/>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7" name="Freeform 258">
              <a:extLst>
                <a:ext uri="{FF2B5EF4-FFF2-40B4-BE49-F238E27FC236}">
                  <a16:creationId xmlns:a16="http://schemas.microsoft.com/office/drawing/2014/main" id="{65B6A2A7-0469-0516-C3CA-DF44A694D32A}"/>
                </a:ext>
              </a:extLst>
            </p:cNvPr>
            <p:cNvSpPr/>
            <p:nvPr/>
          </p:nvSpPr>
          <p:spPr>
            <a:xfrm>
              <a:off x="12227195" y="4071855"/>
              <a:ext cx="561997" cy="502387"/>
            </a:xfrm>
            <a:custGeom>
              <a:avLst/>
              <a:gdLst>
                <a:gd name="connsiteX0" fmla="*/ 337673 w 448390"/>
                <a:gd name="connsiteY0" fmla="*/ 251923 h 400830"/>
                <a:gd name="connsiteX1" fmla="*/ 267855 w 448390"/>
                <a:gd name="connsiteY1" fmla="*/ 243687 h 400830"/>
                <a:gd name="connsiteX2" fmla="*/ 202037 w 448390"/>
                <a:gd name="connsiteY2" fmla="*/ 271142 h 400830"/>
                <a:gd name="connsiteX3" fmla="*/ 119169 w 448390"/>
                <a:gd name="connsiteY3" fmla="*/ 247190 h 400830"/>
                <a:gd name="connsiteX4" fmla="*/ 61924 w 448390"/>
                <a:gd name="connsiteY4" fmla="*/ 212539 h 400830"/>
                <a:gd name="connsiteX5" fmla="*/ 1917 w 448390"/>
                <a:gd name="connsiteY5" fmla="*/ 228918 h 400830"/>
                <a:gd name="connsiteX6" fmla="*/ 63639 w 448390"/>
                <a:gd name="connsiteY6" fmla="*/ 284869 h 400830"/>
                <a:gd name="connsiteX7" fmla="*/ 116502 w 448390"/>
                <a:gd name="connsiteY7" fmla="*/ 341862 h 400830"/>
                <a:gd name="connsiteX8" fmla="*/ 195655 w 448390"/>
                <a:gd name="connsiteY8" fmla="*/ 334857 h 400830"/>
                <a:gd name="connsiteX9" fmla="*/ 254806 w 448390"/>
                <a:gd name="connsiteY9" fmla="*/ 388063 h 400830"/>
                <a:gd name="connsiteX10" fmla="*/ 327481 w 448390"/>
                <a:gd name="connsiteY10" fmla="*/ 393743 h 400830"/>
                <a:gd name="connsiteX11" fmla="*/ 348341 w 448390"/>
                <a:gd name="connsiteY11" fmla="*/ 322076 h 400830"/>
                <a:gd name="connsiteX12" fmla="*/ 397014 w 448390"/>
                <a:gd name="connsiteY12" fmla="*/ 272183 h 400830"/>
                <a:gd name="connsiteX13" fmla="*/ 447973 w 448390"/>
                <a:gd name="connsiteY13" fmla="*/ 231001 h 400830"/>
                <a:gd name="connsiteX14" fmla="*/ 415683 w 448390"/>
                <a:gd name="connsiteY14" fmla="*/ 148635 h 400830"/>
                <a:gd name="connsiteX15" fmla="*/ 364724 w 448390"/>
                <a:gd name="connsiteY15" fmla="*/ 89844 h 400830"/>
                <a:gd name="connsiteX16" fmla="*/ 343959 w 448390"/>
                <a:gd name="connsiteY16" fmla="*/ 19028 h 400830"/>
                <a:gd name="connsiteX17" fmla="*/ 288715 w 448390"/>
                <a:gd name="connsiteY17" fmla="*/ 93631 h 400830"/>
                <a:gd name="connsiteX18" fmla="*/ 343579 w 448390"/>
                <a:gd name="connsiteY18" fmla="*/ 147783 h 400830"/>
                <a:gd name="connsiteX19" fmla="*/ 334339 w 448390"/>
                <a:gd name="connsiteY19" fmla="*/ 184516 h 400830"/>
                <a:gd name="connsiteX20" fmla="*/ 348817 w 448390"/>
                <a:gd name="connsiteY20" fmla="*/ 216800 h 400830"/>
                <a:gd name="connsiteX21" fmla="*/ 337673 w 448390"/>
                <a:gd name="connsiteY21" fmla="*/ 251923 h 4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8390" h="400830">
                  <a:moveTo>
                    <a:pt x="337673" y="251923"/>
                  </a:moveTo>
                  <a:cubicBezTo>
                    <a:pt x="318909" y="231190"/>
                    <a:pt x="291858" y="238480"/>
                    <a:pt x="267855" y="243687"/>
                  </a:cubicBezTo>
                  <a:cubicBezTo>
                    <a:pt x="238994" y="249935"/>
                    <a:pt x="226897" y="274550"/>
                    <a:pt x="202037" y="271142"/>
                  </a:cubicBezTo>
                  <a:cubicBezTo>
                    <a:pt x="168414" y="266503"/>
                    <a:pt x="155460" y="242551"/>
                    <a:pt x="119169" y="247190"/>
                  </a:cubicBezTo>
                  <a:cubicBezTo>
                    <a:pt x="72783" y="253059"/>
                    <a:pt x="83832" y="244066"/>
                    <a:pt x="61924" y="212539"/>
                  </a:cubicBezTo>
                  <a:cubicBezTo>
                    <a:pt x="43636" y="186126"/>
                    <a:pt x="-10847" y="190197"/>
                    <a:pt x="1917" y="228918"/>
                  </a:cubicBezTo>
                  <a:cubicBezTo>
                    <a:pt x="9918" y="253343"/>
                    <a:pt x="49637" y="262905"/>
                    <a:pt x="63639" y="284869"/>
                  </a:cubicBezTo>
                  <a:cubicBezTo>
                    <a:pt x="79736" y="309958"/>
                    <a:pt x="84784" y="330218"/>
                    <a:pt x="116502" y="341862"/>
                  </a:cubicBezTo>
                  <a:cubicBezTo>
                    <a:pt x="144792" y="352276"/>
                    <a:pt x="171843" y="326431"/>
                    <a:pt x="195655" y="334857"/>
                  </a:cubicBezTo>
                  <a:cubicBezTo>
                    <a:pt x="216325" y="342241"/>
                    <a:pt x="230898" y="376039"/>
                    <a:pt x="254806" y="388063"/>
                  </a:cubicBezTo>
                  <a:cubicBezTo>
                    <a:pt x="273760" y="397530"/>
                    <a:pt x="309860" y="408228"/>
                    <a:pt x="327481" y="393743"/>
                  </a:cubicBezTo>
                  <a:cubicBezTo>
                    <a:pt x="344245" y="379921"/>
                    <a:pt x="338911" y="342904"/>
                    <a:pt x="348341" y="322076"/>
                  </a:cubicBezTo>
                  <a:cubicBezTo>
                    <a:pt x="359866" y="296609"/>
                    <a:pt x="369486" y="282692"/>
                    <a:pt x="397014" y="272183"/>
                  </a:cubicBezTo>
                  <a:cubicBezTo>
                    <a:pt x="420731" y="263095"/>
                    <a:pt x="443972" y="264136"/>
                    <a:pt x="447973" y="231001"/>
                  </a:cubicBezTo>
                  <a:cubicBezTo>
                    <a:pt x="451401" y="202504"/>
                    <a:pt x="433114" y="170315"/>
                    <a:pt x="415683" y="148635"/>
                  </a:cubicBezTo>
                  <a:cubicBezTo>
                    <a:pt x="399776" y="128943"/>
                    <a:pt x="371677" y="114269"/>
                    <a:pt x="364724" y="89844"/>
                  </a:cubicBezTo>
                  <a:cubicBezTo>
                    <a:pt x="357009" y="62767"/>
                    <a:pt x="368629" y="42223"/>
                    <a:pt x="343959" y="19028"/>
                  </a:cubicBezTo>
                  <a:cubicBezTo>
                    <a:pt x="283761" y="-37870"/>
                    <a:pt x="232803" y="46484"/>
                    <a:pt x="288715" y="93631"/>
                  </a:cubicBezTo>
                  <a:cubicBezTo>
                    <a:pt x="309955" y="111524"/>
                    <a:pt x="340911" y="116352"/>
                    <a:pt x="343579" y="147783"/>
                  </a:cubicBezTo>
                  <a:cubicBezTo>
                    <a:pt x="344722" y="161132"/>
                    <a:pt x="333958" y="171925"/>
                    <a:pt x="334339" y="184516"/>
                  </a:cubicBezTo>
                  <a:cubicBezTo>
                    <a:pt x="334720" y="197960"/>
                    <a:pt x="342817" y="205534"/>
                    <a:pt x="348817" y="216800"/>
                  </a:cubicBezTo>
                  <a:cubicBezTo>
                    <a:pt x="355199" y="229013"/>
                    <a:pt x="351484" y="252018"/>
                    <a:pt x="337673" y="251923"/>
                  </a:cubicBezTo>
                  <a:close/>
                </a:path>
              </a:pathLst>
            </a:custGeom>
            <a:solidFill>
              <a:schemeClr val="bg2">
                <a:lumMod val="75000"/>
              </a:schemeClr>
            </a:solidFill>
            <a:ln w="9525" cap="flat">
              <a:noFill/>
              <a:prstDash val="solid"/>
              <a:miter/>
            </a:ln>
          </p:spPr>
          <p:txBody>
            <a:bodyPr rtlCol="0" anchor="ctr"/>
            <a:lstStyle/>
            <a:p>
              <a:endParaRPr lang="en-US"/>
            </a:p>
          </p:txBody>
        </p:sp>
        <p:sp>
          <p:nvSpPr>
            <p:cNvPr id="38" name="Freeform 259">
              <a:extLst>
                <a:ext uri="{FF2B5EF4-FFF2-40B4-BE49-F238E27FC236}">
                  <a16:creationId xmlns:a16="http://schemas.microsoft.com/office/drawing/2014/main" id="{5EE3C137-8505-64D3-6C80-2EEDB0DD112D}"/>
                </a:ext>
              </a:extLst>
            </p:cNvPr>
            <p:cNvSpPr/>
            <p:nvPr/>
          </p:nvSpPr>
          <p:spPr>
            <a:xfrm rot="19481806">
              <a:off x="12629140" y="4080166"/>
              <a:ext cx="142304" cy="180124"/>
            </a:xfrm>
            <a:custGeom>
              <a:avLst/>
              <a:gdLst>
                <a:gd name="connsiteX0" fmla="*/ 113537 w 113537"/>
                <a:gd name="connsiteY0" fmla="*/ 71856 h 143712"/>
                <a:gd name="connsiteX1" fmla="*/ 56769 w 113537"/>
                <a:gd name="connsiteY1" fmla="*/ 143712 h 143712"/>
                <a:gd name="connsiteX2" fmla="*/ 0 w 113537"/>
                <a:gd name="connsiteY2" fmla="*/ 71856 h 143712"/>
                <a:gd name="connsiteX3" fmla="*/ 56769 w 113537"/>
                <a:gd name="connsiteY3" fmla="*/ 0 h 143712"/>
                <a:gd name="connsiteX4" fmla="*/ 113537 w 113537"/>
                <a:gd name="connsiteY4" fmla="*/ 71856 h 1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 h="143712">
                  <a:moveTo>
                    <a:pt x="113537" y="71856"/>
                  </a:moveTo>
                  <a:cubicBezTo>
                    <a:pt x="113537" y="111541"/>
                    <a:pt x="88121" y="143712"/>
                    <a:pt x="56769" y="143712"/>
                  </a:cubicBezTo>
                  <a:cubicBezTo>
                    <a:pt x="25416" y="143712"/>
                    <a:pt x="0" y="111541"/>
                    <a:pt x="0" y="71856"/>
                  </a:cubicBezTo>
                  <a:cubicBezTo>
                    <a:pt x="0" y="32171"/>
                    <a:pt x="25417" y="0"/>
                    <a:pt x="56769" y="0"/>
                  </a:cubicBezTo>
                  <a:cubicBezTo>
                    <a:pt x="88121" y="0"/>
                    <a:pt x="113537" y="32171"/>
                    <a:pt x="113537" y="71856"/>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9" name="Freeform 260">
              <a:extLst>
                <a:ext uri="{FF2B5EF4-FFF2-40B4-BE49-F238E27FC236}">
                  <a16:creationId xmlns:a16="http://schemas.microsoft.com/office/drawing/2014/main" id="{0FD0F8BF-9B3D-1381-B277-0701CFA18FC9}"/>
                </a:ext>
              </a:extLst>
            </p:cNvPr>
            <p:cNvSpPr/>
            <p:nvPr/>
          </p:nvSpPr>
          <p:spPr>
            <a:xfrm rot="19481806">
              <a:off x="12660896" y="4120392"/>
              <a:ext cx="78792" cy="99673"/>
            </a:xfrm>
            <a:custGeom>
              <a:avLst/>
              <a:gdLst>
                <a:gd name="connsiteX0" fmla="*/ 62865 w 62864"/>
                <a:gd name="connsiteY0" fmla="*/ 39762 h 79524"/>
                <a:gd name="connsiteX1" fmla="*/ 31432 w 62864"/>
                <a:gd name="connsiteY1" fmla="*/ 79525 h 79524"/>
                <a:gd name="connsiteX2" fmla="*/ 0 w 62864"/>
                <a:gd name="connsiteY2" fmla="*/ 39762 h 79524"/>
                <a:gd name="connsiteX3" fmla="*/ 31432 w 62864"/>
                <a:gd name="connsiteY3" fmla="*/ 0 h 79524"/>
                <a:gd name="connsiteX4" fmla="*/ 62865 w 62864"/>
                <a:gd name="connsiteY4" fmla="*/ 39762 h 7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79524">
                  <a:moveTo>
                    <a:pt x="62865" y="39762"/>
                  </a:moveTo>
                  <a:cubicBezTo>
                    <a:pt x="62865" y="61722"/>
                    <a:pt x="48792" y="79525"/>
                    <a:pt x="31432" y="79525"/>
                  </a:cubicBezTo>
                  <a:cubicBezTo>
                    <a:pt x="14073" y="79525"/>
                    <a:pt x="0" y="61722"/>
                    <a:pt x="0" y="39762"/>
                  </a:cubicBezTo>
                  <a:cubicBezTo>
                    <a:pt x="0" y="17802"/>
                    <a:pt x="14073" y="0"/>
                    <a:pt x="31432" y="0"/>
                  </a:cubicBezTo>
                  <a:cubicBezTo>
                    <a:pt x="48792" y="0"/>
                    <a:pt x="62865" y="17802"/>
                    <a:pt x="62865" y="39762"/>
                  </a:cubicBezTo>
                  <a:close/>
                </a:path>
              </a:pathLst>
            </a:custGeom>
            <a:solidFill>
              <a:srgbClr val="FFFFFF"/>
            </a:solidFill>
            <a:ln w="9525" cap="flat">
              <a:noFill/>
              <a:prstDash val="solid"/>
              <a:miter/>
            </a:ln>
          </p:spPr>
          <p:txBody>
            <a:bodyPr rtlCol="0" anchor="ctr"/>
            <a:lstStyle/>
            <a:p>
              <a:endParaRPr lang="en-US"/>
            </a:p>
          </p:txBody>
        </p:sp>
      </p:grpSp>
      <p:pic>
        <p:nvPicPr>
          <p:cNvPr id="62" name="Picture 61" descr="A picture containing pallette&#10;&#10;Description automatically generated">
            <a:extLst>
              <a:ext uri="{FF2B5EF4-FFF2-40B4-BE49-F238E27FC236}">
                <a16:creationId xmlns:a16="http://schemas.microsoft.com/office/drawing/2014/main" id="{A64458F5-B5C5-4761-20BF-DB4653FE40DF}"/>
              </a:ext>
            </a:extLst>
          </p:cNvPr>
          <p:cNvPicPr>
            <a:picLocks noChangeAspect="1"/>
          </p:cNvPicPr>
          <p:nvPr/>
        </p:nvPicPr>
        <p:blipFill>
          <a:blip r:embed="rId6"/>
          <a:stretch>
            <a:fillRect/>
          </a:stretch>
        </p:blipFill>
        <p:spPr>
          <a:xfrm>
            <a:off x="3369429" y="3431081"/>
            <a:ext cx="777272" cy="360000"/>
          </a:xfrm>
          <a:prstGeom prst="rect">
            <a:avLst/>
          </a:prstGeom>
        </p:spPr>
      </p:pic>
      <p:pic>
        <p:nvPicPr>
          <p:cNvPr id="63" name="Picture 62" descr="A picture containing pallette&#10;&#10;Description automatically generated">
            <a:extLst>
              <a:ext uri="{FF2B5EF4-FFF2-40B4-BE49-F238E27FC236}">
                <a16:creationId xmlns:a16="http://schemas.microsoft.com/office/drawing/2014/main" id="{3F5505A4-67A7-A15D-56CF-3ADB7CAA3D6B}"/>
              </a:ext>
            </a:extLst>
          </p:cNvPr>
          <p:cNvPicPr>
            <a:picLocks noChangeAspect="1"/>
          </p:cNvPicPr>
          <p:nvPr/>
        </p:nvPicPr>
        <p:blipFill>
          <a:blip r:embed="rId6"/>
          <a:stretch>
            <a:fillRect/>
          </a:stretch>
        </p:blipFill>
        <p:spPr>
          <a:xfrm>
            <a:off x="4162562" y="3435016"/>
            <a:ext cx="777272" cy="360000"/>
          </a:xfrm>
          <a:prstGeom prst="rect">
            <a:avLst/>
          </a:prstGeom>
        </p:spPr>
      </p:pic>
      <p:pic>
        <p:nvPicPr>
          <p:cNvPr id="487" name="Picture 486" descr="Shape&#10;&#10;Description automatically generated">
            <a:extLst>
              <a:ext uri="{FF2B5EF4-FFF2-40B4-BE49-F238E27FC236}">
                <a16:creationId xmlns:a16="http://schemas.microsoft.com/office/drawing/2014/main" id="{A07B0654-DFE0-2578-69A9-F9BDBAF58D90}"/>
              </a:ext>
            </a:extLst>
          </p:cNvPr>
          <p:cNvPicPr>
            <a:picLocks noChangeAspect="1"/>
          </p:cNvPicPr>
          <p:nvPr/>
        </p:nvPicPr>
        <p:blipFill>
          <a:blip r:embed="rId7"/>
          <a:stretch>
            <a:fillRect/>
          </a:stretch>
        </p:blipFill>
        <p:spPr>
          <a:xfrm>
            <a:off x="3365918" y="4371373"/>
            <a:ext cx="709037" cy="305352"/>
          </a:xfrm>
          <a:prstGeom prst="rect">
            <a:avLst/>
          </a:prstGeom>
        </p:spPr>
      </p:pic>
      <p:pic>
        <p:nvPicPr>
          <p:cNvPr id="489" name="Picture 488" descr="Icon&#10;&#10;Description automatically generated">
            <a:extLst>
              <a:ext uri="{FF2B5EF4-FFF2-40B4-BE49-F238E27FC236}">
                <a16:creationId xmlns:a16="http://schemas.microsoft.com/office/drawing/2014/main" id="{86B0F553-8A3A-4D9A-CEB2-D2B7F293751B}"/>
              </a:ext>
            </a:extLst>
          </p:cNvPr>
          <p:cNvPicPr>
            <a:picLocks noChangeAspect="1"/>
          </p:cNvPicPr>
          <p:nvPr/>
        </p:nvPicPr>
        <p:blipFill>
          <a:blip r:embed="rId8"/>
          <a:stretch>
            <a:fillRect/>
          </a:stretch>
        </p:blipFill>
        <p:spPr>
          <a:xfrm>
            <a:off x="4308788" y="4332591"/>
            <a:ext cx="365806" cy="360000"/>
          </a:xfrm>
          <a:prstGeom prst="rect">
            <a:avLst/>
          </a:prstGeom>
        </p:spPr>
      </p:pic>
      <p:pic>
        <p:nvPicPr>
          <p:cNvPr id="490" name="Picture 489" descr="A planet in space&#10;&#10;Description automatically generated with low confidence">
            <a:extLst>
              <a:ext uri="{FF2B5EF4-FFF2-40B4-BE49-F238E27FC236}">
                <a16:creationId xmlns:a16="http://schemas.microsoft.com/office/drawing/2014/main" id="{3B9D1B1E-0806-A7F7-6BA8-CF4E24EA5133}"/>
              </a:ext>
            </a:extLst>
          </p:cNvPr>
          <p:cNvPicPr>
            <a:picLocks noChangeAspect="1"/>
          </p:cNvPicPr>
          <p:nvPr/>
        </p:nvPicPr>
        <p:blipFill>
          <a:blip r:embed="rId9"/>
          <a:stretch>
            <a:fillRect/>
          </a:stretch>
        </p:blipFill>
        <p:spPr>
          <a:xfrm>
            <a:off x="3365918" y="5299667"/>
            <a:ext cx="578739" cy="261366"/>
          </a:xfrm>
          <a:prstGeom prst="rect">
            <a:avLst/>
          </a:prstGeom>
        </p:spPr>
      </p:pic>
      <p:pic>
        <p:nvPicPr>
          <p:cNvPr id="510" name="Picture 509">
            <a:extLst>
              <a:ext uri="{FF2B5EF4-FFF2-40B4-BE49-F238E27FC236}">
                <a16:creationId xmlns:a16="http://schemas.microsoft.com/office/drawing/2014/main" id="{F91C2B61-2B52-7F03-5C85-D3246373CD9E}"/>
              </a:ext>
            </a:extLst>
          </p:cNvPr>
          <p:cNvPicPr>
            <a:picLocks noChangeAspect="1"/>
          </p:cNvPicPr>
          <p:nvPr/>
        </p:nvPicPr>
        <p:blipFill>
          <a:blip r:embed="rId10"/>
          <a:stretch>
            <a:fillRect/>
          </a:stretch>
        </p:blipFill>
        <p:spPr>
          <a:xfrm>
            <a:off x="4117422" y="5252994"/>
            <a:ext cx="404495" cy="354711"/>
          </a:xfrm>
          <a:prstGeom prst="rect">
            <a:avLst/>
          </a:prstGeom>
        </p:spPr>
      </p:pic>
    </p:spTree>
    <p:extLst>
      <p:ext uri="{BB962C8B-B14F-4D97-AF65-F5344CB8AC3E}">
        <p14:creationId xmlns:p14="http://schemas.microsoft.com/office/powerpoint/2010/main" val="82897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3"/>
          </p:nvPr>
        </p:nvSpPr>
        <p:spPr/>
        <p:txBody>
          <a:bodyPr/>
          <a:lstStyle/>
          <a:p>
            <a:r>
              <a:rPr lang="it-IT" dirty="0"/>
              <a:t>1. </a:t>
            </a:r>
            <a:r>
              <a:rPr lang="en-GB" dirty="0"/>
              <a:t>Nair P, et al. Clin Chest Med 2012;33:445-457</a:t>
            </a:r>
            <a:r>
              <a:rPr lang="it-IT" dirty="0"/>
              <a:t>; 2. Feijen J, et al. </a:t>
            </a:r>
            <a:r>
              <a:rPr lang="en-GB" dirty="0"/>
              <a:t>World Allergy Organ J 2020;13:100132; 3. Velasco E, et al. Allergy 2022;77:1450–1463; 4. </a:t>
            </a:r>
            <a:r>
              <a:rPr lang="en-GB" dirty="0" err="1"/>
              <a:t>Canonica</a:t>
            </a:r>
            <a:r>
              <a:rPr lang="en-GB" dirty="0"/>
              <a:t> GW, </a:t>
            </a:r>
            <a:r>
              <a:rPr lang="en-GB" dirty="0" err="1"/>
              <a:t>Compalati</a:t>
            </a:r>
            <a:r>
              <a:rPr lang="en-GB" dirty="0"/>
              <a:t> E. Clin Exp Immunol 2009;158:260–271; </a:t>
            </a:r>
            <a:br>
              <a:rPr lang="en-GB" dirty="0"/>
            </a:br>
            <a:r>
              <a:rPr lang="en-GB" dirty="0"/>
              <a:t>5. </a:t>
            </a:r>
            <a:r>
              <a:rPr lang="en-GB" dirty="0" err="1"/>
              <a:t>Naclerio</a:t>
            </a:r>
            <a:r>
              <a:rPr lang="en-GB" dirty="0"/>
              <a:t> RM, et al. Int J Gen Med 2010;3:47–57</a:t>
            </a:r>
            <a:endParaRPr lang="it-IT" dirty="0"/>
          </a:p>
        </p:txBody>
      </p:sp>
      <p:grpSp>
        <p:nvGrpSpPr>
          <p:cNvPr id="2" name="Group 1">
            <a:extLst>
              <a:ext uri="{FF2B5EF4-FFF2-40B4-BE49-F238E27FC236}">
                <a16:creationId xmlns:a16="http://schemas.microsoft.com/office/drawing/2014/main" id="{D3064E3B-14AA-862E-FBE5-8F40A2F7900C}"/>
              </a:ext>
            </a:extLst>
          </p:cNvPr>
          <p:cNvGrpSpPr/>
          <p:nvPr/>
        </p:nvGrpSpPr>
        <p:grpSpPr>
          <a:xfrm>
            <a:off x="1205935" y="1624546"/>
            <a:ext cx="9780131" cy="4056784"/>
            <a:chOff x="1001648" y="1771204"/>
            <a:chExt cx="9780131" cy="4056784"/>
          </a:xfrm>
        </p:grpSpPr>
        <p:grpSp>
          <p:nvGrpSpPr>
            <p:cNvPr id="5" name="Group 3">
              <a:extLst>
                <a:ext uri="{FF2B5EF4-FFF2-40B4-BE49-F238E27FC236}">
                  <a16:creationId xmlns:a16="http://schemas.microsoft.com/office/drawing/2014/main" id="{9EEEA27A-A632-4525-937F-9226F6DE9CE0}"/>
                </a:ext>
              </a:extLst>
            </p:cNvPr>
            <p:cNvGrpSpPr/>
            <p:nvPr/>
          </p:nvGrpSpPr>
          <p:grpSpPr>
            <a:xfrm>
              <a:off x="6374357" y="1797079"/>
              <a:ext cx="4407422" cy="4030909"/>
              <a:chOff x="1288216" y="1894458"/>
              <a:chExt cx="3954993" cy="3616004"/>
            </a:xfrm>
          </p:grpSpPr>
          <p:sp>
            <p:nvSpPr>
              <p:cNvPr id="6" name="Oval 2">
                <a:extLst>
                  <a:ext uri="{FF2B5EF4-FFF2-40B4-BE49-F238E27FC236}">
                    <a16:creationId xmlns:a16="http://schemas.microsoft.com/office/drawing/2014/main" id="{89F6A7F1-2420-4C2A-B913-04859981DC64}"/>
                  </a:ext>
                </a:extLst>
              </p:cNvPr>
              <p:cNvSpPr/>
              <p:nvPr/>
            </p:nvSpPr>
            <p:spPr>
              <a:xfrm>
                <a:off x="2139771" y="1894458"/>
                <a:ext cx="2160000" cy="2160000"/>
              </a:xfrm>
              <a:prstGeom prst="ellipse">
                <a:avLst/>
              </a:prstGeom>
              <a:no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a:solidFill>
                      <a:schemeClr val="bg2"/>
                    </a:solidFill>
                  </a:rPr>
                  <a:t>Nasal patency</a:t>
                </a:r>
                <a:r>
                  <a:rPr lang="en-GB" sz="1700" baseline="30000">
                    <a:solidFill>
                      <a:schemeClr val="bg2"/>
                    </a:solidFill>
                  </a:rPr>
                  <a:t>2–5</a:t>
                </a:r>
              </a:p>
            </p:txBody>
          </p:sp>
          <p:sp>
            <p:nvSpPr>
              <p:cNvPr id="7" name="Oval 196">
                <a:extLst>
                  <a:ext uri="{FF2B5EF4-FFF2-40B4-BE49-F238E27FC236}">
                    <a16:creationId xmlns:a16="http://schemas.microsoft.com/office/drawing/2014/main" id="{9D17F480-A883-4B44-836F-A5A1CBB340D2}"/>
                  </a:ext>
                </a:extLst>
              </p:cNvPr>
              <p:cNvSpPr/>
              <p:nvPr/>
            </p:nvSpPr>
            <p:spPr>
              <a:xfrm>
                <a:off x="1288216" y="3350462"/>
                <a:ext cx="2160000" cy="2160000"/>
              </a:xfrm>
              <a:prstGeom prst="ellipse">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144000" rtlCol="0" anchor="ctr"/>
              <a:lstStyle/>
              <a:p>
                <a:pPr algn="ctr"/>
                <a:r>
                  <a:rPr lang="en-GB" sz="1700">
                    <a:solidFill>
                      <a:schemeClr val="tx2"/>
                    </a:solidFill>
                  </a:rPr>
                  <a:t>Nasal hyperreactivity</a:t>
                </a:r>
                <a:r>
                  <a:rPr lang="en-GB" sz="1700" baseline="30000">
                    <a:solidFill>
                      <a:schemeClr val="tx2"/>
                    </a:solidFill>
                  </a:rPr>
                  <a:t>2–5</a:t>
                </a:r>
                <a:r>
                  <a:rPr lang="en-GB" sz="1700">
                    <a:solidFill>
                      <a:schemeClr val="tx2"/>
                    </a:solidFill>
                  </a:rPr>
                  <a:t> </a:t>
                </a:r>
              </a:p>
            </p:txBody>
          </p:sp>
          <p:sp>
            <p:nvSpPr>
              <p:cNvPr id="8" name="Oval 197">
                <a:extLst>
                  <a:ext uri="{FF2B5EF4-FFF2-40B4-BE49-F238E27FC236}">
                    <a16:creationId xmlns:a16="http://schemas.microsoft.com/office/drawing/2014/main" id="{A2A72BDF-532B-485E-9E52-DBFC27A4DA0A}"/>
                  </a:ext>
                </a:extLst>
              </p:cNvPr>
              <p:cNvSpPr/>
              <p:nvPr/>
            </p:nvSpPr>
            <p:spPr>
              <a:xfrm>
                <a:off x="3083209" y="3348061"/>
                <a:ext cx="2160000" cy="216000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ctr"/>
                <a:r>
                  <a:rPr lang="en-GB" sz="1700">
                    <a:solidFill>
                      <a:schemeClr val="accent2"/>
                    </a:solidFill>
                  </a:rPr>
                  <a:t>Inflammation</a:t>
                </a:r>
                <a:r>
                  <a:rPr lang="en-GB" sz="1700" baseline="30000">
                    <a:solidFill>
                      <a:schemeClr val="accent2"/>
                    </a:solidFill>
                  </a:rPr>
                  <a:t>2–5</a:t>
                </a:r>
                <a:r>
                  <a:rPr lang="en-GB">
                    <a:solidFill>
                      <a:schemeClr val="accent2"/>
                    </a:solidFill>
                  </a:rPr>
                  <a:t> </a:t>
                </a:r>
              </a:p>
            </p:txBody>
          </p:sp>
        </p:grpSp>
        <p:grpSp>
          <p:nvGrpSpPr>
            <p:cNvPr id="9" name="Group 3">
              <a:extLst>
                <a:ext uri="{FF2B5EF4-FFF2-40B4-BE49-F238E27FC236}">
                  <a16:creationId xmlns:a16="http://schemas.microsoft.com/office/drawing/2014/main" id="{9EEEA27A-A632-4525-937F-9226F6DE9CE0}"/>
                </a:ext>
              </a:extLst>
            </p:cNvPr>
            <p:cNvGrpSpPr/>
            <p:nvPr/>
          </p:nvGrpSpPr>
          <p:grpSpPr>
            <a:xfrm>
              <a:off x="1001648" y="1771204"/>
              <a:ext cx="4407422" cy="4030909"/>
              <a:chOff x="1288216" y="1894458"/>
              <a:chExt cx="3954993" cy="3616004"/>
            </a:xfrm>
          </p:grpSpPr>
          <p:sp>
            <p:nvSpPr>
              <p:cNvPr id="10" name="Oval 2">
                <a:extLst>
                  <a:ext uri="{FF2B5EF4-FFF2-40B4-BE49-F238E27FC236}">
                    <a16:creationId xmlns:a16="http://schemas.microsoft.com/office/drawing/2014/main" id="{89F6A7F1-2420-4C2A-B913-04859981DC64}"/>
                  </a:ext>
                </a:extLst>
              </p:cNvPr>
              <p:cNvSpPr/>
              <p:nvPr/>
            </p:nvSpPr>
            <p:spPr>
              <a:xfrm>
                <a:off x="2139771" y="1894458"/>
                <a:ext cx="2160000" cy="2160000"/>
              </a:xfrm>
              <a:prstGeom prst="ellipse">
                <a:avLst/>
              </a:prstGeom>
              <a:no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a:solidFill>
                      <a:schemeClr val="bg2"/>
                    </a:solidFill>
                  </a:rPr>
                  <a:t>Airflow limitation</a:t>
                </a:r>
                <a:r>
                  <a:rPr lang="en-GB" sz="1700" baseline="30000">
                    <a:solidFill>
                      <a:schemeClr val="bg2"/>
                    </a:solidFill>
                  </a:rPr>
                  <a:t>1</a:t>
                </a:r>
                <a:r>
                  <a:rPr lang="en-GB" sz="1700">
                    <a:solidFill>
                      <a:schemeClr val="bg2"/>
                    </a:solidFill>
                  </a:rPr>
                  <a:t> </a:t>
                </a:r>
              </a:p>
            </p:txBody>
          </p:sp>
          <p:sp>
            <p:nvSpPr>
              <p:cNvPr id="11" name="Oval 196">
                <a:extLst>
                  <a:ext uri="{FF2B5EF4-FFF2-40B4-BE49-F238E27FC236}">
                    <a16:creationId xmlns:a16="http://schemas.microsoft.com/office/drawing/2014/main" id="{9D17F480-A883-4B44-836F-A5A1CBB340D2}"/>
                  </a:ext>
                </a:extLst>
              </p:cNvPr>
              <p:cNvSpPr/>
              <p:nvPr/>
            </p:nvSpPr>
            <p:spPr>
              <a:xfrm>
                <a:off x="1288216" y="3350462"/>
                <a:ext cx="2160000" cy="2160000"/>
              </a:xfrm>
              <a:prstGeom prst="ellipse">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a:solidFill>
                      <a:schemeClr val="tx2"/>
                    </a:solidFill>
                  </a:rPr>
                  <a:t>Bronchial hyperreactivity</a:t>
                </a:r>
                <a:r>
                  <a:rPr lang="en-GB" sz="1700" baseline="30000">
                    <a:solidFill>
                      <a:schemeClr val="tx2"/>
                    </a:solidFill>
                  </a:rPr>
                  <a:t>1</a:t>
                </a:r>
                <a:r>
                  <a:rPr lang="en-GB" sz="1700">
                    <a:solidFill>
                      <a:schemeClr val="tx2"/>
                    </a:solidFill>
                  </a:rPr>
                  <a:t> </a:t>
                </a:r>
              </a:p>
            </p:txBody>
          </p:sp>
          <p:sp>
            <p:nvSpPr>
              <p:cNvPr id="12" name="Oval 197">
                <a:extLst>
                  <a:ext uri="{FF2B5EF4-FFF2-40B4-BE49-F238E27FC236}">
                    <a16:creationId xmlns:a16="http://schemas.microsoft.com/office/drawing/2014/main" id="{A2A72BDF-532B-485E-9E52-DBFC27A4DA0A}"/>
                  </a:ext>
                </a:extLst>
              </p:cNvPr>
              <p:cNvSpPr/>
              <p:nvPr/>
            </p:nvSpPr>
            <p:spPr>
              <a:xfrm>
                <a:off x="3083209" y="3348061"/>
                <a:ext cx="2160000" cy="216000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a:solidFill>
                      <a:schemeClr val="accent2"/>
                    </a:solidFill>
                  </a:rPr>
                  <a:t>Inflammation</a:t>
                </a:r>
                <a:r>
                  <a:rPr lang="en-GB" sz="1700" baseline="30000">
                    <a:solidFill>
                      <a:schemeClr val="accent2"/>
                    </a:solidFill>
                  </a:rPr>
                  <a:t>1</a:t>
                </a:r>
                <a:r>
                  <a:rPr lang="en-GB">
                    <a:solidFill>
                      <a:schemeClr val="accent2"/>
                    </a:solidFill>
                  </a:rPr>
                  <a:t> </a:t>
                </a:r>
              </a:p>
            </p:txBody>
          </p:sp>
        </p:grpSp>
      </p:grpSp>
      <p:sp>
        <p:nvSpPr>
          <p:cNvPr id="17" name="Title 1">
            <a:extLst>
              <a:ext uri="{FF2B5EF4-FFF2-40B4-BE49-F238E27FC236}">
                <a16:creationId xmlns:a16="http://schemas.microsoft.com/office/drawing/2014/main" id="{9889136C-890E-A735-2C0F-FC6916811324}"/>
              </a:ext>
            </a:extLst>
          </p:cNvPr>
          <p:cNvSpPr>
            <a:spLocks noGrp="1"/>
          </p:cNvSpPr>
          <p:nvPr>
            <p:ph type="title"/>
          </p:nvPr>
        </p:nvSpPr>
        <p:spPr>
          <a:xfrm>
            <a:off x="548282" y="180000"/>
            <a:ext cx="8640000" cy="720000"/>
          </a:xfrm>
        </p:spPr>
        <p:txBody>
          <a:bodyPr/>
          <a:lstStyle/>
          <a:p>
            <a:br>
              <a:rPr lang="en-GB" dirty="0"/>
            </a:br>
            <a:r>
              <a:rPr lang="en-GB" dirty="0"/>
              <a:t>Pathobiological considerations</a:t>
            </a:r>
            <a:r>
              <a:rPr lang="en-GB" baseline="30000" dirty="0"/>
              <a:t>1–5</a:t>
            </a:r>
          </a:p>
        </p:txBody>
      </p:sp>
    </p:spTree>
    <p:extLst>
      <p:ext uri="{BB962C8B-B14F-4D97-AF65-F5344CB8AC3E}">
        <p14:creationId xmlns:p14="http://schemas.microsoft.com/office/powerpoint/2010/main" val="89921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br>
              <a:rPr lang="en-GB" dirty="0"/>
            </a:br>
            <a:r>
              <a:rPr lang="en-GB" dirty="0"/>
              <a:t>Epithelial structure and functions</a:t>
            </a:r>
            <a:r>
              <a:rPr lang="en-GB" baseline="30000" dirty="0"/>
              <a:t>1–11</a:t>
            </a:r>
          </a:p>
        </p:txBody>
      </p:sp>
      <p:sp>
        <p:nvSpPr>
          <p:cNvPr id="379" name="Content Placeholder 378">
            <a:extLst>
              <a:ext uri="{FF2B5EF4-FFF2-40B4-BE49-F238E27FC236}">
                <a16:creationId xmlns:a16="http://schemas.microsoft.com/office/drawing/2014/main" id="{BEE3C6F3-5630-EFFF-1093-8EE1FC91749A}"/>
              </a:ext>
            </a:extLst>
          </p:cNvPr>
          <p:cNvSpPr>
            <a:spLocks noGrp="1"/>
          </p:cNvSpPr>
          <p:nvPr>
            <p:ph sz="quarter" idx="13"/>
          </p:nvPr>
        </p:nvSpPr>
        <p:spPr/>
        <p:txBody>
          <a:bodyPr/>
          <a:lstStyle/>
          <a:p>
            <a:r>
              <a:rPr kumimoji="0" lang="en-GB" b="0" i="0" u="none" strike="noStrike" kern="1200" cap="none" spc="0" normalizeH="0" baseline="0" noProof="0" dirty="0">
                <a:ln>
                  <a:noFill/>
                </a:ln>
                <a:effectLst/>
                <a:uLnTx/>
                <a:uFillTx/>
                <a:ea typeface="+mn-ea"/>
                <a:cs typeface="+mn-cs"/>
              </a:rPr>
              <a:t>Figure adapted from </a:t>
            </a:r>
            <a:r>
              <a:rPr kumimoji="0" lang="en-GB" b="0" i="0" u="none" strike="noStrike" kern="1200" cap="none" spc="0" normalizeH="0" baseline="0" noProof="0" dirty="0" err="1">
                <a:ln>
                  <a:noFill/>
                </a:ln>
                <a:effectLst/>
                <a:uLnTx/>
                <a:uFillTx/>
                <a:ea typeface="+mn-ea"/>
                <a:cs typeface="+mn-cs"/>
              </a:rPr>
              <a:t>Laulajainen-Hongisto</a:t>
            </a:r>
            <a:r>
              <a:rPr kumimoji="0" lang="en-GB" b="0" i="0" u="none" strike="noStrike" kern="1200" cap="none" spc="0" normalizeH="0" baseline="0" noProof="0" dirty="0">
                <a:ln>
                  <a:noFill/>
                </a:ln>
                <a:effectLst/>
                <a:uLnTx/>
                <a:uFillTx/>
                <a:ea typeface="+mn-ea"/>
                <a:cs typeface="+mn-cs"/>
              </a:rPr>
              <a:t> A, et al. Front Cell Dev </a:t>
            </a:r>
            <a:r>
              <a:rPr kumimoji="0" lang="en-GB" b="0" i="0" u="none" strike="noStrike" kern="1200" cap="none" spc="0" normalizeH="0" baseline="0" noProof="0" dirty="0" err="1">
                <a:ln>
                  <a:noFill/>
                </a:ln>
                <a:effectLst/>
                <a:uLnTx/>
                <a:uFillTx/>
                <a:ea typeface="+mn-ea"/>
                <a:cs typeface="+mn-cs"/>
              </a:rPr>
              <a:t>Biol</a:t>
            </a:r>
            <a:r>
              <a:rPr kumimoji="0" lang="en-GB" b="0" i="0" u="none" strike="noStrike" kern="1200" cap="none" spc="0" normalizeH="0" baseline="0" noProof="0" dirty="0">
                <a:ln>
                  <a:noFill/>
                </a:ln>
                <a:effectLst/>
                <a:uLnTx/>
                <a:uFillTx/>
                <a:ea typeface="+mn-ea"/>
                <a:cs typeface="+mn-cs"/>
              </a:rPr>
              <a:t> 2020;8:204, </a:t>
            </a:r>
            <a:r>
              <a:rPr kumimoji="0" lang="en-GB" b="0" i="0" u="none" strike="noStrike" kern="1200" cap="none" spc="0" normalizeH="0" baseline="0" noProof="0" dirty="0" err="1">
                <a:ln>
                  <a:noFill/>
                </a:ln>
                <a:effectLst/>
                <a:uLnTx/>
                <a:uFillTx/>
                <a:ea typeface="+mn-ea"/>
                <a:cs typeface="+mn-cs"/>
              </a:rPr>
              <a:t>Baldassi</a:t>
            </a:r>
            <a:r>
              <a:rPr kumimoji="0" lang="en-GB" b="0" i="0" u="none" strike="noStrike" kern="1200" cap="none" spc="0" normalizeH="0" baseline="0" noProof="0" dirty="0">
                <a:ln>
                  <a:noFill/>
                </a:ln>
                <a:effectLst/>
                <a:uLnTx/>
                <a:uFillTx/>
                <a:ea typeface="+mn-ea"/>
                <a:cs typeface="+mn-cs"/>
              </a:rPr>
              <a:t> D, </a:t>
            </a:r>
            <a:r>
              <a:rPr lang="en-GB" dirty="0">
                <a:ea typeface="+mn-ea"/>
                <a:cs typeface="+mn-cs"/>
              </a:rPr>
              <a:t>et al</a:t>
            </a:r>
            <a:r>
              <a:rPr kumimoji="0" lang="en-GB" b="0" i="0" u="none" strike="noStrike" kern="1200" cap="none" spc="0" normalizeH="0" baseline="0" noProof="0" dirty="0">
                <a:ln>
                  <a:noFill/>
                </a:ln>
                <a:effectLst/>
                <a:uLnTx/>
                <a:uFillTx/>
                <a:ea typeface="+mn-ea"/>
                <a:cs typeface="+mn-cs"/>
              </a:rPr>
              <a:t>. Adv </a:t>
            </a:r>
            <a:r>
              <a:rPr kumimoji="0" lang="en-GB" b="0" i="0" u="none" strike="noStrike" kern="1200" cap="none" spc="0" normalizeH="0" baseline="0" noProof="0" dirty="0" err="1">
                <a:ln>
                  <a:noFill/>
                </a:ln>
                <a:effectLst/>
                <a:uLnTx/>
                <a:uFillTx/>
                <a:ea typeface="+mn-ea"/>
                <a:cs typeface="+mn-cs"/>
              </a:rPr>
              <a:t>Nanobiomed</a:t>
            </a:r>
            <a:r>
              <a:rPr kumimoji="0" lang="en-GB" b="0" i="0" u="none" strike="noStrike" kern="1200" cap="none" spc="0" normalizeH="0" baseline="0" noProof="0" dirty="0">
                <a:ln>
                  <a:noFill/>
                </a:ln>
                <a:effectLst/>
                <a:uLnTx/>
                <a:uFillTx/>
                <a:ea typeface="+mn-ea"/>
                <a:cs typeface="+mn-cs"/>
              </a:rPr>
              <a:t> Res 2021 May;1:2000111 and </a:t>
            </a:r>
            <a:r>
              <a:rPr kumimoji="0" lang="en-GB" b="0" i="0" u="none" strike="noStrike" kern="1200" cap="none" spc="0" normalizeH="0" baseline="0" noProof="0" dirty="0" err="1">
                <a:ln>
                  <a:noFill/>
                </a:ln>
                <a:effectLst/>
                <a:uLnTx/>
                <a:uFillTx/>
                <a:ea typeface="+mn-ea"/>
                <a:cs typeface="+mn-cs"/>
              </a:rPr>
              <a:t>Adivitiya</a:t>
            </a:r>
            <a:r>
              <a:rPr kumimoji="0" lang="en-GB" b="0" i="0" u="none" strike="noStrike" kern="1200" cap="none" spc="0" normalizeH="0" baseline="0" noProof="0" dirty="0">
                <a:ln>
                  <a:noFill/>
                </a:ln>
                <a:effectLst/>
                <a:uLnTx/>
                <a:uFillTx/>
                <a:ea typeface="+mn-ea"/>
                <a:cs typeface="+mn-cs"/>
              </a:rPr>
              <a:t>, et al. Biology (Basel) 2021;10:95</a:t>
            </a:r>
          </a:p>
          <a:p>
            <a:r>
              <a:rPr lang="en-GB" dirty="0"/>
              <a:t>1. </a:t>
            </a:r>
            <a:r>
              <a:rPr kumimoji="0" lang="en-GB" b="0" i="0" u="none" strike="noStrike" kern="1200" cap="none" spc="0" normalizeH="0" baseline="0" noProof="0" dirty="0" err="1">
                <a:ln>
                  <a:noFill/>
                </a:ln>
                <a:effectLst/>
                <a:uLnTx/>
                <a:uFillTx/>
                <a:ea typeface="+mn-ea"/>
                <a:cs typeface="+mn-cs"/>
              </a:rPr>
              <a:t>Laulajainen-Hongisto</a:t>
            </a:r>
            <a:r>
              <a:rPr kumimoji="0" lang="en-GB" b="0" i="0" u="none" strike="noStrike" kern="1200" cap="none" spc="0" normalizeH="0" baseline="0" noProof="0" dirty="0">
                <a:ln>
                  <a:noFill/>
                </a:ln>
                <a:effectLst/>
                <a:uLnTx/>
                <a:uFillTx/>
                <a:ea typeface="+mn-ea"/>
                <a:cs typeface="+mn-cs"/>
              </a:rPr>
              <a:t> A, et al. Front Cell Dev </a:t>
            </a:r>
            <a:r>
              <a:rPr kumimoji="0" lang="en-GB" b="0" i="0" u="none" strike="noStrike" kern="1200" cap="none" spc="0" normalizeH="0" baseline="0" noProof="0" dirty="0" err="1">
                <a:ln>
                  <a:noFill/>
                </a:ln>
                <a:effectLst/>
                <a:uLnTx/>
                <a:uFillTx/>
                <a:ea typeface="+mn-ea"/>
                <a:cs typeface="+mn-cs"/>
              </a:rPr>
              <a:t>Biol</a:t>
            </a:r>
            <a:r>
              <a:rPr kumimoji="0" lang="en-GB" b="0" i="0" u="none" strike="noStrike" kern="1200" cap="none" spc="0" normalizeH="0" baseline="0" noProof="0" dirty="0">
                <a:ln>
                  <a:noFill/>
                </a:ln>
                <a:effectLst/>
                <a:uLnTx/>
                <a:uFillTx/>
                <a:ea typeface="+mn-ea"/>
                <a:cs typeface="+mn-cs"/>
              </a:rPr>
              <a:t> 2020;8:204</a:t>
            </a:r>
            <a:r>
              <a:rPr lang="fr-FR" dirty="0"/>
              <a:t>; 2. </a:t>
            </a:r>
            <a:r>
              <a:rPr lang="fr-FR" dirty="0" err="1"/>
              <a:t>Licari</a:t>
            </a:r>
            <a:r>
              <a:rPr lang="fr-FR" dirty="0"/>
              <a:t> A, et al. Front </a:t>
            </a:r>
            <a:r>
              <a:rPr lang="fr-FR" dirty="0" err="1"/>
              <a:t>Pediatr</a:t>
            </a:r>
            <a:r>
              <a:rPr lang="fr-FR" dirty="0"/>
              <a:t> 2017;5:44</a:t>
            </a:r>
            <a:r>
              <a:rPr lang="da-DK" dirty="0"/>
              <a:t>; 3. </a:t>
            </a:r>
            <a:r>
              <a:rPr kumimoji="0" lang="en-GB" b="0" i="0" u="none" strike="noStrike" kern="1200" cap="none" spc="20" normalizeH="0" baseline="0" noProof="0" dirty="0" err="1">
                <a:ln>
                  <a:noFill/>
                </a:ln>
                <a:effectLst/>
                <a:uLnTx/>
                <a:uFillTx/>
                <a:latin typeface="Calibri"/>
                <a:ea typeface="+mn-ea"/>
                <a:cs typeface="+mn-cs"/>
              </a:rPr>
              <a:t>Fokkens</a:t>
            </a:r>
            <a:r>
              <a:rPr kumimoji="0" lang="en-GB" b="0" i="0" u="none" strike="noStrike" kern="1200" cap="none" spc="20" normalizeH="0" baseline="0" noProof="0" dirty="0">
                <a:ln>
                  <a:noFill/>
                </a:ln>
                <a:effectLst/>
                <a:uLnTx/>
                <a:uFillTx/>
                <a:latin typeface="Calibri"/>
                <a:ea typeface="+mn-ea"/>
                <a:cs typeface="+mn-cs"/>
              </a:rPr>
              <a:t> W, </a:t>
            </a:r>
            <a:r>
              <a:rPr kumimoji="0" lang="en-GB" b="0" i="0" u="none" strike="noStrike" kern="1200" cap="none" spc="20" normalizeH="0" baseline="0" noProof="0" dirty="0" err="1">
                <a:ln>
                  <a:noFill/>
                </a:ln>
                <a:effectLst/>
                <a:uLnTx/>
                <a:uFillTx/>
                <a:latin typeface="Calibri"/>
                <a:ea typeface="+mn-ea"/>
                <a:cs typeface="+mn-cs"/>
              </a:rPr>
              <a:t>Reitsma</a:t>
            </a:r>
            <a:r>
              <a:rPr kumimoji="0" lang="en-GB" b="0" i="0" u="none" strike="noStrike" kern="1200" cap="none" spc="20" normalizeH="0" baseline="0" noProof="0" dirty="0">
                <a:ln>
                  <a:noFill/>
                </a:ln>
                <a:effectLst/>
                <a:uLnTx/>
                <a:uFillTx/>
                <a:latin typeface="Calibri"/>
                <a:ea typeface="+mn-ea"/>
                <a:cs typeface="+mn-cs"/>
              </a:rPr>
              <a:t> S. Otolaryngol Clin North Am 2023;56:1–10</a:t>
            </a:r>
            <a:r>
              <a:rPr lang="en-GB" dirty="0"/>
              <a:t>; 4.</a:t>
            </a:r>
            <a:r>
              <a:rPr lang="da-DK" dirty="0"/>
              <a:t> Adivitiya, et al Biology </a:t>
            </a:r>
            <a:r>
              <a:rPr kumimoji="0" lang="en-GB" b="0" i="0" u="none" strike="noStrike" kern="1200" cap="none" spc="0" normalizeH="0" baseline="0" noProof="0" dirty="0">
                <a:ln>
                  <a:noFill/>
                </a:ln>
                <a:effectLst/>
                <a:uLnTx/>
                <a:uFillTx/>
                <a:ea typeface="+mn-ea"/>
                <a:cs typeface="+mn-cs"/>
              </a:rPr>
              <a:t>(Basel)</a:t>
            </a:r>
            <a:r>
              <a:rPr lang="da-DK" dirty="0"/>
              <a:t> 2021;10:95; 5. </a:t>
            </a:r>
            <a:r>
              <a:rPr kumimoji="0" lang="en-GB" b="0" i="0" u="none" strike="noStrike" kern="1200" cap="none" spc="0" normalizeH="0" baseline="0" noProof="0" dirty="0" err="1">
                <a:ln>
                  <a:noFill/>
                </a:ln>
                <a:effectLst/>
                <a:uLnTx/>
                <a:uFillTx/>
                <a:ea typeface="+mn-ea"/>
                <a:cs typeface="+mn-cs"/>
              </a:rPr>
              <a:t>Baldassi</a:t>
            </a:r>
            <a:r>
              <a:rPr kumimoji="0" lang="en-GB" b="0" i="0" u="none" strike="noStrike" kern="1200" cap="none" spc="0" normalizeH="0" baseline="0" noProof="0" dirty="0">
                <a:ln>
                  <a:noFill/>
                </a:ln>
                <a:effectLst/>
                <a:uLnTx/>
                <a:uFillTx/>
                <a:ea typeface="+mn-ea"/>
                <a:cs typeface="+mn-cs"/>
              </a:rPr>
              <a:t> D, et al. Adv </a:t>
            </a:r>
            <a:r>
              <a:rPr kumimoji="0" lang="en-GB" b="0" i="0" u="none" strike="noStrike" kern="1200" cap="none" spc="0" normalizeH="0" baseline="0" noProof="0" dirty="0" err="1">
                <a:ln>
                  <a:noFill/>
                </a:ln>
                <a:effectLst/>
                <a:uLnTx/>
                <a:uFillTx/>
                <a:ea typeface="+mn-ea"/>
                <a:cs typeface="+mn-cs"/>
              </a:rPr>
              <a:t>Nanobiomed</a:t>
            </a:r>
            <a:r>
              <a:rPr kumimoji="0" lang="en-GB" b="0" i="0" u="none" strike="noStrike" kern="1200" cap="none" spc="0" normalizeH="0" baseline="0" noProof="0" dirty="0">
                <a:ln>
                  <a:noFill/>
                </a:ln>
                <a:effectLst/>
                <a:uLnTx/>
                <a:uFillTx/>
                <a:ea typeface="+mn-ea"/>
                <a:cs typeface="+mn-cs"/>
              </a:rPr>
              <a:t> Res 2021;1:2000111; 6</a:t>
            </a:r>
            <a:r>
              <a:rPr lang="en-GB" dirty="0"/>
              <a:t>. Zhang R, et al. Int Arch Allergy Immunol 2023;184:1–21; 7. Davis JD, </a:t>
            </a:r>
            <a:r>
              <a:rPr lang="en-GB" dirty="0" err="1"/>
              <a:t>Wypych</a:t>
            </a:r>
            <a:r>
              <a:rPr lang="en-GB" dirty="0"/>
              <a:t> TP. Mucosal Immunol 2021;14:978–990; 8. </a:t>
            </a:r>
            <a:r>
              <a:rPr lang="en-GB" dirty="0" err="1"/>
              <a:t>Jakwerth</a:t>
            </a:r>
            <a:r>
              <a:rPr lang="en-GB" dirty="0"/>
              <a:t> CA, et al. Cells 2022;11:1387; 9. </a:t>
            </a:r>
            <a:r>
              <a:rPr lang="en-GB" dirty="0" err="1"/>
              <a:t>Doeing</a:t>
            </a:r>
            <a:r>
              <a:rPr lang="en-GB" dirty="0"/>
              <a:t> DC, Solway J. J </a:t>
            </a:r>
            <a:r>
              <a:rPr lang="en-GB" dirty="0" err="1"/>
              <a:t>Appl</a:t>
            </a:r>
            <a:r>
              <a:rPr lang="en-GB" dirty="0"/>
              <a:t> </a:t>
            </a:r>
            <a:r>
              <a:rPr lang="en-GB" dirty="0" err="1"/>
              <a:t>Physiol</a:t>
            </a:r>
            <a:r>
              <a:rPr lang="en-GB" dirty="0"/>
              <a:t> (1985) 2013;114:834–843; 10. Hewitt RJ, Lloyd CM. Nat Rev Immunol 2021;21:347–362; 11. Cho H-J, et al. Rhinology 2021;59:441–450</a:t>
            </a:r>
          </a:p>
        </p:txBody>
      </p:sp>
      <p:sp>
        <p:nvSpPr>
          <p:cNvPr id="33" name="Rectangle 32">
            <a:extLst>
              <a:ext uri="{FF2B5EF4-FFF2-40B4-BE49-F238E27FC236}">
                <a16:creationId xmlns:a16="http://schemas.microsoft.com/office/drawing/2014/main" id="{683AA8BD-9F9E-126C-0E2E-9265EFEA4DA2}"/>
              </a:ext>
            </a:extLst>
          </p:cNvPr>
          <p:cNvSpPr/>
          <p:nvPr/>
        </p:nvSpPr>
        <p:spPr>
          <a:xfrm flipH="1">
            <a:off x="3451133" y="1588387"/>
            <a:ext cx="5445093" cy="4363307"/>
          </a:xfrm>
          <a:prstGeom prst="rect">
            <a:avLst/>
          </a:prstGeom>
          <a:solidFill>
            <a:schemeClr val="bg1">
              <a:alpha val="50000"/>
            </a:schemeClr>
          </a:solidFill>
          <a:ln w="19050">
            <a:solidFill>
              <a:schemeClr val="accent3">
                <a:alpha val="7357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478F793F-D28F-343E-F65B-8B20142B92FB}"/>
              </a:ext>
            </a:extLst>
          </p:cNvPr>
          <p:cNvGrpSpPr/>
          <p:nvPr/>
        </p:nvGrpSpPr>
        <p:grpSpPr>
          <a:xfrm>
            <a:off x="279096" y="1431559"/>
            <a:ext cx="3819024" cy="4522529"/>
            <a:chOff x="221549" y="1232113"/>
            <a:chExt cx="3468079" cy="4106936"/>
          </a:xfrm>
        </p:grpSpPr>
        <p:pic>
          <p:nvPicPr>
            <p:cNvPr id="3" name="Graphic 2">
              <a:extLst>
                <a:ext uri="{FF2B5EF4-FFF2-40B4-BE49-F238E27FC236}">
                  <a16:creationId xmlns:a16="http://schemas.microsoft.com/office/drawing/2014/main" id="{AD9D5F5E-8110-1DD2-3412-D58A9A2F1742}"/>
                </a:ext>
              </a:extLst>
            </p:cNvPr>
            <p:cNvPicPr>
              <a:picLocks noChangeAspect="1"/>
            </p:cNvPicPr>
            <p:nvPr/>
          </p:nvPicPr>
          <p:blipFill>
            <a:blip r:embed="rId3">
              <a:alphaModFix amt="5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549" y="1232113"/>
              <a:ext cx="3468079" cy="4106936"/>
            </a:xfrm>
            <a:prstGeom prst="rect">
              <a:avLst/>
            </a:prstGeom>
          </p:spPr>
        </p:pic>
        <p:grpSp>
          <p:nvGrpSpPr>
            <p:cNvPr id="4" name="Group 3">
              <a:extLst>
                <a:ext uri="{FF2B5EF4-FFF2-40B4-BE49-F238E27FC236}">
                  <a16:creationId xmlns:a16="http://schemas.microsoft.com/office/drawing/2014/main" id="{C3666835-F816-EC67-F5E9-130E772F204F}"/>
                </a:ext>
              </a:extLst>
            </p:cNvPr>
            <p:cNvGrpSpPr/>
            <p:nvPr/>
          </p:nvGrpSpPr>
          <p:grpSpPr>
            <a:xfrm>
              <a:off x="1112591" y="2164156"/>
              <a:ext cx="1466587" cy="2325554"/>
              <a:chOff x="731594" y="2775655"/>
              <a:chExt cx="1602918" cy="2541731"/>
            </a:xfrm>
          </p:grpSpPr>
          <p:grpSp>
            <p:nvGrpSpPr>
              <p:cNvPr id="5" name="Group 4">
                <a:extLst>
                  <a:ext uri="{FF2B5EF4-FFF2-40B4-BE49-F238E27FC236}">
                    <a16:creationId xmlns:a16="http://schemas.microsoft.com/office/drawing/2014/main" id="{3A325EEF-2702-32EB-6A58-C51D9107D47F}"/>
                  </a:ext>
                </a:extLst>
              </p:cNvPr>
              <p:cNvGrpSpPr/>
              <p:nvPr/>
            </p:nvGrpSpPr>
            <p:grpSpPr>
              <a:xfrm>
                <a:off x="792950" y="2905387"/>
                <a:ext cx="1541562" cy="2411999"/>
                <a:chOff x="920324" y="1708783"/>
                <a:chExt cx="2180161" cy="3437753"/>
              </a:xfrm>
            </p:grpSpPr>
            <p:sp>
              <p:nvSpPr>
                <p:cNvPr id="12" name="Freeform: Shape 11">
                  <a:extLst>
                    <a:ext uri="{FF2B5EF4-FFF2-40B4-BE49-F238E27FC236}">
                      <a16:creationId xmlns:a16="http://schemas.microsoft.com/office/drawing/2014/main" id="{E4E68A79-9BA9-5FDB-B7D6-4780D2B518A2}"/>
                    </a:ext>
                  </a:extLst>
                </p:cNvPr>
                <p:cNvSpPr/>
                <p:nvPr/>
              </p:nvSpPr>
              <p:spPr>
                <a:xfrm>
                  <a:off x="920324" y="1708783"/>
                  <a:ext cx="1222403" cy="1442202"/>
                </a:xfrm>
                <a:custGeom>
                  <a:avLst/>
                  <a:gdLst>
                    <a:gd name="connsiteX0" fmla="*/ 1111413 w 1117195"/>
                    <a:gd name="connsiteY0" fmla="*/ 786286 h 1318077"/>
                    <a:gd name="connsiteX1" fmla="*/ 1093040 w 1117195"/>
                    <a:gd name="connsiteY1" fmla="*/ 1218411 h 1318077"/>
                    <a:gd name="connsiteX2" fmla="*/ 1057986 w 1117195"/>
                    <a:gd name="connsiteY2" fmla="*/ 1305198 h 1318077"/>
                    <a:gd name="connsiteX3" fmla="*/ 951738 w 1117195"/>
                    <a:gd name="connsiteY3" fmla="*/ 1279452 h 1318077"/>
                    <a:gd name="connsiteX4" fmla="*/ 939046 w 1117195"/>
                    <a:gd name="connsiteY4" fmla="*/ 1160149 h 1318077"/>
                    <a:gd name="connsiteX5" fmla="*/ 919948 w 1117195"/>
                    <a:gd name="connsiteY5" fmla="*/ 817109 h 1318077"/>
                    <a:gd name="connsiteX6" fmla="*/ 830139 w 1117195"/>
                    <a:gd name="connsiteY6" fmla="*/ 497880 h 1318077"/>
                    <a:gd name="connsiteX7" fmla="*/ 571589 w 1117195"/>
                    <a:gd name="connsiteY7" fmla="*/ 404928 h 1318077"/>
                    <a:gd name="connsiteX8" fmla="*/ 239669 w 1117195"/>
                    <a:gd name="connsiteY8" fmla="*/ 387885 h 1318077"/>
                    <a:gd name="connsiteX9" fmla="*/ 145025 w 1117195"/>
                    <a:gd name="connsiteY9" fmla="*/ 365644 h 1318077"/>
                    <a:gd name="connsiteX10" fmla="*/ 157233 w 1117195"/>
                    <a:gd name="connsiteY10" fmla="*/ 354161 h 1318077"/>
                    <a:gd name="connsiteX11" fmla="*/ 97400 w 1117195"/>
                    <a:gd name="connsiteY11" fmla="*/ 258550 h 1318077"/>
                    <a:gd name="connsiteX12" fmla="*/ 185034 w 1117195"/>
                    <a:gd name="connsiteY12" fmla="*/ 267373 h 1318077"/>
                    <a:gd name="connsiteX13" fmla="*/ 500394 w 1117195"/>
                    <a:gd name="connsiteY13" fmla="*/ 308350 h 1318077"/>
                    <a:gd name="connsiteX14" fmla="*/ 627675 w 1117195"/>
                    <a:gd name="connsiteY14" fmla="*/ 307383 h 1318077"/>
                    <a:gd name="connsiteX15" fmla="*/ 682552 w 1117195"/>
                    <a:gd name="connsiteY15" fmla="*/ 206090 h 1318077"/>
                    <a:gd name="connsiteX16" fmla="*/ 587665 w 1117195"/>
                    <a:gd name="connsiteY16" fmla="*/ 152543 h 1318077"/>
                    <a:gd name="connsiteX17" fmla="*/ 31403 w 1117195"/>
                    <a:gd name="connsiteY17" fmla="*/ 115435 h 1318077"/>
                    <a:gd name="connsiteX18" fmla="*/ 26810 w 1117195"/>
                    <a:gd name="connsiteY18" fmla="*/ 0 h 1318077"/>
                    <a:gd name="connsiteX19" fmla="*/ 538228 w 1117195"/>
                    <a:gd name="connsiteY19" fmla="*/ 23329 h 1318077"/>
                    <a:gd name="connsiteX20" fmla="*/ 1013867 w 1117195"/>
                    <a:gd name="connsiteY20" fmla="*/ 235221 h 1318077"/>
                    <a:gd name="connsiteX21" fmla="*/ 1111413 w 1117195"/>
                    <a:gd name="connsiteY21" fmla="*/ 786286 h 131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7195" h="1318077">
                      <a:moveTo>
                        <a:pt x="1111413" y="786286"/>
                      </a:moveTo>
                      <a:cubicBezTo>
                        <a:pt x="1102710" y="932302"/>
                        <a:pt x="1101743" y="1072395"/>
                        <a:pt x="1093040" y="1218411"/>
                      </a:cubicBezTo>
                      <a:cubicBezTo>
                        <a:pt x="1091227" y="1247662"/>
                        <a:pt x="1080227" y="1286100"/>
                        <a:pt x="1057986" y="1305198"/>
                      </a:cubicBezTo>
                      <a:cubicBezTo>
                        <a:pt x="1026680" y="1332032"/>
                        <a:pt x="974583" y="1313780"/>
                        <a:pt x="951738" y="1279452"/>
                      </a:cubicBezTo>
                      <a:cubicBezTo>
                        <a:pt x="929014" y="1245124"/>
                        <a:pt x="939772" y="1201367"/>
                        <a:pt x="939046" y="1160149"/>
                      </a:cubicBezTo>
                      <a:cubicBezTo>
                        <a:pt x="936750" y="1045802"/>
                        <a:pt x="922245" y="931455"/>
                        <a:pt x="919948" y="817109"/>
                      </a:cubicBezTo>
                      <a:cubicBezTo>
                        <a:pt x="917772" y="703608"/>
                        <a:pt x="910520" y="578020"/>
                        <a:pt x="830139" y="497880"/>
                      </a:cubicBezTo>
                      <a:cubicBezTo>
                        <a:pt x="763900" y="432004"/>
                        <a:pt x="664541" y="414719"/>
                        <a:pt x="571589" y="404928"/>
                      </a:cubicBezTo>
                      <a:cubicBezTo>
                        <a:pt x="460869" y="393203"/>
                        <a:pt x="350511" y="394412"/>
                        <a:pt x="239669" y="387885"/>
                      </a:cubicBezTo>
                      <a:cubicBezTo>
                        <a:pt x="210176" y="386193"/>
                        <a:pt x="175485" y="379665"/>
                        <a:pt x="145025" y="365644"/>
                      </a:cubicBezTo>
                      <a:cubicBezTo>
                        <a:pt x="152035" y="358392"/>
                        <a:pt x="157233" y="354161"/>
                        <a:pt x="157233" y="354161"/>
                      </a:cubicBezTo>
                      <a:cubicBezTo>
                        <a:pt x="112510" y="339898"/>
                        <a:pt x="89423" y="296021"/>
                        <a:pt x="97400" y="258550"/>
                      </a:cubicBezTo>
                      <a:cubicBezTo>
                        <a:pt x="122179" y="256495"/>
                        <a:pt x="158804" y="264714"/>
                        <a:pt x="185034" y="267373"/>
                      </a:cubicBezTo>
                      <a:cubicBezTo>
                        <a:pt x="290557" y="277648"/>
                        <a:pt x="395717" y="291306"/>
                        <a:pt x="500394" y="308350"/>
                      </a:cubicBezTo>
                      <a:cubicBezTo>
                        <a:pt x="542821" y="315240"/>
                        <a:pt x="587545" y="322613"/>
                        <a:pt x="627675" y="307383"/>
                      </a:cubicBezTo>
                      <a:cubicBezTo>
                        <a:pt x="667926" y="292273"/>
                        <a:pt x="699716" y="245495"/>
                        <a:pt x="682552" y="206090"/>
                      </a:cubicBezTo>
                      <a:cubicBezTo>
                        <a:pt x="667442" y="171279"/>
                        <a:pt x="624895" y="159433"/>
                        <a:pt x="587665" y="152543"/>
                      </a:cubicBezTo>
                      <a:cubicBezTo>
                        <a:pt x="404541" y="118819"/>
                        <a:pt x="217428" y="106369"/>
                        <a:pt x="31403" y="115435"/>
                      </a:cubicBezTo>
                      <a:cubicBezTo>
                        <a:pt x="-26496" y="88480"/>
                        <a:pt x="10250" y="24054"/>
                        <a:pt x="26810" y="0"/>
                      </a:cubicBezTo>
                      <a:cubicBezTo>
                        <a:pt x="195067" y="27317"/>
                        <a:pt x="367916" y="10395"/>
                        <a:pt x="538228" y="23329"/>
                      </a:cubicBezTo>
                      <a:cubicBezTo>
                        <a:pt x="716638" y="36987"/>
                        <a:pt x="905927" y="92348"/>
                        <a:pt x="1013867" y="235221"/>
                      </a:cubicBezTo>
                      <a:cubicBezTo>
                        <a:pt x="1128939" y="387281"/>
                        <a:pt x="1122775" y="595788"/>
                        <a:pt x="1111413" y="786286"/>
                      </a:cubicBezTo>
                      <a:close/>
                    </a:path>
                  </a:pathLst>
                </a:custGeom>
                <a:solidFill>
                  <a:schemeClr val="accent2">
                    <a:lumMod val="40000"/>
                    <a:lumOff val="60000"/>
                  </a:schemeClr>
                </a:solidFill>
                <a:ln w="12067" cap="flat">
                  <a:noFill/>
                  <a:prstDash val="solid"/>
                  <a:miter/>
                </a:ln>
              </p:spPr>
              <p:txBody>
                <a:bodyPr rtlCol="0" anchor="ctr"/>
                <a:lstStyle/>
                <a:p>
                  <a:endParaRPr lang="en-GB"/>
                </a:p>
              </p:txBody>
            </p:sp>
            <p:grpSp>
              <p:nvGrpSpPr>
                <p:cNvPr id="13" name="Graphic 6837">
                  <a:extLst>
                    <a:ext uri="{FF2B5EF4-FFF2-40B4-BE49-F238E27FC236}">
                      <a16:creationId xmlns:a16="http://schemas.microsoft.com/office/drawing/2014/main" id="{733121AA-FB80-9786-8CF9-3AD40A613EED}"/>
                    </a:ext>
                  </a:extLst>
                </p:cNvPr>
                <p:cNvGrpSpPr/>
                <p:nvPr/>
              </p:nvGrpSpPr>
              <p:grpSpPr>
                <a:xfrm>
                  <a:off x="1880820" y="3042065"/>
                  <a:ext cx="347631" cy="1010310"/>
                  <a:chOff x="1706268" y="2845360"/>
                  <a:chExt cx="317712" cy="923356"/>
                </a:xfrm>
                <a:solidFill>
                  <a:schemeClr val="bg2">
                    <a:lumMod val="40000"/>
                    <a:lumOff val="60000"/>
                  </a:schemeClr>
                </a:solidFill>
              </p:grpSpPr>
              <p:sp>
                <p:nvSpPr>
                  <p:cNvPr id="21" name="Freeform: Shape 20">
                    <a:extLst>
                      <a:ext uri="{FF2B5EF4-FFF2-40B4-BE49-F238E27FC236}">
                        <a16:creationId xmlns:a16="http://schemas.microsoft.com/office/drawing/2014/main" id="{3580934C-045E-DD0D-F7A1-B032013D7E5F}"/>
                      </a:ext>
                    </a:extLst>
                  </p:cNvPr>
                  <p:cNvSpPr/>
                  <p:nvPr/>
                </p:nvSpPr>
                <p:spPr>
                  <a:xfrm>
                    <a:off x="1706268" y="2845360"/>
                    <a:ext cx="317712" cy="923356"/>
                  </a:xfrm>
                  <a:custGeom>
                    <a:avLst/>
                    <a:gdLst>
                      <a:gd name="connsiteX0" fmla="*/ 317471 w 317712"/>
                      <a:gd name="connsiteY0" fmla="*/ 819405 h 923356"/>
                      <a:gd name="connsiteX1" fmla="*/ 260781 w 317712"/>
                      <a:gd name="connsiteY1" fmla="*/ 923357 h 923356"/>
                      <a:gd name="connsiteX2" fmla="*/ 215937 w 317712"/>
                      <a:gd name="connsiteY2" fmla="*/ 876095 h 923356"/>
                      <a:gd name="connsiteX3" fmla="*/ 199860 w 317712"/>
                      <a:gd name="connsiteY3" fmla="*/ 869447 h 923356"/>
                      <a:gd name="connsiteX4" fmla="*/ 184872 w 317712"/>
                      <a:gd name="connsiteY4" fmla="*/ 841888 h 923356"/>
                      <a:gd name="connsiteX5" fmla="*/ 184872 w 317712"/>
                      <a:gd name="connsiteY5" fmla="*/ 841888 h 923356"/>
                      <a:gd name="connsiteX6" fmla="*/ 178103 w 317712"/>
                      <a:gd name="connsiteY6" fmla="*/ 800307 h 923356"/>
                      <a:gd name="connsiteX7" fmla="*/ 116578 w 317712"/>
                      <a:gd name="connsiteY7" fmla="*/ 802725 h 923356"/>
                      <a:gd name="connsiteX8" fmla="*/ 108117 w 317712"/>
                      <a:gd name="connsiteY8" fmla="*/ 830888 h 923356"/>
                      <a:gd name="connsiteX9" fmla="*/ 90711 w 317712"/>
                      <a:gd name="connsiteY9" fmla="*/ 852162 h 923356"/>
                      <a:gd name="connsiteX10" fmla="*/ 88173 w 317712"/>
                      <a:gd name="connsiteY10" fmla="*/ 854580 h 923356"/>
                      <a:gd name="connsiteX11" fmla="*/ 55174 w 317712"/>
                      <a:gd name="connsiteY11" fmla="*/ 892413 h 923356"/>
                      <a:gd name="connsiteX12" fmla="*/ 781 w 317712"/>
                      <a:gd name="connsiteY12" fmla="*/ 778912 h 923356"/>
                      <a:gd name="connsiteX13" fmla="*/ 12143 w 317712"/>
                      <a:gd name="connsiteY13" fmla="*/ 756430 h 923356"/>
                      <a:gd name="connsiteX14" fmla="*/ 38373 w 317712"/>
                      <a:gd name="connsiteY14" fmla="*/ 743496 h 923356"/>
                      <a:gd name="connsiteX15" fmla="*/ 38614 w 317712"/>
                      <a:gd name="connsiteY15" fmla="*/ 743496 h 923356"/>
                      <a:gd name="connsiteX16" fmla="*/ 50460 w 317712"/>
                      <a:gd name="connsiteY16" fmla="*/ 695388 h 923356"/>
                      <a:gd name="connsiteX17" fmla="*/ 57471 w 317712"/>
                      <a:gd name="connsiteY17" fmla="*/ 686807 h 923356"/>
                      <a:gd name="connsiteX18" fmla="*/ 52636 w 317712"/>
                      <a:gd name="connsiteY18" fmla="*/ 659126 h 923356"/>
                      <a:gd name="connsiteX19" fmla="*/ 59767 w 317712"/>
                      <a:gd name="connsiteY19" fmla="*/ 641962 h 923356"/>
                      <a:gd name="connsiteX20" fmla="*/ 53723 w 317712"/>
                      <a:gd name="connsiteY20" fmla="*/ 603282 h 923356"/>
                      <a:gd name="connsiteX21" fmla="*/ 57108 w 317712"/>
                      <a:gd name="connsiteY21" fmla="*/ 581767 h 923356"/>
                      <a:gd name="connsiteX22" fmla="*/ 57471 w 317712"/>
                      <a:gd name="connsiteY22" fmla="*/ 580558 h 923356"/>
                      <a:gd name="connsiteX23" fmla="*/ 54328 w 317712"/>
                      <a:gd name="connsiteY23" fmla="*/ 537648 h 923356"/>
                      <a:gd name="connsiteX24" fmla="*/ 58679 w 317712"/>
                      <a:gd name="connsiteY24" fmla="*/ 516374 h 923356"/>
                      <a:gd name="connsiteX25" fmla="*/ 59888 w 317712"/>
                      <a:gd name="connsiteY25" fmla="*/ 512143 h 923356"/>
                      <a:gd name="connsiteX26" fmla="*/ 57712 w 317712"/>
                      <a:gd name="connsiteY26" fmla="*/ 458113 h 923356"/>
                      <a:gd name="connsiteX27" fmla="*/ 59888 w 317712"/>
                      <a:gd name="connsiteY27" fmla="*/ 450618 h 923356"/>
                      <a:gd name="connsiteX28" fmla="*/ 56383 w 317712"/>
                      <a:gd name="connsiteY28" fmla="*/ 444817 h 923356"/>
                      <a:gd name="connsiteX29" fmla="*/ 59888 w 317712"/>
                      <a:gd name="connsiteY29" fmla="*/ 383050 h 923356"/>
                      <a:gd name="connsiteX30" fmla="*/ 62306 w 317712"/>
                      <a:gd name="connsiteY30" fmla="*/ 374951 h 923356"/>
                      <a:gd name="connsiteX31" fmla="*/ 58921 w 317712"/>
                      <a:gd name="connsiteY31" fmla="*/ 370963 h 923356"/>
                      <a:gd name="connsiteX32" fmla="*/ 62306 w 317712"/>
                      <a:gd name="connsiteY32" fmla="*/ 315844 h 923356"/>
                      <a:gd name="connsiteX33" fmla="*/ 55295 w 317712"/>
                      <a:gd name="connsiteY33" fmla="*/ 288889 h 923356"/>
                      <a:gd name="connsiteX34" fmla="*/ 55657 w 317712"/>
                      <a:gd name="connsiteY34" fmla="*/ 278494 h 923356"/>
                      <a:gd name="connsiteX35" fmla="*/ 59888 w 317712"/>
                      <a:gd name="connsiteY35" fmla="*/ 247308 h 923356"/>
                      <a:gd name="connsiteX36" fmla="*/ 55416 w 317712"/>
                      <a:gd name="connsiteY36" fmla="*/ 206453 h 923356"/>
                      <a:gd name="connsiteX37" fmla="*/ 57592 w 317712"/>
                      <a:gd name="connsiteY37" fmla="*/ 189531 h 923356"/>
                      <a:gd name="connsiteX38" fmla="*/ 59888 w 317712"/>
                      <a:gd name="connsiteY38" fmla="*/ 176476 h 923356"/>
                      <a:gd name="connsiteX39" fmla="*/ 57833 w 317712"/>
                      <a:gd name="connsiteY39" fmla="*/ 120270 h 923356"/>
                      <a:gd name="connsiteX40" fmla="*/ 59163 w 317712"/>
                      <a:gd name="connsiteY40" fmla="*/ 109874 h 923356"/>
                      <a:gd name="connsiteX41" fmla="*/ 59767 w 317712"/>
                      <a:gd name="connsiteY41" fmla="*/ 105644 h 923356"/>
                      <a:gd name="connsiteX42" fmla="*/ 57471 w 317712"/>
                      <a:gd name="connsiteY42" fmla="*/ 53668 h 923356"/>
                      <a:gd name="connsiteX43" fmla="*/ 56625 w 317712"/>
                      <a:gd name="connsiteY43" fmla="*/ 51371 h 923356"/>
                      <a:gd name="connsiteX44" fmla="*/ 54932 w 317712"/>
                      <a:gd name="connsiteY44" fmla="*/ 34691 h 923356"/>
                      <a:gd name="connsiteX45" fmla="*/ 59888 w 317712"/>
                      <a:gd name="connsiteY45" fmla="*/ 1692 h 923356"/>
                      <a:gd name="connsiteX46" fmla="*/ 215332 w 317712"/>
                      <a:gd name="connsiteY46" fmla="*/ 0 h 923356"/>
                      <a:gd name="connsiteX47" fmla="*/ 214486 w 317712"/>
                      <a:gd name="connsiteY47" fmla="*/ 27680 h 923356"/>
                      <a:gd name="connsiteX48" fmla="*/ 213519 w 317712"/>
                      <a:gd name="connsiteY48" fmla="*/ 29977 h 923356"/>
                      <a:gd name="connsiteX49" fmla="*/ 214970 w 317712"/>
                      <a:gd name="connsiteY49" fmla="*/ 54877 h 923356"/>
                      <a:gd name="connsiteX50" fmla="*/ 214970 w 317712"/>
                      <a:gd name="connsiteY50" fmla="*/ 54877 h 923356"/>
                      <a:gd name="connsiteX51" fmla="*/ 215937 w 317712"/>
                      <a:gd name="connsiteY51" fmla="*/ 70107 h 923356"/>
                      <a:gd name="connsiteX52" fmla="*/ 222706 w 317712"/>
                      <a:gd name="connsiteY52" fmla="*/ 102743 h 923356"/>
                      <a:gd name="connsiteX53" fmla="*/ 223189 w 317712"/>
                      <a:gd name="connsiteY53" fmla="*/ 118577 h 923356"/>
                      <a:gd name="connsiteX54" fmla="*/ 222947 w 317712"/>
                      <a:gd name="connsiteY54" fmla="*/ 129214 h 923356"/>
                      <a:gd name="connsiteX55" fmla="*/ 218233 w 317712"/>
                      <a:gd name="connsiteY55" fmla="*/ 176597 h 923356"/>
                      <a:gd name="connsiteX56" fmla="*/ 223310 w 317712"/>
                      <a:gd name="connsiteY56" fmla="*/ 190377 h 923356"/>
                      <a:gd name="connsiteX57" fmla="*/ 224156 w 317712"/>
                      <a:gd name="connsiteY57" fmla="*/ 203068 h 923356"/>
                      <a:gd name="connsiteX58" fmla="*/ 220530 w 317712"/>
                      <a:gd name="connsiteY58" fmla="*/ 233287 h 923356"/>
                      <a:gd name="connsiteX59" fmla="*/ 226332 w 317712"/>
                      <a:gd name="connsiteY59" fmla="*/ 273538 h 923356"/>
                      <a:gd name="connsiteX60" fmla="*/ 225727 w 317712"/>
                      <a:gd name="connsiteY60" fmla="*/ 285867 h 923356"/>
                      <a:gd name="connsiteX61" fmla="*/ 225244 w 317712"/>
                      <a:gd name="connsiteY61" fmla="*/ 292394 h 923356"/>
                      <a:gd name="connsiteX62" fmla="*/ 222947 w 317712"/>
                      <a:gd name="connsiteY62" fmla="*/ 351502 h 923356"/>
                      <a:gd name="connsiteX63" fmla="*/ 225365 w 317712"/>
                      <a:gd name="connsiteY63" fmla="*/ 362622 h 923356"/>
                      <a:gd name="connsiteX64" fmla="*/ 226573 w 317712"/>
                      <a:gd name="connsiteY64" fmla="*/ 377248 h 923356"/>
                      <a:gd name="connsiteX65" fmla="*/ 225244 w 317712"/>
                      <a:gd name="connsiteY65" fmla="*/ 431883 h 923356"/>
                      <a:gd name="connsiteX66" fmla="*/ 226453 w 317712"/>
                      <a:gd name="connsiteY66" fmla="*/ 439619 h 923356"/>
                      <a:gd name="connsiteX67" fmla="*/ 228024 w 317712"/>
                      <a:gd name="connsiteY67" fmla="*/ 455333 h 923356"/>
                      <a:gd name="connsiteX68" fmla="*/ 230079 w 317712"/>
                      <a:gd name="connsiteY68" fmla="*/ 510935 h 923356"/>
                      <a:gd name="connsiteX69" fmla="*/ 230079 w 317712"/>
                      <a:gd name="connsiteY69" fmla="*/ 512264 h 923356"/>
                      <a:gd name="connsiteX70" fmla="*/ 233222 w 317712"/>
                      <a:gd name="connsiteY70" fmla="*/ 526044 h 923356"/>
                      <a:gd name="connsiteX71" fmla="*/ 232617 w 317712"/>
                      <a:gd name="connsiteY71" fmla="*/ 576811 h 923356"/>
                      <a:gd name="connsiteX72" fmla="*/ 230200 w 317712"/>
                      <a:gd name="connsiteY72" fmla="*/ 597360 h 923356"/>
                      <a:gd name="connsiteX73" fmla="*/ 230925 w 317712"/>
                      <a:gd name="connsiteY73" fmla="*/ 598931 h 923356"/>
                      <a:gd name="connsiteX74" fmla="*/ 241078 w 317712"/>
                      <a:gd name="connsiteY74" fmla="*/ 659489 h 923356"/>
                      <a:gd name="connsiteX75" fmla="*/ 243979 w 317712"/>
                      <a:gd name="connsiteY75" fmla="*/ 693938 h 923356"/>
                      <a:gd name="connsiteX76" fmla="*/ 244463 w 317712"/>
                      <a:gd name="connsiteY76" fmla="*/ 701311 h 923356"/>
                      <a:gd name="connsiteX77" fmla="*/ 272022 w 317712"/>
                      <a:gd name="connsiteY77" fmla="*/ 747848 h 923356"/>
                      <a:gd name="connsiteX78" fmla="*/ 277461 w 317712"/>
                      <a:gd name="connsiteY78" fmla="*/ 750991 h 923356"/>
                      <a:gd name="connsiteX79" fmla="*/ 294988 w 317712"/>
                      <a:gd name="connsiteY79" fmla="*/ 766704 h 923356"/>
                      <a:gd name="connsiteX80" fmla="*/ 317713 w 317712"/>
                      <a:gd name="connsiteY80" fmla="*/ 819647 h 92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17712" h="923356">
                        <a:moveTo>
                          <a:pt x="317471" y="819405"/>
                        </a:moveTo>
                        <a:cubicBezTo>
                          <a:pt x="315174" y="850107"/>
                          <a:pt x="260781" y="923357"/>
                          <a:pt x="260781" y="923357"/>
                        </a:cubicBezTo>
                        <a:cubicBezTo>
                          <a:pt x="234793" y="921060"/>
                          <a:pt x="215937" y="876095"/>
                          <a:pt x="215937" y="876095"/>
                        </a:cubicBezTo>
                        <a:cubicBezTo>
                          <a:pt x="209530" y="876095"/>
                          <a:pt x="204212" y="873678"/>
                          <a:pt x="199860" y="869447"/>
                        </a:cubicBezTo>
                        <a:cubicBezTo>
                          <a:pt x="192850" y="863162"/>
                          <a:pt x="188015" y="852767"/>
                          <a:pt x="184872" y="841888"/>
                        </a:cubicBezTo>
                        <a:lnTo>
                          <a:pt x="184872" y="841888"/>
                        </a:lnTo>
                        <a:cubicBezTo>
                          <a:pt x="178828" y="821702"/>
                          <a:pt x="178103" y="800307"/>
                          <a:pt x="178103" y="800307"/>
                        </a:cubicBezTo>
                        <a:cubicBezTo>
                          <a:pt x="159126" y="814449"/>
                          <a:pt x="116578" y="802725"/>
                          <a:pt x="116578" y="802725"/>
                        </a:cubicBezTo>
                        <a:cubicBezTo>
                          <a:pt x="118512" y="811427"/>
                          <a:pt x="114160" y="821823"/>
                          <a:pt x="108117" y="830888"/>
                        </a:cubicBezTo>
                        <a:cubicBezTo>
                          <a:pt x="102194" y="840317"/>
                          <a:pt x="94579" y="848294"/>
                          <a:pt x="90711" y="852162"/>
                        </a:cubicBezTo>
                        <a:cubicBezTo>
                          <a:pt x="89140" y="853733"/>
                          <a:pt x="88173" y="854580"/>
                          <a:pt x="88173" y="854580"/>
                        </a:cubicBezTo>
                        <a:cubicBezTo>
                          <a:pt x="90590" y="885403"/>
                          <a:pt x="55174" y="892413"/>
                          <a:pt x="55174" y="892413"/>
                        </a:cubicBezTo>
                        <a:lnTo>
                          <a:pt x="781" y="778912"/>
                        </a:lnTo>
                        <a:cubicBezTo>
                          <a:pt x="-2241" y="769968"/>
                          <a:pt x="3923" y="762232"/>
                          <a:pt x="12143" y="756430"/>
                        </a:cubicBezTo>
                        <a:cubicBezTo>
                          <a:pt x="22538" y="748694"/>
                          <a:pt x="36318" y="744222"/>
                          <a:pt x="38373" y="743496"/>
                        </a:cubicBezTo>
                        <a:cubicBezTo>
                          <a:pt x="38373" y="743496"/>
                          <a:pt x="38614" y="743496"/>
                          <a:pt x="38614" y="743496"/>
                        </a:cubicBezTo>
                        <a:cubicBezTo>
                          <a:pt x="28823" y="728750"/>
                          <a:pt x="41757" y="707234"/>
                          <a:pt x="50460" y="695388"/>
                        </a:cubicBezTo>
                        <a:cubicBezTo>
                          <a:pt x="54449" y="690070"/>
                          <a:pt x="57471" y="686807"/>
                          <a:pt x="57471" y="686807"/>
                        </a:cubicBezTo>
                        <a:cubicBezTo>
                          <a:pt x="48889" y="680763"/>
                          <a:pt x="49735" y="669159"/>
                          <a:pt x="52636" y="659126"/>
                        </a:cubicBezTo>
                        <a:cubicBezTo>
                          <a:pt x="55295" y="649698"/>
                          <a:pt x="59767" y="641962"/>
                          <a:pt x="59767" y="641962"/>
                        </a:cubicBezTo>
                        <a:cubicBezTo>
                          <a:pt x="52152" y="635556"/>
                          <a:pt x="52152" y="618029"/>
                          <a:pt x="53723" y="603282"/>
                        </a:cubicBezTo>
                        <a:cubicBezTo>
                          <a:pt x="54811" y="593371"/>
                          <a:pt x="56504" y="584789"/>
                          <a:pt x="57108" y="581767"/>
                        </a:cubicBezTo>
                        <a:cubicBezTo>
                          <a:pt x="57350" y="581042"/>
                          <a:pt x="57471" y="580558"/>
                          <a:pt x="57471" y="580558"/>
                        </a:cubicBezTo>
                        <a:cubicBezTo>
                          <a:pt x="51548" y="569680"/>
                          <a:pt x="52152" y="552153"/>
                          <a:pt x="54328" y="537648"/>
                        </a:cubicBezTo>
                        <a:cubicBezTo>
                          <a:pt x="55657" y="528703"/>
                          <a:pt x="57471" y="520846"/>
                          <a:pt x="58679" y="516374"/>
                        </a:cubicBezTo>
                        <a:cubicBezTo>
                          <a:pt x="59405" y="513715"/>
                          <a:pt x="59888" y="512143"/>
                          <a:pt x="59888" y="512143"/>
                        </a:cubicBezTo>
                        <a:cubicBezTo>
                          <a:pt x="49493" y="498122"/>
                          <a:pt x="54449" y="471046"/>
                          <a:pt x="57712" y="458113"/>
                        </a:cubicBezTo>
                        <a:cubicBezTo>
                          <a:pt x="58921" y="453520"/>
                          <a:pt x="59888" y="450618"/>
                          <a:pt x="59888" y="450618"/>
                        </a:cubicBezTo>
                        <a:cubicBezTo>
                          <a:pt x="58559" y="449047"/>
                          <a:pt x="57350" y="446992"/>
                          <a:pt x="56383" y="444817"/>
                        </a:cubicBezTo>
                        <a:cubicBezTo>
                          <a:pt x="49009" y="428136"/>
                          <a:pt x="55899" y="397555"/>
                          <a:pt x="59888" y="383050"/>
                        </a:cubicBezTo>
                        <a:cubicBezTo>
                          <a:pt x="61218" y="378094"/>
                          <a:pt x="62306" y="374951"/>
                          <a:pt x="62306" y="374951"/>
                        </a:cubicBezTo>
                        <a:cubicBezTo>
                          <a:pt x="60976" y="373743"/>
                          <a:pt x="59767" y="372413"/>
                          <a:pt x="58921" y="370963"/>
                        </a:cubicBezTo>
                        <a:cubicBezTo>
                          <a:pt x="45988" y="352469"/>
                          <a:pt x="62306" y="315844"/>
                          <a:pt x="62306" y="315844"/>
                        </a:cubicBezTo>
                        <a:cubicBezTo>
                          <a:pt x="57350" y="310042"/>
                          <a:pt x="55537" y="299768"/>
                          <a:pt x="55295" y="288889"/>
                        </a:cubicBezTo>
                        <a:cubicBezTo>
                          <a:pt x="55295" y="285504"/>
                          <a:pt x="55295" y="281999"/>
                          <a:pt x="55657" y="278494"/>
                        </a:cubicBezTo>
                        <a:cubicBezTo>
                          <a:pt x="56504" y="262176"/>
                          <a:pt x="59888" y="247308"/>
                          <a:pt x="59888" y="247308"/>
                        </a:cubicBezTo>
                        <a:cubicBezTo>
                          <a:pt x="53965" y="239210"/>
                          <a:pt x="53965" y="221804"/>
                          <a:pt x="55416" y="206453"/>
                        </a:cubicBezTo>
                        <a:cubicBezTo>
                          <a:pt x="55899" y="200288"/>
                          <a:pt x="56745" y="194366"/>
                          <a:pt x="57592" y="189531"/>
                        </a:cubicBezTo>
                        <a:cubicBezTo>
                          <a:pt x="58800" y="181795"/>
                          <a:pt x="59888" y="176476"/>
                          <a:pt x="59888" y="176476"/>
                        </a:cubicBezTo>
                        <a:cubicBezTo>
                          <a:pt x="53603" y="166927"/>
                          <a:pt x="55778" y="138038"/>
                          <a:pt x="57833" y="120270"/>
                        </a:cubicBezTo>
                        <a:cubicBezTo>
                          <a:pt x="58317" y="116039"/>
                          <a:pt x="58800" y="112413"/>
                          <a:pt x="59163" y="109874"/>
                        </a:cubicBezTo>
                        <a:cubicBezTo>
                          <a:pt x="59646" y="107215"/>
                          <a:pt x="59767" y="105644"/>
                          <a:pt x="59767" y="105644"/>
                        </a:cubicBezTo>
                        <a:cubicBezTo>
                          <a:pt x="50339" y="91502"/>
                          <a:pt x="57471" y="53668"/>
                          <a:pt x="57471" y="53668"/>
                        </a:cubicBezTo>
                        <a:cubicBezTo>
                          <a:pt x="57108" y="52943"/>
                          <a:pt x="56866" y="52218"/>
                          <a:pt x="56625" y="51371"/>
                        </a:cubicBezTo>
                        <a:cubicBezTo>
                          <a:pt x="55174" y="46537"/>
                          <a:pt x="54690" y="40735"/>
                          <a:pt x="54932" y="34691"/>
                        </a:cubicBezTo>
                        <a:cubicBezTo>
                          <a:pt x="55295" y="18736"/>
                          <a:pt x="59888" y="1692"/>
                          <a:pt x="59888" y="1692"/>
                        </a:cubicBezTo>
                        <a:lnTo>
                          <a:pt x="215332" y="0"/>
                        </a:lnTo>
                        <a:cubicBezTo>
                          <a:pt x="222464" y="4231"/>
                          <a:pt x="216783" y="21395"/>
                          <a:pt x="214486" y="27680"/>
                        </a:cubicBezTo>
                        <a:cubicBezTo>
                          <a:pt x="214003" y="29131"/>
                          <a:pt x="213519" y="29977"/>
                          <a:pt x="213519" y="29977"/>
                        </a:cubicBezTo>
                        <a:lnTo>
                          <a:pt x="214970" y="54877"/>
                        </a:lnTo>
                        <a:lnTo>
                          <a:pt x="214970" y="54877"/>
                        </a:lnTo>
                        <a:cubicBezTo>
                          <a:pt x="214970" y="54877"/>
                          <a:pt x="215937" y="70107"/>
                          <a:pt x="215937" y="70107"/>
                        </a:cubicBezTo>
                        <a:cubicBezTo>
                          <a:pt x="220288" y="77722"/>
                          <a:pt x="222101" y="90776"/>
                          <a:pt x="222706" y="102743"/>
                        </a:cubicBezTo>
                        <a:cubicBezTo>
                          <a:pt x="223189" y="108545"/>
                          <a:pt x="223189" y="113984"/>
                          <a:pt x="223189" y="118577"/>
                        </a:cubicBezTo>
                        <a:cubicBezTo>
                          <a:pt x="223189" y="124984"/>
                          <a:pt x="222947" y="129214"/>
                          <a:pt x="222947" y="129214"/>
                        </a:cubicBezTo>
                        <a:cubicBezTo>
                          <a:pt x="230079" y="148192"/>
                          <a:pt x="218233" y="176597"/>
                          <a:pt x="218233" y="176597"/>
                        </a:cubicBezTo>
                        <a:cubicBezTo>
                          <a:pt x="220892" y="180223"/>
                          <a:pt x="222343" y="185058"/>
                          <a:pt x="223310" y="190377"/>
                        </a:cubicBezTo>
                        <a:cubicBezTo>
                          <a:pt x="223914" y="194486"/>
                          <a:pt x="224156" y="198838"/>
                          <a:pt x="224156" y="203068"/>
                        </a:cubicBezTo>
                        <a:cubicBezTo>
                          <a:pt x="224156" y="218420"/>
                          <a:pt x="220530" y="233287"/>
                          <a:pt x="220530" y="233287"/>
                        </a:cubicBezTo>
                        <a:cubicBezTo>
                          <a:pt x="226211" y="238968"/>
                          <a:pt x="226694" y="258429"/>
                          <a:pt x="226332" y="273538"/>
                        </a:cubicBezTo>
                        <a:cubicBezTo>
                          <a:pt x="226332" y="278373"/>
                          <a:pt x="225969" y="282604"/>
                          <a:pt x="225727" y="285867"/>
                        </a:cubicBezTo>
                        <a:cubicBezTo>
                          <a:pt x="225486" y="289977"/>
                          <a:pt x="225244" y="292394"/>
                          <a:pt x="225244" y="292394"/>
                        </a:cubicBezTo>
                        <a:cubicBezTo>
                          <a:pt x="234793" y="311251"/>
                          <a:pt x="222947" y="351502"/>
                          <a:pt x="222947" y="351502"/>
                        </a:cubicBezTo>
                        <a:cubicBezTo>
                          <a:pt x="224035" y="354403"/>
                          <a:pt x="224881" y="358150"/>
                          <a:pt x="225365" y="362622"/>
                        </a:cubicBezTo>
                        <a:cubicBezTo>
                          <a:pt x="225969" y="366974"/>
                          <a:pt x="226332" y="372050"/>
                          <a:pt x="226573" y="377248"/>
                        </a:cubicBezTo>
                        <a:cubicBezTo>
                          <a:pt x="227661" y="401785"/>
                          <a:pt x="225244" y="431883"/>
                          <a:pt x="225244" y="431883"/>
                        </a:cubicBezTo>
                        <a:cubicBezTo>
                          <a:pt x="225727" y="434180"/>
                          <a:pt x="226090" y="436839"/>
                          <a:pt x="226453" y="439619"/>
                        </a:cubicBezTo>
                        <a:cubicBezTo>
                          <a:pt x="227057" y="444454"/>
                          <a:pt x="227661" y="449893"/>
                          <a:pt x="228024" y="455333"/>
                        </a:cubicBezTo>
                        <a:cubicBezTo>
                          <a:pt x="229837" y="478420"/>
                          <a:pt x="230079" y="504891"/>
                          <a:pt x="230079" y="510935"/>
                        </a:cubicBezTo>
                        <a:lnTo>
                          <a:pt x="230079" y="512264"/>
                        </a:lnTo>
                        <a:cubicBezTo>
                          <a:pt x="231529" y="516011"/>
                          <a:pt x="232496" y="520725"/>
                          <a:pt x="233222" y="526044"/>
                        </a:cubicBezTo>
                        <a:cubicBezTo>
                          <a:pt x="235276" y="541516"/>
                          <a:pt x="234068" y="561823"/>
                          <a:pt x="232617" y="576811"/>
                        </a:cubicBezTo>
                        <a:cubicBezTo>
                          <a:pt x="231408" y="588778"/>
                          <a:pt x="230200" y="597360"/>
                          <a:pt x="230200" y="597360"/>
                        </a:cubicBezTo>
                        <a:cubicBezTo>
                          <a:pt x="230441" y="597843"/>
                          <a:pt x="230683" y="598447"/>
                          <a:pt x="230925" y="598931"/>
                        </a:cubicBezTo>
                        <a:cubicBezTo>
                          <a:pt x="235397" y="609931"/>
                          <a:pt x="238782" y="636402"/>
                          <a:pt x="241078" y="659489"/>
                        </a:cubicBezTo>
                        <a:cubicBezTo>
                          <a:pt x="242408" y="673510"/>
                          <a:pt x="243375" y="686202"/>
                          <a:pt x="243979" y="693938"/>
                        </a:cubicBezTo>
                        <a:cubicBezTo>
                          <a:pt x="244342" y="698531"/>
                          <a:pt x="244463" y="701311"/>
                          <a:pt x="244463" y="701311"/>
                        </a:cubicBezTo>
                        <a:cubicBezTo>
                          <a:pt x="268396" y="721014"/>
                          <a:pt x="252078" y="734673"/>
                          <a:pt x="272022" y="747848"/>
                        </a:cubicBezTo>
                        <a:cubicBezTo>
                          <a:pt x="273593" y="748815"/>
                          <a:pt x="275407" y="749903"/>
                          <a:pt x="277461" y="750991"/>
                        </a:cubicBezTo>
                        <a:cubicBezTo>
                          <a:pt x="284230" y="754375"/>
                          <a:pt x="290032" y="760056"/>
                          <a:pt x="294988" y="766704"/>
                        </a:cubicBezTo>
                        <a:cubicBezTo>
                          <a:pt x="310823" y="787978"/>
                          <a:pt x="317713" y="819647"/>
                          <a:pt x="317713" y="819647"/>
                        </a:cubicBezTo>
                        <a:close/>
                      </a:path>
                    </a:pathLst>
                  </a:custGeom>
                  <a:solidFill>
                    <a:schemeClr val="accent2">
                      <a:lumMod val="40000"/>
                      <a:lumOff val="60000"/>
                    </a:schemeClr>
                  </a:solidFill>
                  <a:ln w="1206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110AE6A-6F40-1062-6227-10441547D901}"/>
                      </a:ext>
                    </a:extLst>
                  </p:cNvPr>
                  <p:cNvSpPr/>
                  <p:nvPr/>
                </p:nvSpPr>
                <p:spPr>
                  <a:xfrm>
                    <a:off x="1761020" y="2872799"/>
                    <a:ext cx="160096" cy="27438"/>
                  </a:xfrm>
                  <a:custGeom>
                    <a:avLst/>
                    <a:gdLst>
                      <a:gd name="connsiteX0" fmla="*/ 160097 w 160096"/>
                      <a:gd name="connsiteY0" fmla="*/ 27438 h 27438"/>
                      <a:gd name="connsiteX1" fmla="*/ 85759 w 160096"/>
                      <a:gd name="connsiteY1" fmla="*/ 24900 h 27438"/>
                      <a:gd name="connsiteX2" fmla="*/ 1752 w 160096"/>
                      <a:gd name="connsiteY2" fmla="*/ 23812 h 27438"/>
                      <a:gd name="connsiteX3" fmla="*/ 59 w 160096"/>
                      <a:gd name="connsiteY3" fmla="*/ 7132 h 27438"/>
                      <a:gd name="connsiteX4" fmla="*/ 67870 w 160096"/>
                      <a:gd name="connsiteY4" fmla="*/ 2176 h 27438"/>
                      <a:gd name="connsiteX5" fmla="*/ 159613 w 160096"/>
                      <a:gd name="connsiteY5" fmla="*/ 0 h 27438"/>
                      <a:gd name="connsiteX6" fmla="*/ 158646 w 160096"/>
                      <a:gd name="connsiteY6" fmla="*/ 2297 h 27438"/>
                      <a:gd name="connsiteX7" fmla="*/ 160097 w 160096"/>
                      <a:gd name="connsiteY7" fmla="*/ 27197 h 2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96" h="27438">
                        <a:moveTo>
                          <a:pt x="160097" y="27438"/>
                        </a:moveTo>
                        <a:cubicBezTo>
                          <a:pt x="135317" y="26592"/>
                          <a:pt x="110538" y="25746"/>
                          <a:pt x="85759" y="24900"/>
                        </a:cubicBezTo>
                        <a:cubicBezTo>
                          <a:pt x="61826" y="24054"/>
                          <a:pt x="27739" y="28164"/>
                          <a:pt x="1752" y="23812"/>
                        </a:cubicBezTo>
                        <a:cubicBezTo>
                          <a:pt x="301" y="18977"/>
                          <a:pt x="-182" y="13175"/>
                          <a:pt x="59" y="7132"/>
                        </a:cubicBezTo>
                        <a:cubicBezTo>
                          <a:pt x="19641" y="-1571"/>
                          <a:pt x="51914" y="2659"/>
                          <a:pt x="67870" y="2176"/>
                        </a:cubicBezTo>
                        <a:cubicBezTo>
                          <a:pt x="98451" y="1450"/>
                          <a:pt x="129032" y="725"/>
                          <a:pt x="159613" y="0"/>
                        </a:cubicBezTo>
                        <a:cubicBezTo>
                          <a:pt x="159130" y="1450"/>
                          <a:pt x="158646" y="2297"/>
                          <a:pt x="158646" y="2297"/>
                        </a:cubicBezTo>
                        <a:lnTo>
                          <a:pt x="160097" y="27197"/>
                        </a:ln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8B32893-BF6F-EDC1-D30E-A21CEC032D4A}"/>
                      </a:ext>
                    </a:extLst>
                  </p:cNvPr>
                  <p:cNvSpPr/>
                  <p:nvPr/>
                </p:nvSpPr>
                <p:spPr>
                  <a:xfrm>
                    <a:off x="1763980" y="2948345"/>
                    <a:ext cx="165355" cy="18162"/>
                  </a:xfrm>
                  <a:custGeom>
                    <a:avLst/>
                    <a:gdLst>
                      <a:gd name="connsiteX0" fmla="*/ 165356 w 165355"/>
                      <a:gd name="connsiteY0" fmla="*/ 15593 h 18162"/>
                      <a:gd name="connsiteX1" fmla="*/ 81348 w 165355"/>
                      <a:gd name="connsiteY1" fmla="*/ 15593 h 18162"/>
                      <a:gd name="connsiteX2" fmla="*/ 0 w 165355"/>
                      <a:gd name="connsiteY2" fmla="*/ 17527 h 18162"/>
                      <a:gd name="connsiteX3" fmla="*/ 1330 w 165355"/>
                      <a:gd name="connsiteY3" fmla="*/ 7132 h 18162"/>
                      <a:gd name="connsiteX4" fmla="*/ 64184 w 165355"/>
                      <a:gd name="connsiteY4" fmla="*/ 4230 h 18162"/>
                      <a:gd name="connsiteX5" fmla="*/ 164872 w 165355"/>
                      <a:gd name="connsiteY5" fmla="*/ 0 h 18162"/>
                      <a:gd name="connsiteX6" fmla="*/ 165356 w 165355"/>
                      <a:gd name="connsiteY6" fmla="*/ 15834 h 1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355" h="18162">
                        <a:moveTo>
                          <a:pt x="165356" y="15593"/>
                        </a:moveTo>
                        <a:cubicBezTo>
                          <a:pt x="137313" y="15351"/>
                          <a:pt x="109391" y="15230"/>
                          <a:pt x="81348" y="15593"/>
                        </a:cubicBezTo>
                        <a:cubicBezTo>
                          <a:pt x="56086" y="15593"/>
                          <a:pt x="26109" y="19702"/>
                          <a:pt x="0" y="17527"/>
                        </a:cubicBezTo>
                        <a:cubicBezTo>
                          <a:pt x="484" y="13296"/>
                          <a:pt x="967" y="9670"/>
                          <a:pt x="1330" y="7132"/>
                        </a:cubicBezTo>
                        <a:cubicBezTo>
                          <a:pt x="20670" y="1330"/>
                          <a:pt x="47504" y="4835"/>
                          <a:pt x="64184" y="4230"/>
                        </a:cubicBezTo>
                        <a:cubicBezTo>
                          <a:pt x="97787" y="2901"/>
                          <a:pt x="131390" y="1330"/>
                          <a:pt x="164872" y="0"/>
                        </a:cubicBezTo>
                        <a:cubicBezTo>
                          <a:pt x="165356" y="5802"/>
                          <a:pt x="165356" y="11241"/>
                          <a:pt x="165356" y="15834"/>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C9B1BA5-6312-BD41-B0F9-3361918CB618}"/>
                      </a:ext>
                    </a:extLst>
                  </p:cNvPr>
                  <p:cNvSpPr/>
                  <p:nvPr/>
                </p:nvSpPr>
                <p:spPr>
                  <a:xfrm>
                    <a:off x="1761562" y="3035132"/>
                    <a:ext cx="168861" cy="26510"/>
                  </a:xfrm>
                  <a:custGeom>
                    <a:avLst/>
                    <a:gdLst>
                      <a:gd name="connsiteX0" fmla="*/ 168861 w 168861"/>
                      <a:gd name="connsiteY0" fmla="*/ 13296 h 26510"/>
                      <a:gd name="connsiteX1" fmla="*/ 91502 w 168861"/>
                      <a:gd name="connsiteY1" fmla="*/ 26471 h 26510"/>
                      <a:gd name="connsiteX2" fmla="*/ 37713 w 168861"/>
                      <a:gd name="connsiteY2" fmla="*/ 17527 h 26510"/>
                      <a:gd name="connsiteX3" fmla="*/ 0 w 168861"/>
                      <a:gd name="connsiteY3" fmla="*/ 16922 h 26510"/>
                      <a:gd name="connsiteX4" fmla="*/ 2176 w 168861"/>
                      <a:gd name="connsiteY4" fmla="*/ 0 h 26510"/>
                      <a:gd name="connsiteX5" fmla="*/ 52580 w 168861"/>
                      <a:gd name="connsiteY5" fmla="*/ 7011 h 26510"/>
                      <a:gd name="connsiteX6" fmla="*/ 168015 w 168861"/>
                      <a:gd name="connsiteY6" fmla="*/ 604 h 26510"/>
                      <a:gd name="connsiteX7" fmla="*/ 168861 w 168861"/>
                      <a:gd name="connsiteY7" fmla="*/ 13296 h 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61" h="26510">
                        <a:moveTo>
                          <a:pt x="168861" y="13296"/>
                        </a:moveTo>
                        <a:cubicBezTo>
                          <a:pt x="142994" y="17527"/>
                          <a:pt x="117731" y="27197"/>
                          <a:pt x="91502" y="26471"/>
                        </a:cubicBezTo>
                        <a:cubicBezTo>
                          <a:pt x="73371" y="25988"/>
                          <a:pt x="55723" y="20549"/>
                          <a:pt x="37713" y="17527"/>
                        </a:cubicBezTo>
                        <a:cubicBezTo>
                          <a:pt x="25263" y="15230"/>
                          <a:pt x="12329" y="14384"/>
                          <a:pt x="0" y="16922"/>
                        </a:cubicBezTo>
                        <a:cubicBezTo>
                          <a:pt x="484" y="10758"/>
                          <a:pt x="1330" y="4835"/>
                          <a:pt x="2176" y="0"/>
                        </a:cubicBezTo>
                        <a:cubicBezTo>
                          <a:pt x="21395" y="604"/>
                          <a:pt x="41823" y="5439"/>
                          <a:pt x="52580" y="7011"/>
                        </a:cubicBezTo>
                        <a:cubicBezTo>
                          <a:pt x="91018" y="12813"/>
                          <a:pt x="130544" y="10516"/>
                          <a:pt x="168015" y="604"/>
                        </a:cubicBezTo>
                        <a:cubicBezTo>
                          <a:pt x="168619" y="4714"/>
                          <a:pt x="168861" y="9066"/>
                          <a:pt x="168861" y="13296"/>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80B603E-02CC-755A-D0D5-FAAD53908903}"/>
                      </a:ext>
                    </a:extLst>
                  </p:cNvPr>
                  <p:cNvSpPr/>
                  <p:nvPr/>
                </p:nvSpPr>
                <p:spPr>
                  <a:xfrm>
                    <a:off x="1761442" y="3118898"/>
                    <a:ext cx="171157" cy="20407"/>
                  </a:xfrm>
                  <a:custGeom>
                    <a:avLst/>
                    <a:gdLst>
                      <a:gd name="connsiteX0" fmla="*/ 171037 w 171157"/>
                      <a:gd name="connsiteY0" fmla="*/ 0 h 20407"/>
                      <a:gd name="connsiteX1" fmla="*/ 170432 w 171157"/>
                      <a:gd name="connsiteY1" fmla="*/ 12329 h 20407"/>
                      <a:gd name="connsiteX2" fmla="*/ 167290 w 171157"/>
                      <a:gd name="connsiteY2" fmla="*/ 12087 h 20407"/>
                      <a:gd name="connsiteX3" fmla="*/ 123050 w 171157"/>
                      <a:gd name="connsiteY3" fmla="*/ 19340 h 20407"/>
                      <a:gd name="connsiteX4" fmla="*/ 54998 w 171157"/>
                      <a:gd name="connsiteY4" fmla="*/ 14384 h 20407"/>
                      <a:gd name="connsiteX5" fmla="*/ 0 w 171157"/>
                      <a:gd name="connsiteY5" fmla="*/ 15472 h 20407"/>
                      <a:gd name="connsiteX6" fmla="*/ 363 w 171157"/>
                      <a:gd name="connsiteY6" fmla="*/ 5077 h 20407"/>
                      <a:gd name="connsiteX7" fmla="*/ 44844 w 171157"/>
                      <a:gd name="connsiteY7" fmla="*/ 5923 h 20407"/>
                      <a:gd name="connsiteX8" fmla="*/ 171158 w 171157"/>
                      <a:gd name="connsiteY8" fmla="*/ 0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7" h="20407">
                        <a:moveTo>
                          <a:pt x="171037" y="0"/>
                        </a:moveTo>
                        <a:cubicBezTo>
                          <a:pt x="171037" y="4835"/>
                          <a:pt x="170674" y="9066"/>
                          <a:pt x="170432" y="12329"/>
                        </a:cubicBezTo>
                        <a:cubicBezTo>
                          <a:pt x="169344" y="12329"/>
                          <a:pt x="168257" y="12087"/>
                          <a:pt x="167290" y="12087"/>
                        </a:cubicBezTo>
                        <a:cubicBezTo>
                          <a:pt x="152422" y="11604"/>
                          <a:pt x="137917" y="17285"/>
                          <a:pt x="123050" y="19340"/>
                        </a:cubicBezTo>
                        <a:cubicBezTo>
                          <a:pt x="100446" y="22603"/>
                          <a:pt x="77601" y="17648"/>
                          <a:pt x="54998" y="14384"/>
                        </a:cubicBezTo>
                        <a:cubicBezTo>
                          <a:pt x="36746" y="11846"/>
                          <a:pt x="17527" y="10516"/>
                          <a:pt x="0" y="15472"/>
                        </a:cubicBezTo>
                        <a:cubicBezTo>
                          <a:pt x="0" y="12087"/>
                          <a:pt x="0" y="8582"/>
                          <a:pt x="363" y="5077"/>
                        </a:cubicBezTo>
                        <a:cubicBezTo>
                          <a:pt x="14384" y="2055"/>
                          <a:pt x="30219" y="4230"/>
                          <a:pt x="44844" y="5923"/>
                        </a:cubicBezTo>
                        <a:cubicBezTo>
                          <a:pt x="86908" y="10879"/>
                          <a:pt x="129698" y="8703"/>
                          <a:pt x="171158" y="0"/>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21C800E-53C4-62A7-0399-0C2AB66559A8}"/>
                      </a:ext>
                    </a:extLst>
                  </p:cNvPr>
                  <p:cNvSpPr/>
                  <p:nvPr/>
                </p:nvSpPr>
                <p:spPr>
                  <a:xfrm>
                    <a:off x="1765068" y="3207741"/>
                    <a:ext cx="167652" cy="26163"/>
                  </a:xfrm>
                  <a:custGeom>
                    <a:avLst/>
                    <a:gdLst>
                      <a:gd name="connsiteX0" fmla="*/ 167652 w 167652"/>
                      <a:gd name="connsiteY0" fmla="*/ 14747 h 26163"/>
                      <a:gd name="connsiteX1" fmla="*/ 51855 w 167652"/>
                      <a:gd name="connsiteY1" fmla="*/ 25746 h 26163"/>
                      <a:gd name="connsiteX2" fmla="*/ 9791 w 167652"/>
                      <a:gd name="connsiteY2" fmla="*/ 20790 h 26163"/>
                      <a:gd name="connsiteX3" fmla="*/ 967 w 167652"/>
                      <a:gd name="connsiteY3" fmla="*/ 20790 h 26163"/>
                      <a:gd name="connsiteX4" fmla="*/ 3384 w 167652"/>
                      <a:gd name="connsiteY4" fmla="*/ 12692 h 26163"/>
                      <a:gd name="connsiteX5" fmla="*/ 0 w 167652"/>
                      <a:gd name="connsiteY5" fmla="*/ 8703 h 26163"/>
                      <a:gd name="connsiteX6" fmla="*/ 9670 w 167652"/>
                      <a:gd name="connsiteY6" fmla="*/ 8340 h 26163"/>
                      <a:gd name="connsiteX7" fmla="*/ 68173 w 167652"/>
                      <a:gd name="connsiteY7" fmla="*/ 13296 h 26163"/>
                      <a:gd name="connsiteX8" fmla="*/ 166443 w 167652"/>
                      <a:gd name="connsiteY8" fmla="*/ 0 h 26163"/>
                      <a:gd name="connsiteX9" fmla="*/ 167652 w 167652"/>
                      <a:gd name="connsiteY9" fmla="*/ 14626 h 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52" h="26163">
                        <a:moveTo>
                          <a:pt x="167652" y="14747"/>
                        </a:moveTo>
                        <a:cubicBezTo>
                          <a:pt x="129335" y="14384"/>
                          <a:pt x="90535" y="28768"/>
                          <a:pt x="51855" y="25746"/>
                        </a:cubicBezTo>
                        <a:cubicBezTo>
                          <a:pt x="37833" y="24658"/>
                          <a:pt x="23812" y="21516"/>
                          <a:pt x="9791" y="20790"/>
                        </a:cubicBezTo>
                        <a:cubicBezTo>
                          <a:pt x="6769" y="20790"/>
                          <a:pt x="3868" y="20549"/>
                          <a:pt x="967" y="20790"/>
                        </a:cubicBezTo>
                        <a:cubicBezTo>
                          <a:pt x="2296" y="15834"/>
                          <a:pt x="3384" y="12692"/>
                          <a:pt x="3384" y="12692"/>
                        </a:cubicBezTo>
                        <a:cubicBezTo>
                          <a:pt x="2055" y="11483"/>
                          <a:pt x="846" y="10154"/>
                          <a:pt x="0" y="8703"/>
                        </a:cubicBezTo>
                        <a:cubicBezTo>
                          <a:pt x="3505" y="8461"/>
                          <a:pt x="6769" y="8340"/>
                          <a:pt x="9670" y="8340"/>
                        </a:cubicBezTo>
                        <a:cubicBezTo>
                          <a:pt x="29251" y="8340"/>
                          <a:pt x="48712" y="12329"/>
                          <a:pt x="68173" y="13296"/>
                        </a:cubicBezTo>
                        <a:cubicBezTo>
                          <a:pt x="101413" y="15109"/>
                          <a:pt x="134170" y="8824"/>
                          <a:pt x="166443" y="0"/>
                        </a:cubicBezTo>
                        <a:cubicBezTo>
                          <a:pt x="167048" y="4351"/>
                          <a:pt x="167410" y="9428"/>
                          <a:pt x="167652" y="14626"/>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82FF117-6C80-A90B-EF03-6D74B96B8155}"/>
                      </a:ext>
                    </a:extLst>
                  </p:cNvPr>
                  <p:cNvSpPr/>
                  <p:nvPr/>
                </p:nvSpPr>
                <p:spPr>
                  <a:xfrm>
                    <a:off x="1762529" y="3284858"/>
                    <a:ext cx="171762" cy="23597"/>
                  </a:xfrm>
                  <a:custGeom>
                    <a:avLst/>
                    <a:gdLst>
                      <a:gd name="connsiteX0" fmla="*/ 171762 w 171762"/>
                      <a:gd name="connsiteY0" fmla="*/ 15714 h 23597"/>
                      <a:gd name="connsiteX1" fmla="*/ 28889 w 171762"/>
                      <a:gd name="connsiteY1" fmla="*/ 21153 h 23597"/>
                      <a:gd name="connsiteX2" fmla="*/ 1330 w 171762"/>
                      <a:gd name="connsiteY2" fmla="*/ 18615 h 23597"/>
                      <a:gd name="connsiteX3" fmla="*/ 3505 w 171762"/>
                      <a:gd name="connsiteY3" fmla="*/ 11120 h 23597"/>
                      <a:gd name="connsiteX4" fmla="*/ 0 w 171762"/>
                      <a:gd name="connsiteY4" fmla="*/ 5318 h 23597"/>
                      <a:gd name="connsiteX5" fmla="*/ 26109 w 171762"/>
                      <a:gd name="connsiteY5" fmla="*/ 7494 h 23597"/>
                      <a:gd name="connsiteX6" fmla="*/ 65756 w 171762"/>
                      <a:gd name="connsiteY6" fmla="*/ 12087 h 23597"/>
                      <a:gd name="connsiteX7" fmla="*/ 169465 w 171762"/>
                      <a:gd name="connsiteY7" fmla="*/ 242 h 23597"/>
                      <a:gd name="connsiteX8" fmla="*/ 170070 w 171762"/>
                      <a:gd name="connsiteY8" fmla="*/ 0 h 23597"/>
                      <a:gd name="connsiteX9" fmla="*/ 171641 w 171762"/>
                      <a:gd name="connsiteY9" fmla="*/ 15714 h 2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62" h="23597">
                        <a:moveTo>
                          <a:pt x="171762" y="15714"/>
                        </a:moveTo>
                        <a:cubicBezTo>
                          <a:pt x="124259" y="21878"/>
                          <a:pt x="76392" y="26713"/>
                          <a:pt x="28889" y="21153"/>
                        </a:cubicBezTo>
                        <a:cubicBezTo>
                          <a:pt x="19823" y="20065"/>
                          <a:pt x="10516" y="19582"/>
                          <a:pt x="1330" y="18615"/>
                        </a:cubicBezTo>
                        <a:cubicBezTo>
                          <a:pt x="2538" y="14021"/>
                          <a:pt x="3505" y="11120"/>
                          <a:pt x="3505" y="11120"/>
                        </a:cubicBezTo>
                        <a:cubicBezTo>
                          <a:pt x="2176" y="9549"/>
                          <a:pt x="967" y="7494"/>
                          <a:pt x="0" y="5318"/>
                        </a:cubicBezTo>
                        <a:cubicBezTo>
                          <a:pt x="8582" y="4714"/>
                          <a:pt x="18977" y="6648"/>
                          <a:pt x="26109" y="7494"/>
                        </a:cubicBezTo>
                        <a:cubicBezTo>
                          <a:pt x="39284" y="8824"/>
                          <a:pt x="52459" y="10879"/>
                          <a:pt x="65756" y="12087"/>
                        </a:cubicBezTo>
                        <a:cubicBezTo>
                          <a:pt x="100567" y="14988"/>
                          <a:pt x="136104" y="10879"/>
                          <a:pt x="169465" y="242"/>
                        </a:cubicBezTo>
                        <a:cubicBezTo>
                          <a:pt x="169707" y="242"/>
                          <a:pt x="169949" y="242"/>
                          <a:pt x="170070" y="0"/>
                        </a:cubicBezTo>
                        <a:cubicBezTo>
                          <a:pt x="170674" y="4835"/>
                          <a:pt x="171279" y="10274"/>
                          <a:pt x="171641" y="15714"/>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59797FF-25E3-0754-7A57-658A30C572BE}"/>
                      </a:ext>
                    </a:extLst>
                  </p:cNvPr>
                  <p:cNvSpPr/>
                  <p:nvPr/>
                </p:nvSpPr>
                <p:spPr>
                  <a:xfrm>
                    <a:off x="1760475" y="3356295"/>
                    <a:ext cx="178893" cy="28233"/>
                  </a:xfrm>
                  <a:custGeom>
                    <a:avLst/>
                    <a:gdLst>
                      <a:gd name="connsiteX0" fmla="*/ 178894 w 178893"/>
                      <a:gd name="connsiteY0" fmla="*/ 14988 h 28233"/>
                      <a:gd name="connsiteX1" fmla="*/ 82073 w 178893"/>
                      <a:gd name="connsiteY1" fmla="*/ 27801 h 28233"/>
                      <a:gd name="connsiteX2" fmla="*/ 0 w 178893"/>
                      <a:gd name="connsiteY2" fmla="*/ 26834 h 28233"/>
                      <a:gd name="connsiteX3" fmla="*/ 4351 w 178893"/>
                      <a:gd name="connsiteY3" fmla="*/ 5560 h 28233"/>
                      <a:gd name="connsiteX4" fmla="*/ 62613 w 178893"/>
                      <a:gd name="connsiteY4" fmla="*/ 7615 h 28233"/>
                      <a:gd name="connsiteX5" fmla="*/ 175751 w 178893"/>
                      <a:gd name="connsiteY5" fmla="*/ 0 h 28233"/>
                      <a:gd name="connsiteX6" fmla="*/ 175751 w 178893"/>
                      <a:gd name="connsiteY6" fmla="*/ 1330 h 28233"/>
                      <a:gd name="connsiteX7" fmla="*/ 178894 w 178893"/>
                      <a:gd name="connsiteY7" fmla="*/ 15109 h 2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93" h="28233">
                        <a:moveTo>
                          <a:pt x="178894" y="14988"/>
                        </a:moveTo>
                        <a:cubicBezTo>
                          <a:pt x="146862" y="12692"/>
                          <a:pt x="114710" y="25383"/>
                          <a:pt x="82073" y="27801"/>
                        </a:cubicBezTo>
                        <a:cubicBezTo>
                          <a:pt x="54998" y="29735"/>
                          <a:pt x="26713" y="24416"/>
                          <a:pt x="0" y="26834"/>
                        </a:cubicBezTo>
                        <a:cubicBezTo>
                          <a:pt x="1330" y="17889"/>
                          <a:pt x="3143" y="10033"/>
                          <a:pt x="4351" y="5560"/>
                        </a:cubicBezTo>
                        <a:cubicBezTo>
                          <a:pt x="23812" y="3626"/>
                          <a:pt x="43273" y="6165"/>
                          <a:pt x="62613" y="7615"/>
                        </a:cubicBezTo>
                        <a:cubicBezTo>
                          <a:pt x="100325" y="10153"/>
                          <a:pt x="138522" y="7615"/>
                          <a:pt x="175751" y="0"/>
                        </a:cubicBezTo>
                        <a:lnTo>
                          <a:pt x="175751" y="1330"/>
                        </a:lnTo>
                        <a:cubicBezTo>
                          <a:pt x="177201" y="5077"/>
                          <a:pt x="178168" y="9791"/>
                          <a:pt x="178894" y="15109"/>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C1D7C42-478D-42EB-1FB5-6D4EECD42291}"/>
                      </a:ext>
                    </a:extLst>
                  </p:cNvPr>
                  <p:cNvSpPr/>
                  <p:nvPr/>
                </p:nvSpPr>
                <p:spPr>
                  <a:xfrm>
                    <a:off x="1759749" y="3422050"/>
                    <a:ext cx="178651" cy="33351"/>
                  </a:xfrm>
                  <a:custGeom>
                    <a:avLst/>
                    <a:gdLst>
                      <a:gd name="connsiteX0" fmla="*/ 176476 w 178651"/>
                      <a:gd name="connsiteY0" fmla="*/ 20549 h 33351"/>
                      <a:gd name="connsiteX1" fmla="*/ 177201 w 178651"/>
                      <a:gd name="connsiteY1" fmla="*/ 22120 h 33351"/>
                      <a:gd name="connsiteX2" fmla="*/ 142390 w 178651"/>
                      <a:gd name="connsiteY2" fmla="*/ 23449 h 33351"/>
                      <a:gd name="connsiteX3" fmla="*/ 23087 w 178651"/>
                      <a:gd name="connsiteY3" fmla="*/ 31306 h 33351"/>
                      <a:gd name="connsiteX4" fmla="*/ 0 w 178651"/>
                      <a:gd name="connsiteY4" fmla="*/ 26713 h 33351"/>
                      <a:gd name="connsiteX5" fmla="*/ 3384 w 178651"/>
                      <a:gd name="connsiteY5" fmla="*/ 5197 h 33351"/>
                      <a:gd name="connsiteX6" fmla="*/ 32152 w 178651"/>
                      <a:gd name="connsiteY6" fmla="*/ 4593 h 33351"/>
                      <a:gd name="connsiteX7" fmla="*/ 98633 w 178651"/>
                      <a:gd name="connsiteY7" fmla="*/ 13296 h 33351"/>
                      <a:gd name="connsiteX8" fmla="*/ 178652 w 178651"/>
                      <a:gd name="connsiteY8" fmla="*/ 0 h 33351"/>
                      <a:gd name="connsiteX9" fmla="*/ 176234 w 178651"/>
                      <a:gd name="connsiteY9" fmla="*/ 20549 h 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651" h="33351">
                        <a:moveTo>
                          <a:pt x="176476" y="20549"/>
                        </a:moveTo>
                        <a:cubicBezTo>
                          <a:pt x="176476" y="20549"/>
                          <a:pt x="176960" y="21636"/>
                          <a:pt x="177201" y="22120"/>
                        </a:cubicBezTo>
                        <a:cubicBezTo>
                          <a:pt x="165597" y="21878"/>
                          <a:pt x="153993" y="22362"/>
                          <a:pt x="142390" y="23449"/>
                        </a:cubicBezTo>
                        <a:cubicBezTo>
                          <a:pt x="102501" y="26955"/>
                          <a:pt x="62492" y="37833"/>
                          <a:pt x="23087" y="31306"/>
                        </a:cubicBezTo>
                        <a:cubicBezTo>
                          <a:pt x="15472" y="29977"/>
                          <a:pt x="7736" y="28163"/>
                          <a:pt x="0" y="26713"/>
                        </a:cubicBezTo>
                        <a:cubicBezTo>
                          <a:pt x="1088" y="16801"/>
                          <a:pt x="2780" y="8219"/>
                          <a:pt x="3384" y="5197"/>
                        </a:cubicBezTo>
                        <a:cubicBezTo>
                          <a:pt x="12692" y="3868"/>
                          <a:pt x="21999" y="3384"/>
                          <a:pt x="32152" y="4593"/>
                        </a:cubicBezTo>
                        <a:cubicBezTo>
                          <a:pt x="54272" y="7373"/>
                          <a:pt x="76271" y="13296"/>
                          <a:pt x="98633" y="13296"/>
                        </a:cubicBezTo>
                        <a:cubicBezTo>
                          <a:pt x="125709" y="13296"/>
                          <a:pt x="152060" y="4593"/>
                          <a:pt x="178652" y="0"/>
                        </a:cubicBezTo>
                        <a:cubicBezTo>
                          <a:pt x="177443" y="11966"/>
                          <a:pt x="176234" y="20549"/>
                          <a:pt x="176234" y="20549"/>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27A27F1-6EA6-D838-0008-DE2C6E6DE23D}"/>
                      </a:ext>
                    </a:extLst>
                  </p:cNvPr>
                  <p:cNvSpPr/>
                  <p:nvPr/>
                </p:nvSpPr>
                <p:spPr>
                  <a:xfrm>
                    <a:off x="1756607" y="3504728"/>
                    <a:ext cx="193398" cy="67341"/>
                  </a:xfrm>
                  <a:custGeom>
                    <a:avLst/>
                    <a:gdLst>
                      <a:gd name="connsiteX0" fmla="*/ 193398 w 193398"/>
                      <a:gd name="connsiteY0" fmla="*/ 34449 h 67341"/>
                      <a:gd name="connsiteX1" fmla="*/ 106732 w 193398"/>
                      <a:gd name="connsiteY1" fmla="*/ 67206 h 67341"/>
                      <a:gd name="connsiteX2" fmla="*/ 0 w 193398"/>
                      <a:gd name="connsiteY2" fmla="*/ 36262 h 67341"/>
                      <a:gd name="connsiteX3" fmla="*/ 7011 w 193398"/>
                      <a:gd name="connsiteY3" fmla="*/ 27680 h 67341"/>
                      <a:gd name="connsiteX4" fmla="*/ 2176 w 193398"/>
                      <a:gd name="connsiteY4" fmla="*/ 0 h 67341"/>
                      <a:gd name="connsiteX5" fmla="*/ 17043 w 193398"/>
                      <a:gd name="connsiteY5" fmla="*/ 7615 h 67341"/>
                      <a:gd name="connsiteX6" fmla="*/ 88963 w 193398"/>
                      <a:gd name="connsiteY6" fmla="*/ 37834 h 67341"/>
                      <a:gd name="connsiteX7" fmla="*/ 190498 w 193398"/>
                      <a:gd name="connsiteY7" fmla="*/ 242 h 67341"/>
                      <a:gd name="connsiteX8" fmla="*/ 193398 w 193398"/>
                      <a:gd name="connsiteY8" fmla="*/ 34691 h 6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98" h="67341">
                        <a:moveTo>
                          <a:pt x="193398" y="34449"/>
                        </a:moveTo>
                        <a:cubicBezTo>
                          <a:pt x="166806" y="52097"/>
                          <a:pt x="138038" y="65635"/>
                          <a:pt x="106732" y="67206"/>
                        </a:cubicBezTo>
                        <a:cubicBezTo>
                          <a:pt x="70711" y="68898"/>
                          <a:pt x="32515" y="54514"/>
                          <a:pt x="0" y="36262"/>
                        </a:cubicBezTo>
                        <a:cubicBezTo>
                          <a:pt x="3989" y="30944"/>
                          <a:pt x="7011" y="27680"/>
                          <a:pt x="7011" y="27680"/>
                        </a:cubicBezTo>
                        <a:cubicBezTo>
                          <a:pt x="-1571" y="21636"/>
                          <a:pt x="-725" y="10033"/>
                          <a:pt x="2176" y="0"/>
                        </a:cubicBezTo>
                        <a:cubicBezTo>
                          <a:pt x="7615" y="2417"/>
                          <a:pt x="12813" y="5197"/>
                          <a:pt x="17043" y="7615"/>
                        </a:cubicBezTo>
                        <a:cubicBezTo>
                          <a:pt x="39526" y="20186"/>
                          <a:pt x="62734" y="35658"/>
                          <a:pt x="88963" y="37834"/>
                        </a:cubicBezTo>
                        <a:cubicBezTo>
                          <a:pt x="125588" y="40735"/>
                          <a:pt x="157257" y="17164"/>
                          <a:pt x="190498" y="242"/>
                        </a:cubicBezTo>
                        <a:cubicBezTo>
                          <a:pt x="191827" y="14263"/>
                          <a:pt x="192794" y="26955"/>
                          <a:pt x="193398" y="34691"/>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6722AEE8-884F-1746-0069-58E550F61834}"/>
                      </a:ext>
                    </a:extLst>
                  </p:cNvPr>
                  <p:cNvSpPr/>
                  <p:nvPr/>
                </p:nvSpPr>
                <p:spPr>
                  <a:xfrm>
                    <a:off x="1718410" y="3589219"/>
                    <a:ext cx="95973" cy="108545"/>
                  </a:xfrm>
                  <a:custGeom>
                    <a:avLst/>
                    <a:gdLst>
                      <a:gd name="connsiteX0" fmla="*/ 95853 w 95973"/>
                      <a:gd name="connsiteY0" fmla="*/ 87271 h 108545"/>
                      <a:gd name="connsiteX1" fmla="*/ 78447 w 95973"/>
                      <a:gd name="connsiteY1" fmla="*/ 108545 h 108545"/>
                      <a:gd name="connsiteX2" fmla="*/ 78447 w 95973"/>
                      <a:gd name="connsiteY2" fmla="*/ 108303 h 108545"/>
                      <a:gd name="connsiteX3" fmla="*/ 0 w 95973"/>
                      <a:gd name="connsiteY3" fmla="*/ 12934 h 108545"/>
                      <a:gd name="connsiteX4" fmla="*/ 26230 w 95973"/>
                      <a:gd name="connsiteY4" fmla="*/ 0 h 108545"/>
                      <a:gd name="connsiteX5" fmla="*/ 44602 w 95973"/>
                      <a:gd name="connsiteY5" fmla="*/ 23571 h 108545"/>
                      <a:gd name="connsiteX6" fmla="*/ 90293 w 95973"/>
                      <a:gd name="connsiteY6" fmla="*/ 79777 h 108545"/>
                      <a:gd name="connsiteX7" fmla="*/ 95974 w 95973"/>
                      <a:gd name="connsiteY7" fmla="*/ 87271 h 10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73" h="108545">
                        <a:moveTo>
                          <a:pt x="95853" y="87271"/>
                        </a:moveTo>
                        <a:cubicBezTo>
                          <a:pt x="89930" y="96699"/>
                          <a:pt x="82315" y="104677"/>
                          <a:pt x="78447" y="108545"/>
                        </a:cubicBezTo>
                        <a:cubicBezTo>
                          <a:pt x="78447" y="108545"/>
                          <a:pt x="78447" y="108461"/>
                          <a:pt x="78447" y="108303"/>
                        </a:cubicBezTo>
                        <a:cubicBezTo>
                          <a:pt x="52338" y="76392"/>
                          <a:pt x="26109" y="44724"/>
                          <a:pt x="0" y="12934"/>
                        </a:cubicBezTo>
                        <a:cubicBezTo>
                          <a:pt x="10395" y="5198"/>
                          <a:pt x="24175" y="725"/>
                          <a:pt x="26230" y="0"/>
                        </a:cubicBezTo>
                        <a:cubicBezTo>
                          <a:pt x="32999" y="8099"/>
                          <a:pt x="39042" y="16802"/>
                          <a:pt x="44602" y="23571"/>
                        </a:cubicBezTo>
                        <a:cubicBezTo>
                          <a:pt x="59833" y="42306"/>
                          <a:pt x="75063" y="61042"/>
                          <a:pt x="90293" y="79777"/>
                        </a:cubicBezTo>
                        <a:cubicBezTo>
                          <a:pt x="92227" y="82074"/>
                          <a:pt x="94282" y="84733"/>
                          <a:pt x="95974" y="87271"/>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CFFA0BD-9B9A-C4EE-90C2-0E84DC7A9DCE}"/>
                      </a:ext>
                    </a:extLst>
                  </p:cNvPr>
                  <p:cNvSpPr/>
                  <p:nvPr/>
                </p:nvSpPr>
                <p:spPr>
                  <a:xfrm>
                    <a:off x="1891019" y="3592966"/>
                    <a:ext cx="110116" cy="121841"/>
                  </a:xfrm>
                  <a:custGeom>
                    <a:avLst/>
                    <a:gdLst>
                      <a:gd name="connsiteX0" fmla="*/ 109995 w 110116"/>
                      <a:gd name="connsiteY0" fmla="*/ 18977 h 121841"/>
                      <a:gd name="connsiteX1" fmla="*/ 87875 w 110116"/>
                      <a:gd name="connsiteY1" fmla="*/ 32999 h 121841"/>
                      <a:gd name="connsiteX2" fmla="*/ 45811 w 110116"/>
                      <a:gd name="connsiteY2" fmla="*/ 77843 h 121841"/>
                      <a:gd name="connsiteX3" fmla="*/ 14988 w 110116"/>
                      <a:gd name="connsiteY3" fmla="*/ 121841 h 121841"/>
                      <a:gd name="connsiteX4" fmla="*/ 0 w 110116"/>
                      <a:gd name="connsiteY4" fmla="*/ 94282 h 121841"/>
                      <a:gd name="connsiteX5" fmla="*/ 0 w 110116"/>
                      <a:gd name="connsiteY5" fmla="*/ 94282 h 121841"/>
                      <a:gd name="connsiteX6" fmla="*/ 57415 w 110116"/>
                      <a:gd name="connsiteY6" fmla="*/ 43273 h 121841"/>
                      <a:gd name="connsiteX7" fmla="*/ 87150 w 110116"/>
                      <a:gd name="connsiteY7" fmla="*/ 0 h 121841"/>
                      <a:gd name="connsiteX8" fmla="*/ 92589 w 110116"/>
                      <a:gd name="connsiteY8" fmla="*/ 3143 h 121841"/>
                      <a:gd name="connsiteX9" fmla="*/ 110116 w 110116"/>
                      <a:gd name="connsiteY9" fmla="*/ 18856 h 12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16" h="121841">
                        <a:moveTo>
                          <a:pt x="109995" y="18977"/>
                        </a:moveTo>
                        <a:cubicBezTo>
                          <a:pt x="103106" y="24417"/>
                          <a:pt x="95128" y="28284"/>
                          <a:pt x="87875" y="32999"/>
                        </a:cubicBezTo>
                        <a:cubicBezTo>
                          <a:pt x="70711" y="44361"/>
                          <a:pt x="57899" y="61283"/>
                          <a:pt x="45811" y="77843"/>
                        </a:cubicBezTo>
                        <a:cubicBezTo>
                          <a:pt x="35416" y="92469"/>
                          <a:pt x="25021" y="107094"/>
                          <a:pt x="14988" y="121841"/>
                        </a:cubicBezTo>
                        <a:cubicBezTo>
                          <a:pt x="7978" y="115555"/>
                          <a:pt x="3143" y="105160"/>
                          <a:pt x="0" y="94282"/>
                        </a:cubicBezTo>
                        <a:lnTo>
                          <a:pt x="0" y="94282"/>
                        </a:lnTo>
                        <a:cubicBezTo>
                          <a:pt x="18735" y="76997"/>
                          <a:pt x="40251" y="62733"/>
                          <a:pt x="57415" y="43273"/>
                        </a:cubicBezTo>
                        <a:cubicBezTo>
                          <a:pt x="68898" y="30098"/>
                          <a:pt x="79293" y="15714"/>
                          <a:pt x="87150" y="0"/>
                        </a:cubicBezTo>
                        <a:cubicBezTo>
                          <a:pt x="88722" y="967"/>
                          <a:pt x="90535" y="2055"/>
                          <a:pt x="92589" y="3143"/>
                        </a:cubicBezTo>
                        <a:cubicBezTo>
                          <a:pt x="99358" y="6527"/>
                          <a:pt x="105160" y="12208"/>
                          <a:pt x="110116" y="18856"/>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E60B9A7F-293C-E8F1-FB4A-39C2AAC31D9A}"/>
                    </a:ext>
                  </a:extLst>
                </p:cNvPr>
                <p:cNvSpPr/>
                <p:nvPr/>
              </p:nvSpPr>
              <p:spPr>
                <a:xfrm>
                  <a:off x="1017462" y="3466540"/>
                  <a:ext cx="949094" cy="1679733"/>
                </a:xfrm>
                <a:custGeom>
                  <a:avLst/>
                  <a:gdLst>
                    <a:gd name="connsiteX0" fmla="*/ 834433 w 867409"/>
                    <a:gd name="connsiteY0" fmla="*/ 727000 h 1535164"/>
                    <a:gd name="connsiteX1" fmla="*/ 788380 w 867409"/>
                    <a:gd name="connsiteY1" fmla="*/ 1145345 h 1535164"/>
                    <a:gd name="connsiteX2" fmla="*/ 515447 w 867409"/>
                    <a:gd name="connsiteY2" fmla="*/ 1471464 h 1535164"/>
                    <a:gd name="connsiteX3" fmla="*/ 383090 w 867409"/>
                    <a:gd name="connsiteY3" fmla="*/ 1471464 h 1535164"/>
                    <a:gd name="connsiteX4" fmla="*/ 284940 w 867409"/>
                    <a:gd name="connsiteY4" fmla="*/ 1489111 h 1535164"/>
                    <a:gd name="connsiteX5" fmla="*/ 82959 w 867409"/>
                    <a:gd name="connsiteY5" fmla="*/ 1535164 h 1535164"/>
                    <a:gd name="connsiteX6" fmla="*/ 4875 w 867409"/>
                    <a:gd name="connsiteY6" fmla="*/ 1265736 h 1535164"/>
                    <a:gd name="connsiteX7" fmla="*/ 75828 w 867409"/>
                    <a:gd name="connsiteY7" fmla="*/ 755164 h 1535164"/>
                    <a:gd name="connsiteX8" fmla="*/ 182197 w 867409"/>
                    <a:gd name="connsiteY8" fmla="*/ 379367 h 1535164"/>
                    <a:gd name="connsiteX9" fmla="*/ 639464 w 867409"/>
                    <a:gd name="connsiteY9" fmla="*/ 64 h 1535164"/>
                    <a:gd name="connsiteX10" fmla="*/ 762634 w 867409"/>
                    <a:gd name="connsiteY10" fmla="*/ 139794 h 1535164"/>
                    <a:gd name="connsiteX11" fmla="*/ 763601 w 867409"/>
                    <a:gd name="connsiteY11" fmla="*/ 152486 h 1535164"/>
                    <a:gd name="connsiteX12" fmla="*/ 827423 w 867409"/>
                    <a:gd name="connsiteY12" fmla="*/ 439562 h 1535164"/>
                    <a:gd name="connsiteX13" fmla="*/ 834433 w 867409"/>
                    <a:gd name="connsiteY13" fmla="*/ 726758 h 153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409" h="1535164">
                      <a:moveTo>
                        <a:pt x="834433" y="727000"/>
                      </a:moveTo>
                      <a:cubicBezTo>
                        <a:pt x="806028" y="805085"/>
                        <a:pt x="806028" y="950375"/>
                        <a:pt x="788380" y="1145345"/>
                      </a:cubicBezTo>
                      <a:cubicBezTo>
                        <a:pt x="770733" y="1340315"/>
                        <a:pt x="600542" y="1475090"/>
                        <a:pt x="515447" y="1471464"/>
                      </a:cubicBezTo>
                      <a:cubicBezTo>
                        <a:pt x="469998" y="1469530"/>
                        <a:pt x="424670" y="1468684"/>
                        <a:pt x="383090" y="1471464"/>
                      </a:cubicBezTo>
                      <a:cubicBezTo>
                        <a:pt x="346586" y="1473881"/>
                        <a:pt x="313104" y="1479200"/>
                        <a:pt x="284940" y="1489111"/>
                      </a:cubicBezTo>
                      <a:cubicBezTo>
                        <a:pt x="224745" y="1510385"/>
                        <a:pt x="224745" y="1535164"/>
                        <a:pt x="82959" y="1535164"/>
                      </a:cubicBezTo>
                      <a:cubicBezTo>
                        <a:pt x="-58826" y="1535164"/>
                        <a:pt x="29775" y="1432421"/>
                        <a:pt x="4875" y="1265736"/>
                      </a:cubicBezTo>
                      <a:cubicBezTo>
                        <a:pt x="-20025" y="1099051"/>
                        <a:pt x="75828" y="755164"/>
                        <a:pt x="75828" y="755164"/>
                      </a:cubicBezTo>
                      <a:cubicBezTo>
                        <a:pt x="72323" y="645289"/>
                        <a:pt x="125507" y="514141"/>
                        <a:pt x="182197" y="379367"/>
                      </a:cubicBezTo>
                      <a:cubicBezTo>
                        <a:pt x="238887" y="244592"/>
                        <a:pt x="526084" y="3569"/>
                        <a:pt x="639464" y="64"/>
                      </a:cubicBezTo>
                      <a:cubicBezTo>
                        <a:pt x="736163" y="-2958"/>
                        <a:pt x="758162" y="102081"/>
                        <a:pt x="762634" y="139794"/>
                      </a:cubicBezTo>
                      <a:cubicBezTo>
                        <a:pt x="763359" y="146442"/>
                        <a:pt x="763601" y="150915"/>
                        <a:pt x="763601" y="152486"/>
                      </a:cubicBezTo>
                      <a:cubicBezTo>
                        <a:pt x="763601" y="152486"/>
                        <a:pt x="760096" y="350961"/>
                        <a:pt x="827423" y="439562"/>
                      </a:cubicBezTo>
                      <a:cubicBezTo>
                        <a:pt x="894750" y="528283"/>
                        <a:pt x="862839" y="648795"/>
                        <a:pt x="834433" y="726758"/>
                      </a:cubicBezTo>
                      <a:close/>
                    </a:path>
                  </a:pathLst>
                </a:custGeom>
                <a:solidFill>
                  <a:schemeClr val="accent2">
                    <a:lumMod val="40000"/>
                    <a:lumOff val="60000"/>
                  </a:schemeClr>
                </a:solidFill>
                <a:ln w="1206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62ED520-222F-D0AB-A188-3B69B4499C23}"/>
                    </a:ext>
                  </a:extLst>
                </p:cNvPr>
                <p:cNvSpPr/>
                <p:nvPr/>
              </p:nvSpPr>
              <p:spPr>
                <a:xfrm>
                  <a:off x="2151339" y="3466806"/>
                  <a:ext cx="949146" cy="1679730"/>
                </a:xfrm>
                <a:custGeom>
                  <a:avLst/>
                  <a:gdLst>
                    <a:gd name="connsiteX0" fmla="*/ 784499 w 867458"/>
                    <a:gd name="connsiteY0" fmla="*/ 1535042 h 1535163"/>
                    <a:gd name="connsiteX1" fmla="*/ 710887 w 867458"/>
                    <a:gd name="connsiteY1" fmla="*/ 1531899 h 1535163"/>
                    <a:gd name="connsiteX2" fmla="*/ 582519 w 867458"/>
                    <a:gd name="connsiteY2" fmla="*/ 1488989 h 1535163"/>
                    <a:gd name="connsiteX3" fmla="*/ 352012 w 867458"/>
                    <a:gd name="connsiteY3" fmla="*/ 1471221 h 1535163"/>
                    <a:gd name="connsiteX4" fmla="*/ 78957 w 867458"/>
                    <a:gd name="connsiteY4" fmla="*/ 1145102 h 1535163"/>
                    <a:gd name="connsiteX5" fmla="*/ 62519 w 867458"/>
                    <a:gd name="connsiteY5" fmla="*/ 926562 h 1535163"/>
                    <a:gd name="connsiteX6" fmla="*/ 32904 w 867458"/>
                    <a:gd name="connsiteY6" fmla="*/ 726757 h 1535163"/>
                    <a:gd name="connsiteX7" fmla="*/ 40036 w 867458"/>
                    <a:gd name="connsiteY7" fmla="*/ 439560 h 1535163"/>
                    <a:gd name="connsiteX8" fmla="*/ 103737 w 867458"/>
                    <a:gd name="connsiteY8" fmla="*/ 152485 h 1535163"/>
                    <a:gd name="connsiteX9" fmla="*/ 227874 w 867458"/>
                    <a:gd name="connsiteY9" fmla="*/ 62 h 1535163"/>
                    <a:gd name="connsiteX10" fmla="*/ 685262 w 867458"/>
                    <a:gd name="connsiteY10" fmla="*/ 379365 h 1535163"/>
                    <a:gd name="connsiteX11" fmla="*/ 791631 w 867458"/>
                    <a:gd name="connsiteY11" fmla="*/ 755163 h 1535163"/>
                    <a:gd name="connsiteX12" fmla="*/ 862584 w 867458"/>
                    <a:gd name="connsiteY12" fmla="*/ 1265735 h 1535163"/>
                    <a:gd name="connsiteX13" fmla="*/ 784499 w 867458"/>
                    <a:gd name="connsiteY13" fmla="*/ 1535163 h 15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458" h="1535163">
                      <a:moveTo>
                        <a:pt x="784499" y="1535042"/>
                      </a:moveTo>
                      <a:cubicBezTo>
                        <a:pt x="754160" y="1535042"/>
                        <a:pt x="730227" y="1533833"/>
                        <a:pt x="710887" y="1531899"/>
                      </a:cubicBezTo>
                      <a:cubicBezTo>
                        <a:pt x="639934" y="1524647"/>
                        <a:pt x="629901" y="1505670"/>
                        <a:pt x="582519" y="1488989"/>
                      </a:cubicBezTo>
                      <a:cubicBezTo>
                        <a:pt x="522203" y="1467715"/>
                        <a:pt x="437107" y="1467715"/>
                        <a:pt x="352012" y="1471221"/>
                      </a:cubicBezTo>
                      <a:cubicBezTo>
                        <a:pt x="266917" y="1474847"/>
                        <a:pt x="96726" y="1340072"/>
                        <a:pt x="78957" y="1145102"/>
                      </a:cubicBezTo>
                      <a:cubicBezTo>
                        <a:pt x="71463" y="1063029"/>
                        <a:pt x="67112" y="989658"/>
                        <a:pt x="62519" y="926562"/>
                      </a:cubicBezTo>
                      <a:cubicBezTo>
                        <a:pt x="56233" y="839654"/>
                        <a:pt x="49343" y="771964"/>
                        <a:pt x="32904" y="726757"/>
                      </a:cubicBezTo>
                      <a:cubicBezTo>
                        <a:pt x="4499" y="648673"/>
                        <a:pt x="-27291" y="528282"/>
                        <a:pt x="40036" y="439560"/>
                      </a:cubicBezTo>
                      <a:cubicBezTo>
                        <a:pt x="107363" y="350960"/>
                        <a:pt x="103737" y="152485"/>
                        <a:pt x="103737" y="152485"/>
                      </a:cubicBezTo>
                      <a:cubicBezTo>
                        <a:pt x="103737" y="141848"/>
                        <a:pt x="114373" y="-3443"/>
                        <a:pt x="227874" y="62"/>
                      </a:cubicBezTo>
                      <a:cubicBezTo>
                        <a:pt x="341254" y="3568"/>
                        <a:pt x="628572" y="244591"/>
                        <a:pt x="685262" y="379365"/>
                      </a:cubicBezTo>
                      <a:cubicBezTo>
                        <a:pt x="741952" y="514140"/>
                        <a:pt x="795136" y="645288"/>
                        <a:pt x="791631" y="755163"/>
                      </a:cubicBezTo>
                      <a:cubicBezTo>
                        <a:pt x="791631" y="755163"/>
                        <a:pt x="887242" y="1099049"/>
                        <a:pt x="862584" y="1265735"/>
                      </a:cubicBezTo>
                      <a:cubicBezTo>
                        <a:pt x="837684" y="1432420"/>
                        <a:pt x="926284" y="1535163"/>
                        <a:pt x="784499" y="1535163"/>
                      </a:cubicBezTo>
                      <a:close/>
                    </a:path>
                  </a:pathLst>
                </a:custGeom>
                <a:solidFill>
                  <a:schemeClr val="accent2">
                    <a:lumMod val="40000"/>
                    <a:lumOff val="60000"/>
                  </a:schemeClr>
                </a:solidFill>
                <a:ln w="1206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A36A01B-51DE-42B1-F7AD-A97577876DAE}"/>
                    </a:ext>
                  </a:extLst>
                </p:cNvPr>
                <p:cNvSpPr/>
                <p:nvPr/>
              </p:nvSpPr>
              <p:spPr>
                <a:xfrm>
                  <a:off x="1100299" y="4261871"/>
                  <a:ext cx="830176" cy="77494"/>
                </a:xfrm>
                <a:custGeom>
                  <a:avLst/>
                  <a:gdLst>
                    <a:gd name="connsiteX0" fmla="*/ 0 w 758726"/>
                    <a:gd name="connsiteY0" fmla="*/ 28405 h 70824"/>
                    <a:gd name="connsiteX1" fmla="*/ 758726 w 758726"/>
                    <a:gd name="connsiteY1" fmla="*/ 0 h 70824"/>
                    <a:gd name="connsiteX2" fmla="*/ 0 w 758726"/>
                    <a:gd name="connsiteY2" fmla="*/ 28405 h 70824"/>
                  </a:gdLst>
                  <a:ahLst/>
                  <a:cxnLst>
                    <a:cxn ang="0">
                      <a:pos x="connsiteX0" y="connsiteY0"/>
                    </a:cxn>
                    <a:cxn ang="0">
                      <a:pos x="connsiteX1" y="connsiteY1"/>
                    </a:cxn>
                    <a:cxn ang="0">
                      <a:pos x="connsiteX2" y="connsiteY2"/>
                    </a:cxn>
                  </a:cxnLst>
                  <a:rect l="l" t="t" r="r" b="b"/>
                  <a:pathLst>
                    <a:path w="758726" h="70824">
                      <a:moveTo>
                        <a:pt x="0" y="28405"/>
                      </a:moveTo>
                      <a:cubicBezTo>
                        <a:pt x="0" y="28405"/>
                        <a:pt x="478661" y="85095"/>
                        <a:pt x="758726" y="0"/>
                      </a:cubicBezTo>
                      <a:cubicBezTo>
                        <a:pt x="758726" y="0"/>
                        <a:pt x="464398" y="138280"/>
                        <a:pt x="0" y="28405"/>
                      </a:cubicBezTo>
                      <a:close/>
                    </a:path>
                  </a:pathLst>
                </a:custGeom>
                <a:solidFill>
                  <a:schemeClr val="accent2">
                    <a:lumMod val="50000"/>
                  </a:schemeClr>
                </a:solidFill>
                <a:ln w="1206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B2D7378-093E-0A6F-B406-DAEAC0BD96CC}"/>
                    </a:ext>
                  </a:extLst>
                </p:cNvPr>
                <p:cNvSpPr/>
                <p:nvPr/>
              </p:nvSpPr>
              <p:spPr>
                <a:xfrm>
                  <a:off x="1032319" y="4614997"/>
                  <a:ext cx="360929" cy="464486"/>
                </a:xfrm>
                <a:custGeom>
                  <a:avLst/>
                  <a:gdLst>
                    <a:gd name="connsiteX0" fmla="*/ 0 w 329865"/>
                    <a:gd name="connsiteY0" fmla="*/ 0 h 424509"/>
                    <a:gd name="connsiteX1" fmla="*/ 329865 w 329865"/>
                    <a:gd name="connsiteY1" fmla="*/ 424510 h 424509"/>
                    <a:gd name="connsiteX2" fmla="*/ 0 w 329865"/>
                    <a:gd name="connsiteY2" fmla="*/ 0 h 424509"/>
                  </a:gdLst>
                  <a:ahLst/>
                  <a:cxnLst>
                    <a:cxn ang="0">
                      <a:pos x="connsiteX0" y="connsiteY0"/>
                    </a:cxn>
                    <a:cxn ang="0">
                      <a:pos x="connsiteX1" y="connsiteY1"/>
                    </a:cxn>
                    <a:cxn ang="0">
                      <a:pos x="connsiteX2" y="connsiteY2"/>
                    </a:cxn>
                  </a:cxnLst>
                  <a:rect l="l" t="t" r="r" b="b"/>
                  <a:pathLst>
                    <a:path w="329865" h="424509">
                      <a:moveTo>
                        <a:pt x="0" y="0"/>
                      </a:moveTo>
                      <a:cubicBezTo>
                        <a:pt x="0" y="0"/>
                        <a:pt x="175630" y="373138"/>
                        <a:pt x="329865" y="424510"/>
                      </a:cubicBezTo>
                      <a:cubicBezTo>
                        <a:pt x="329865" y="424510"/>
                        <a:pt x="147104" y="393445"/>
                        <a:pt x="0" y="0"/>
                      </a:cubicBezTo>
                      <a:close/>
                    </a:path>
                  </a:pathLst>
                </a:custGeom>
                <a:solidFill>
                  <a:schemeClr val="accent2">
                    <a:lumMod val="50000"/>
                  </a:schemeClr>
                </a:solidFill>
                <a:ln w="1206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B22D3A7-DAA3-6C1E-12D0-007DB383A88B}"/>
                    </a:ext>
                  </a:extLst>
                </p:cNvPr>
                <p:cNvSpPr/>
                <p:nvPr/>
              </p:nvSpPr>
              <p:spPr>
                <a:xfrm>
                  <a:off x="1436629" y="3619499"/>
                  <a:ext cx="529796" cy="1457152"/>
                </a:xfrm>
                <a:custGeom>
                  <a:avLst/>
                  <a:gdLst>
                    <a:gd name="connsiteX0" fmla="*/ 451344 w 484198"/>
                    <a:gd name="connsiteY0" fmla="*/ 587206 h 1331740"/>
                    <a:gd name="connsiteX1" fmla="*/ 405291 w 484198"/>
                    <a:gd name="connsiteY1" fmla="*/ 1005551 h 1331740"/>
                    <a:gd name="connsiteX2" fmla="*/ 132357 w 484198"/>
                    <a:gd name="connsiteY2" fmla="*/ 1331670 h 1331740"/>
                    <a:gd name="connsiteX3" fmla="*/ 0 w 484198"/>
                    <a:gd name="connsiteY3" fmla="*/ 1331670 h 1331740"/>
                    <a:gd name="connsiteX4" fmla="*/ 9428 w 484198"/>
                    <a:gd name="connsiteY4" fmla="*/ 1322241 h 1331740"/>
                    <a:gd name="connsiteX5" fmla="*/ 94765 w 484198"/>
                    <a:gd name="connsiteY5" fmla="*/ 1265430 h 1331740"/>
                    <a:gd name="connsiteX6" fmla="*/ 363226 w 484198"/>
                    <a:gd name="connsiteY6" fmla="*/ 828712 h 1331740"/>
                    <a:gd name="connsiteX7" fmla="*/ 346183 w 484198"/>
                    <a:gd name="connsiteY7" fmla="*/ 304240 h 1331740"/>
                    <a:gd name="connsiteX8" fmla="*/ 331558 w 484198"/>
                    <a:gd name="connsiteY8" fmla="*/ 124500 h 1331740"/>
                    <a:gd name="connsiteX9" fmla="*/ 379424 w 484198"/>
                    <a:gd name="connsiteY9" fmla="*/ 0 h 1331740"/>
                    <a:gd name="connsiteX10" fmla="*/ 380391 w 484198"/>
                    <a:gd name="connsiteY10" fmla="*/ 12692 h 1331740"/>
                    <a:gd name="connsiteX11" fmla="*/ 444212 w 484198"/>
                    <a:gd name="connsiteY11" fmla="*/ 299768 h 1331740"/>
                    <a:gd name="connsiteX12" fmla="*/ 451223 w 484198"/>
                    <a:gd name="connsiteY12" fmla="*/ 586964 h 133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198" h="1331740">
                      <a:moveTo>
                        <a:pt x="451344" y="587206"/>
                      </a:moveTo>
                      <a:cubicBezTo>
                        <a:pt x="422938" y="665291"/>
                        <a:pt x="422938" y="810581"/>
                        <a:pt x="405291" y="1005551"/>
                      </a:cubicBezTo>
                      <a:cubicBezTo>
                        <a:pt x="387643" y="1200521"/>
                        <a:pt x="217452" y="1335296"/>
                        <a:pt x="132357" y="1331670"/>
                      </a:cubicBezTo>
                      <a:cubicBezTo>
                        <a:pt x="86908" y="1329736"/>
                        <a:pt x="41581" y="1328889"/>
                        <a:pt x="0" y="1331670"/>
                      </a:cubicBezTo>
                      <a:cubicBezTo>
                        <a:pt x="3022" y="1328406"/>
                        <a:pt x="6165" y="1325263"/>
                        <a:pt x="9428" y="1322241"/>
                      </a:cubicBezTo>
                      <a:cubicBezTo>
                        <a:pt x="34933" y="1299275"/>
                        <a:pt x="65876" y="1283804"/>
                        <a:pt x="94765" y="1265430"/>
                      </a:cubicBezTo>
                      <a:cubicBezTo>
                        <a:pt x="242957" y="1170907"/>
                        <a:pt x="331799" y="1001683"/>
                        <a:pt x="363226" y="828712"/>
                      </a:cubicBezTo>
                      <a:cubicBezTo>
                        <a:pt x="394775" y="655742"/>
                        <a:pt x="375193" y="477573"/>
                        <a:pt x="346183" y="304240"/>
                      </a:cubicBezTo>
                      <a:cubicBezTo>
                        <a:pt x="336272" y="244770"/>
                        <a:pt x="325151" y="184454"/>
                        <a:pt x="331558" y="124500"/>
                      </a:cubicBezTo>
                      <a:cubicBezTo>
                        <a:pt x="335546" y="87755"/>
                        <a:pt x="350051" y="32757"/>
                        <a:pt x="379424" y="0"/>
                      </a:cubicBezTo>
                      <a:cubicBezTo>
                        <a:pt x="380149" y="6648"/>
                        <a:pt x="380391" y="11120"/>
                        <a:pt x="380391" y="12692"/>
                      </a:cubicBezTo>
                      <a:cubicBezTo>
                        <a:pt x="380391" y="12692"/>
                        <a:pt x="376885" y="211167"/>
                        <a:pt x="444212" y="299768"/>
                      </a:cubicBezTo>
                      <a:cubicBezTo>
                        <a:pt x="511539" y="388489"/>
                        <a:pt x="479628" y="509001"/>
                        <a:pt x="451223" y="586964"/>
                      </a:cubicBezTo>
                      <a:close/>
                    </a:path>
                  </a:pathLst>
                </a:custGeom>
                <a:solidFill>
                  <a:schemeClr val="accent2">
                    <a:lumMod val="50000"/>
                    <a:alpha val="60000"/>
                  </a:schemeClr>
                </a:solidFill>
                <a:ln w="1206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C193757-EFDB-233D-EB2D-09803EC60F3F}"/>
                    </a:ext>
                  </a:extLst>
                </p:cNvPr>
                <p:cNvSpPr/>
                <p:nvPr/>
              </p:nvSpPr>
              <p:spPr>
                <a:xfrm>
                  <a:off x="2162190" y="3789450"/>
                  <a:ext cx="800683" cy="1268080"/>
                </a:xfrm>
                <a:custGeom>
                  <a:avLst/>
                  <a:gdLst>
                    <a:gd name="connsiteX0" fmla="*/ 242 w 731771"/>
                    <a:gd name="connsiteY0" fmla="*/ 239451 h 1158940"/>
                    <a:gd name="connsiteX1" fmla="*/ 104194 w 731771"/>
                    <a:gd name="connsiteY1" fmla="*/ 293845 h 1158940"/>
                    <a:gd name="connsiteX2" fmla="*/ 160883 w 731771"/>
                    <a:gd name="connsiteY2" fmla="*/ 383655 h 1158940"/>
                    <a:gd name="connsiteX3" fmla="*/ 241265 w 731771"/>
                    <a:gd name="connsiteY3" fmla="*/ 549131 h 1158940"/>
                    <a:gd name="connsiteX4" fmla="*/ 354765 w 731771"/>
                    <a:gd name="connsiteY4" fmla="*/ 676774 h 1158940"/>
                    <a:gd name="connsiteX5" fmla="*/ 394896 w 731771"/>
                    <a:gd name="connsiteY5" fmla="*/ 794989 h 1158940"/>
                    <a:gd name="connsiteX6" fmla="*/ 420884 w 731771"/>
                    <a:gd name="connsiteY6" fmla="*/ 972311 h 1158940"/>
                    <a:gd name="connsiteX7" fmla="*/ 402148 w 731771"/>
                    <a:gd name="connsiteY7" fmla="*/ 879842 h 1158940"/>
                    <a:gd name="connsiteX8" fmla="*/ 408071 w 731771"/>
                    <a:gd name="connsiteY8" fmla="*/ 798252 h 1158940"/>
                    <a:gd name="connsiteX9" fmla="*/ 487122 w 731771"/>
                    <a:gd name="connsiteY9" fmla="*/ 926137 h 1158940"/>
                    <a:gd name="connsiteX10" fmla="*/ 428015 w 731771"/>
                    <a:gd name="connsiteY10" fmla="*/ 801999 h 1158940"/>
                    <a:gd name="connsiteX11" fmla="*/ 373743 w 731771"/>
                    <a:gd name="connsiteY11" fmla="*/ 642204 h 1158940"/>
                    <a:gd name="connsiteX12" fmla="*/ 438168 w 731771"/>
                    <a:gd name="connsiteY12" fmla="*/ 699498 h 1158940"/>
                    <a:gd name="connsiteX13" fmla="*/ 513110 w 731771"/>
                    <a:gd name="connsiteY13" fmla="*/ 833910 h 1158940"/>
                    <a:gd name="connsiteX14" fmla="*/ 447718 w 731771"/>
                    <a:gd name="connsiteY14" fmla="*/ 672301 h 1158940"/>
                    <a:gd name="connsiteX15" fmla="*/ 532088 w 731771"/>
                    <a:gd name="connsiteY15" fmla="*/ 791362 h 1158940"/>
                    <a:gd name="connsiteX16" fmla="*/ 438773 w 731771"/>
                    <a:gd name="connsiteY16" fmla="*/ 643654 h 1158940"/>
                    <a:gd name="connsiteX17" fmla="*/ 253231 w 731771"/>
                    <a:gd name="connsiteY17" fmla="*/ 503078 h 1158940"/>
                    <a:gd name="connsiteX18" fmla="*/ 223738 w 731771"/>
                    <a:gd name="connsiteY18" fmla="*/ 420400 h 1158940"/>
                    <a:gd name="connsiteX19" fmla="*/ 445904 w 731771"/>
                    <a:gd name="connsiteY19" fmla="*/ 539703 h 1158940"/>
                    <a:gd name="connsiteX20" fmla="*/ 629029 w 731771"/>
                    <a:gd name="connsiteY20" fmla="*/ 720530 h 1158940"/>
                    <a:gd name="connsiteX21" fmla="*/ 654533 w 731771"/>
                    <a:gd name="connsiteY21" fmla="*/ 1045803 h 1158940"/>
                    <a:gd name="connsiteX22" fmla="*/ 689224 w 731771"/>
                    <a:gd name="connsiteY22" fmla="*/ 1158941 h 1158940"/>
                    <a:gd name="connsiteX23" fmla="*/ 666862 w 731771"/>
                    <a:gd name="connsiteY23" fmla="*/ 860865 h 1158940"/>
                    <a:gd name="connsiteX24" fmla="*/ 731772 w 731771"/>
                    <a:gd name="connsiteY24" fmla="*/ 1006519 h 1158940"/>
                    <a:gd name="connsiteX25" fmla="*/ 681125 w 731771"/>
                    <a:gd name="connsiteY25" fmla="*/ 836690 h 1158940"/>
                    <a:gd name="connsiteX26" fmla="*/ 551669 w 731771"/>
                    <a:gd name="connsiteY26" fmla="*/ 573185 h 1158940"/>
                    <a:gd name="connsiteX27" fmla="*/ 729354 w 731771"/>
                    <a:gd name="connsiteY27" fmla="*/ 631930 h 1158940"/>
                    <a:gd name="connsiteX28" fmla="*/ 596997 w 731771"/>
                    <a:gd name="connsiteY28" fmla="*/ 557471 h 1158940"/>
                    <a:gd name="connsiteX29" fmla="*/ 340502 w 731771"/>
                    <a:gd name="connsiteY29" fmla="*/ 405049 h 1158940"/>
                    <a:gd name="connsiteX30" fmla="*/ 261330 w 731771"/>
                    <a:gd name="connsiteY30" fmla="*/ 325876 h 1158940"/>
                    <a:gd name="connsiteX31" fmla="*/ 355853 w 731771"/>
                    <a:gd name="connsiteY31" fmla="*/ 286834 h 1158940"/>
                    <a:gd name="connsiteX32" fmla="*/ 430433 w 731771"/>
                    <a:gd name="connsiteY32" fmla="*/ 364556 h 1158940"/>
                    <a:gd name="connsiteX33" fmla="*/ 599294 w 731771"/>
                    <a:gd name="connsiteY33" fmla="*/ 524352 h 1158940"/>
                    <a:gd name="connsiteX34" fmla="*/ 431641 w 731771"/>
                    <a:gd name="connsiteY34" fmla="*/ 300735 h 1158940"/>
                    <a:gd name="connsiteX35" fmla="*/ 583943 w 731771"/>
                    <a:gd name="connsiteY35" fmla="*/ 432246 h 1158940"/>
                    <a:gd name="connsiteX36" fmla="*/ 533175 w 731771"/>
                    <a:gd name="connsiteY36" fmla="*/ 347150 h 1158940"/>
                    <a:gd name="connsiteX37" fmla="*/ 660818 w 731771"/>
                    <a:gd name="connsiteY37" fmla="*/ 434663 h 1158940"/>
                    <a:gd name="connsiteX38" fmla="*/ 548647 w 731771"/>
                    <a:gd name="connsiteY38" fmla="*/ 324426 h 1158940"/>
                    <a:gd name="connsiteX39" fmla="*/ 680884 w 731771"/>
                    <a:gd name="connsiteY39" fmla="*/ 338931 h 1158940"/>
                    <a:gd name="connsiteX40" fmla="*/ 604249 w 731771"/>
                    <a:gd name="connsiteY40" fmla="*/ 296625 h 1158940"/>
                    <a:gd name="connsiteX41" fmla="*/ 527978 w 731771"/>
                    <a:gd name="connsiteY41" fmla="*/ 318503 h 1158940"/>
                    <a:gd name="connsiteX42" fmla="*/ 488210 w 731771"/>
                    <a:gd name="connsiteY42" fmla="*/ 301097 h 1158940"/>
                    <a:gd name="connsiteX43" fmla="*/ 637127 w 731771"/>
                    <a:gd name="connsiteY43" fmla="*/ 210079 h 1158940"/>
                    <a:gd name="connsiteX44" fmla="*/ 561581 w 731771"/>
                    <a:gd name="connsiteY44" fmla="*/ 212134 h 1158940"/>
                    <a:gd name="connsiteX45" fmla="*/ 553120 w 731771"/>
                    <a:gd name="connsiteY45" fmla="*/ 129698 h 1158940"/>
                    <a:gd name="connsiteX46" fmla="*/ 543692 w 731771"/>
                    <a:gd name="connsiteY46" fmla="*/ 216002 h 1158940"/>
                    <a:gd name="connsiteX47" fmla="*/ 475277 w 731771"/>
                    <a:gd name="connsiteY47" fmla="*/ 287801 h 1158940"/>
                    <a:gd name="connsiteX48" fmla="*/ 387643 w 731771"/>
                    <a:gd name="connsiteY48" fmla="*/ 252627 h 1158940"/>
                    <a:gd name="connsiteX49" fmla="*/ 464035 w 731771"/>
                    <a:gd name="connsiteY49" fmla="*/ 145411 h 1158940"/>
                    <a:gd name="connsiteX50" fmla="*/ 529428 w 731771"/>
                    <a:gd name="connsiteY50" fmla="*/ 102622 h 1158940"/>
                    <a:gd name="connsiteX51" fmla="*/ 462102 w 731771"/>
                    <a:gd name="connsiteY51" fmla="*/ 133324 h 1158940"/>
                    <a:gd name="connsiteX52" fmla="*/ 483375 w 731771"/>
                    <a:gd name="connsiteY52" fmla="*/ 34087 h 1158940"/>
                    <a:gd name="connsiteX53" fmla="*/ 444333 w 731771"/>
                    <a:gd name="connsiteY53" fmla="*/ 136951 h 1158940"/>
                    <a:gd name="connsiteX54" fmla="*/ 365161 w 731771"/>
                    <a:gd name="connsiteY54" fmla="*/ 239814 h 1158940"/>
                    <a:gd name="connsiteX55" fmla="*/ 242232 w 731771"/>
                    <a:gd name="connsiteY55" fmla="*/ 250451 h 1158940"/>
                    <a:gd name="connsiteX56" fmla="*/ 272934 w 731771"/>
                    <a:gd name="connsiteY56" fmla="*/ 146499 h 1158940"/>
                    <a:gd name="connsiteX57" fmla="*/ 386434 w 731771"/>
                    <a:gd name="connsiteY57" fmla="*/ 37834 h 1158940"/>
                    <a:gd name="connsiteX58" fmla="*/ 271362 w 731771"/>
                    <a:gd name="connsiteY58" fmla="*/ 130907 h 1158940"/>
                    <a:gd name="connsiteX59" fmla="*/ 265923 w 731771"/>
                    <a:gd name="connsiteY59" fmla="*/ 0 h 1158940"/>
                    <a:gd name="connsiteX60" fmla="*/ 258791 w 731771"/>
                    <a:gd name="connsiteY60" fmla="*/ 126434 h 1158940"/>
                    <a:gd name="connsiteX61" fmla="*/ 216244 w 731771"/>
                    <a:gd name="connsiteY61" fmla="*/ 239935 h 1158940"/>
                    <a:gd name="connsiteX62" fmla="*/ 54514 w 731771"/>
                    <a:gd name="connsiteY62" fmla="*/ 119424 h 1158940"/>
                    <a:gd name="connsiteX63" fmla="*/ 0 w 731771"/>
                    <a:gd name="connsiteY63" fmla="*/ 239935 h 115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31771" h="1158940">
                      <a:moveTo>
                        <a:pt x="242" y="239451"/>
                      </a:moveTo>
                      <a:cubicBezTo>
                        <a:pt x="242" y="239451"/>
                        <a:pt x="49921" y="291428"/>
                        <a:pt x="104194" y="293845"/>
                      </a:cubicBezTo>
                      <a:cubicBezTo>
                        <a:pt x="104194" y="293845"/>
                        <a:pt x="146741" y="367094"/>
                        <a:pt x="160883" y="383655"/>
                      </a:cubicBezTo>
                      <a:cubicBezTo>
                        <a:pt x="160883" y="383655"/>
                        <a:pt x="179740" y="499452"/>
                        <a:pt x="241265" y="549131"/>
                      </a:cubicBezTo>
                      <a:cubicBezTo>
                        <a:pt x="302790" y="598810"/>
                        <a:pt x="328778" y="627095"/>
                        <a:pt x="354765" y="676774"/>
                      </a:cubicBezTo>
                      <a:cubicBezTo>
                        <a:pt x="380753" y="726453"/>
                        <a:pt x="402027" y="754738"/>
                        <a:pt x="394896" y="794989"/>
                      </a:cubicBezTo>
                      <a:cubicBezTo>
                        <a:pt x="387764" y="835119"/>
                        <a:pt x="373622" y="913204"/>
                        <a:pt x="420884" y="972311"/>
                      </a:cubicBezTo>
                      <a:cubicBezTo>
                        <a:pt x="420884" y="972311"/>
                        <a:pt x="399731" y="917676"/>
                        <a:pt x="402148" y="879842"/>
                      </a:cubicBezTo>
                      <a:cubicBezTo>
                        <a:pt x="402148" y="879842"/>
                        <a:pt x="409280" y="819526"/>
                        <a:pt x="408071" y="798252"/>
                      </a:cubicBezTo>
                      <a:cubicBezTo>
                        <a:pt x="408071" y="798252"/>
                        <a:pt x="446871" y="907281"/>
                        <a:pt x="487122" y="926137"/>
                      </a:cubicBezTo>
                      <a:cubicBezTo>
                        <a:pt x="487122" y="926137"/>
                        <a:pt x="432729" y="837536"/>
                        <a:pt x="428015" y="801999"/>
                      </a:cubicBezTo>
                      <a:cubicBezTo>
                        <a:pt x="423301" y="766583"/>
                        <a:pt x="388006" y="662269"/>
                        <a:pt x="373743" y="642204"/>
                      </a:cubicBezTo>
                      <a:cubicBezTo>
                        <a:pt x="373743" y="642204"/>
                        <a:pt x="419191" y="652236"/>
                        <a:pt x="438168" y="699498"/>
                      </a:cubicBezTo>
                      <a:cubicBezTo>
                        <a:pt x="457025" y="746760"/>
                        <a:pt x="463552" y="768638"/>
                        <a:pt x="513110" y="833910"/>
                      </a:cubicBezTo>
                      <a:cubicBezTo>
                        <a:pt x="513110" y="833910"/>
                        <a:pt x="451223" y="706630"/>
                        <a:pt x="447718" y="672301"/>
                      </a:cubicBezTo>
                      <a:cubicBezTo>
                        <a:pt x="447718" y="672301"/>
                        <a:pt x="509605" y="736969"/>
                        <a:pt x="532088" y="791362"/>
                      </a:cubicBezTo>
                      <a:cubicBezTo>
                        <a:pt x="532088" y="791362"/>
                        <a:pt x="494254" y="674357"/>
                        <a:pt x="438773" y="643654"/>
                      </a:cubicBezTo>
                      <a:cubicBezTo>
                        <a:pt x="383171" y="612952"/>
                        <a:pt x="281637" y="546714"/>
                        <a:pt x="253231" y="503078"/>
                      </a:cubicBezTo>
                      <a:cubicBezTo>
                        <a:pt x="224826" y="459321"/>
                        <a:pt x="220112" y="442762"/>
                        <a:pt x="223738" y="420400"/>
                      </a:cubicBezTo>
                      <a:cubicBezTo>
                        <a:pt x="223738" y="420400"/>
                        <a:pt x="392720" y="530274"/>
                        <a:pt x="445904" y="539703"/>
                      </a:cubicBezTo>
                      <a:cubicBezTo>
                        <a:pt x="499089" y="549131"/>
                        <a:pt x="607755" y="670851"/>
                        <a:pt x="629029" y="720530"/>
                      </a:cubicBezTo>
                      <a:cubicBezTo>
                        <a:pt x="650302" y="770210"/>
                        <a:pt x="654533" y="999749"/>
                        <a:pt x="654533" y="1045803"/>
                      </a:cubicBezTo>
                      <a:cubicBezTo>
                        <a:pt x="654533" y="1083636"/>
                        <a:pt x="689224" y="1158941"/>
                        <a:pt x="689224" y="1158941"/>
                      </a:cubicBezTo>
                      <a:cubicBezTo>
                        <a:pt x="689224" y="1158941"/>
                        <a:pt x="652720" y="954180"/>
                        <a:pt x="666862" y="860865"/>
                      </a:cubicBezTo>
                      <a:cubicBezTo>
                        <a:pt x="666862" y="860865"/>
                        <a:pt x="696235" y="978113"/>
                        <a:pt x="731772" y="1006519"/>
                      </a:cubicBezTo>
                      <a:cubicBezTo>
                        <a:pt x="731772" y="1006519"/>
                        <a:pt x="684993" y="899182"/>
                        <a:pt x="681125" y="836690"/>
                      </a:cubicBezTo>
                      <a:cubicBezTo>
                        <a:pt x="677016" y="769363"/>
                        <a:pt x="585998" y="611019"/>
                        <a:pt x="551669" y="573185"/>
                      </a:cubicBezTo>
                      <a:cubicBezTo>
                        <a:pt x="551669" y="573185"/>
                        <a:pt x="662027" y="569317"/>
                        <a:pt x="729354" y="631930"/>
                      </a:cubicBezTo>
                      <a:cubicBezTo>
                        <a:pt x="729354" y="631930"/>
                        <a:pt x="709289" y="579954"/>
                        <a:pt x="596997" y="557471"/>
                      </a:cubicBezTo>
                      <a:cubicBezTo>
                        <a:pt x="484705" y="534989"/>
                        <a:pt x="350051" y="416895"/>
                        <a:pt x="340502" y="405049"/>
                      </a:cubicBezTo>
                      <a:cubicBezTo>
                        <a:pt x="331074" y="393203"/>
                        <a:pt x="261330" y="325876"/>
                        <a:pt x="261330" y="325876"/>
                      </a:cubicBezTo>
                      <a:cubicBezTo>
                        <a:pt x="261330" y="325876"/>
                        <a:pt x="306295" y="273901"/>
                        <a:pt x="355853" y="286834"/>
                      </a:cubicBezTo>
                      <a:cubicBezTo>
                        <a:pt x="405532" y="299889"/>
                        <a:pt x="421004" y="336151"/>
                        <a:pt x="430433" y="364556"/>
                      </a:cubicBezTo>
                      <a:cubicBezTo>
                        <a:pt x="439861" y="392962"/>
                        <a:pt x="488331" y="467420"/>
                        <a:pt x="599294" y="524352"/>
                      </a:cubicBezTo>
                      <a:cubicBezTo>
                        <a:pt x="599294" y="524352"/>
                        <a:pt x="433938" y="392841"/>
                        <a:pt x="431641" y="300735"/>
                      </a:cubicBezTo>
                      <a:cubicBezTo>
                        <a:pt x="431641" y="300735"/>
                        <a:pt x="505979" y="321162"/>
                        <a:pt x="583943" y="432246"/>
                      </a:cubicBezTo>
                      <a:cubicBezTo>
                        <a:pt x="583943" y="432246"/>
                        <a:pt x="560251" y="368424"/>
                        <a:pt x="533175" y="347150"/>
                      </a:cubicBezTo>
                      <a:cubicBezTo>
                        <a:pt x="533175" y="347150"/>
                        <a:pt x="605216" y="351865"/>
                        <a:pt x="660818" y="434663"/>
                      </a:cubicBezTo>
                      <a:cubicBezTo>
                        <a:pt x="660818" y="434663"/>
                        <a:pt x="617183" y="348118"/>
                        <a:pt x="548647" y="324426"/>
                      </a:cubicBezTo>
                      <a:cubicBezTo>
                        <a:pt x="548647" y="324426"/>
                        <a:pt x="602920" y="291669"/>
                        <a:pt x="680884" y="338931"/>
                      </a:cubicBezTo>
                      <a:cubicBezTo>
                        <a:pt x="680884" y="338931"/>
                        <a:pt x="633743" y="301460"/>
                        <a:pt x="604249" y="296625"/>
                      </a:cubicBezTo>
                      <a:cubicBezTo>
                        <a:pt x="574756" y="291790"/>
                        <a:pt x="527978" y="318503"/>
                        <a:pt x="527978" y="318503"/>
                      </a:cubicBezTo>
                      <a:lnTo>
                        <a:pt x="488210" y="301097"/>
                      </a:lnTo>
                      <a:cubicBezTo>
                        <a:pt x="488210" y="301097"/>
                        <a:pt x="570888" y="208870"/>
                        <a:pt x="637127" y="210079"/>
                      </a:cubicBezTo>
                      <a:cubicBezTo>
                        <a:pt x="637127" y="210079"/>
                        <a:pt x="587690" y="202706"/>
                        <a:pt x="561581" y="212134"/>
                      </a:cubicBezTo>
                      <a:cubicBezTo>
                        <a:pt x="561581" y="212134"/>
                        <a:pt x="540186" y="168740"/>
                        <a:pt x="553120" y="129698"/>
                      </a:cubicBezTo>
                      <a:cubicBezTo>
                        <a:pt x="553120" y="129698"/>
                        <a:pt x="524714" y="162817"/>
                        <a:pt x="543692" y="216002"/>
                      </a:cubicBezTo>
                      <a:lnTo>
                        <a:pt x="475277" y="287801"/>
                      </a:lnTo>
                      <a:lnTo>
                        <a:pt x="387643" y="252627"/>
                      </a:lnTo>
                      <a:cubicBezTo>
                        <a:pt x="387643" y="252627"/>
                        <a:pt x="462827" y="204519"/>
                        <a:pt x="464035" y="145411"/>
                      </a:cubicBezTo>
                      <a:cubicBezTo>
                        <a:pt x="464035" y="145411"/>
                        <a:pt x="518791" y="141543"/>
                        <a:pt x="529428" y="102622"/>
                      </a:cubicBezTo>
                      <a:cubicBezTo>
                        <a:pt x="529428" y="102622"/>
                        <a:pt x="492804" y="131027"/>
                        <a:pt x="462102" y="133324"/>
                      </a:cubicBezTo>
                      <a:cubicBezTo>
                        <a:pt x="462102" y="133324"/>
                        <a:pt x="447959" y="80140"/>
                        <a:pt x="483375" y="34087"/>
                      </a:cubicBezTo>
                      <a:cubicBezTo>
                        <a:pt x="483375" y="34087"/>
                        <a:pt x="434905" y="45932"/>
                        <a:pt x="444333" y="136951"/>
                      </a:cubicBezTo>
                      <a:cubicBezTo>
                        <a:pt x="444333" y="136951"/>
                        <a:pt x="450256" y="193640"/>
                        <a:pt x="365161" y="239814"/>
                      </a:cubicBezTo>
                      <a:cubicBezTo>
                        <a:pt x="280065" y="285867"/>
                        <a:pt x="242232" y="250451"/>
                        <a:pt x="242232" y="250451"/>
                      </a:cubicBezTo>
                      <a:cubicBezTo>
                        <a:pt x="242232" y="250451"/>
                        <a:pt x="272934" y="191344"/>
                        <a:pt x="272934" y="146499"/>
                      </a:cubicBezTo>
                      <a:cubicBezTo>
                        <a:pt x="272934" y="146499"/>
                        <a:pt x="374589" y="114589"/>
                        <a:pt x="386434" y="37834"/>
                      </a:cubicBezTo>
                      <a:cubicBezTo>
                        <a:pt x="386434" y="37834"/>
                        <a:pt x="333975" y="120270"/>
                        <a:pt x="271362" y="130907"/>
                      </a:cubicBezTo>
                      <a:cubicBezTo>
                        <a:pt x="271362" y="130907"/>
                        <a:pt x="244649" y="63821"/>
                        <a:pt x="265923" y="0"/>
                      </a:cubicBezTo>
                      <a:cubicBezTo>
                        <a:pt x="265923" y="0"/>
                        <a:pt x="229298" y="30702"/>
                        <a:pt x="258791" y="126434"/>
                      </a:cubicBezTo>
                      <a:cubicBezTo>
                        <a:pt x="258791" y="126434"/>
                        <a:pt x="255286" y="212738"/>
                        <a:pt x="216244" y="239935"/>
                      </a:cubicBezTo>
                      <a:cubicBezTo>
                        <a:pt x="216244" y="239935"/>
                        <a:pt x="92348" y="184333"/>
                        <a:pt x="54514" y="119424"/>
                      </a:cubicBezTo>
                      <a:cubicBezTo>
                        <a:pt x="19098" y="149280"/>
                        <a:pt x="5318" y="192069"/>
                        <a:pt x="0" y="239935"/>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08B5189-1FD9-C4DD-2DB5-BAF790360088}"/>
                    </a:ext>
                  </a:extLst>
                </p:cNvPr>
                <p:cNvSpPr/>
                <p:nvPr/>
              </p:nvSpPr>
              <p:spPr>
                <a:xfrm>
                  <a:off x="2228848" y="4480468"/>
                  <a:ext cx="709426" cy="662630"/>
                </a:xfrm>
                <a:custGeom>
                  <a:avLst/>
                  <a:gdLst>
                    <a:gd name="connsiteX0" fmla="*/ 648368 w 648368"/>
                    <a:gd name="connsiteY0" fmla="*/ 605479 h 605600"/>
                    <a:gd name="connsiteX1" fmla="*/ 520000 w 648368"/>
                    <a:gd name="connsiteY1" fmla="*/ 562569 h 605600"/>
                    <a:gd name="connsiteX2" fmla="*/ 289493 w 648368"/>
                    <a:gd name="connsiteY2" fmla="*/ 544801 h 605600"/>
                    <a:gd name="connsiteX3" fmla="*/ 16439 w 648368"/>
                    <a:gd name="connsiteY3" fmla="*/ 218682 h 605600"/>
                    <a:gd name="connsiteX4" fmla="*/ 0 w 648368"/>
                    <a:gd name="connsiteY4" fmla="*/ 142 h 605600"/>
                    <a:gd name="connsiteX5" fmla="*/ 206090 w 648368"/>
                    <a:gd name="connsiteY5" fmla="*/ 106391 h 605600"/>
                    <a:gd name="connsiteX6" fmla="*/ 243078 w 648368"/>
                    <a:gd name="connsiteY6" fmla="*/ 324568 h 605600"/>
                    <a:gd name="connsiteX7" fmla="*/ 412785 w 648368"/>
                    <a:gd name="connsiteY7" fmla="*/ 408334 h 605600"/>
                    <a:gd name="connsiteX8" fmla="*/ 612711 w 648368"/>
                    <a:gd name="connsiteY8" fmla="*/ 543229 h 605600"/>
                    <a:gd name="connsiteX9" fmla="*/ 648368 w 648368"/>
                    <a:gd name="connsiteY9" fmla="*/ 605600 h 60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368" h="605600">
                      <a:moveTo>
                        <a:pt x="648368" y="605479"/>
                      </a:moveTo>
                      <a:cubicBezTo>
                        <a:pt x="577415" y="598227"/>
                        <a:pt x="567383" y="579250"/>
                        <a:pt x="520000" y="562569"/>
                      </a:cubicBezTo>
                      <a:cubicBezTo>
                        <a:pt x="459684" y="541295"/>
                        <a:pt x="374589" y="541295"/>
                        <a:pt x="289493" y="544801"/>
                      </a:cubicBezTo>
                      <a:cubicBezTo>
                        <a:pt x="204398" y="548427"/>
                        <a:pt x="34207" y="413652"/>
                        <a:pt x="16439" y="218682"/>
                      </a:cubicBezTo>
                      <a:cubicBezTo>
                        <a:pt x="8945" y="136609"/>
                        <a:pt x="4593" y="63239"/>
                        <a:pt x="0" y="142"/>
                      </a:cubicBezTo>
                      <a:cubicBezTo>
                        <a:pt x="70590" y="-3484"/>
                        <a:pt x="179740" y="62997"/>
                        <a:pt x="206090" y="106391"/>
                      </a:cubicBezTo>
                      <a:cubicBezTo>
                        <a:pt x="244891" y="170333"/>
                        <a:pt x="204640" y="260505"/>
                        <a:pt x="243078" y="324568"/>
                      </a:cubicBezTo>
                      <a:cubicBezTo>
                        <a:pt x="276439" y="380170"/>
                        <a:pt x="350897" y="389599"/>
                        <a:pt x="412785" y="408334"/>
                      </a:cubicBezTo>
                      <a:cubicBezTo>
                        <a:pt x="490870" y="432146"/>
                        <a:pt x="561460" y="479771"/>
                        <a:pt x="612711" y="543229"/>
                      </a:cubicBezTo>
                      <a:cubicBezTo>
                        <a:pt x="627336" y="561361"/>
                        <a:pt x="640028" y="583118"/>
                        <a:pt x="648368" y="605600"/>
                      </a:cubicBezTo>
                      <a:close/>
                    </a:path>
                  </a:pathLst>
                </a:custGeom>
                <a:solidFill>
                  <a:schemeClr val="accent2">
                    <a:lumMod val="50000"/>
                    <a:alpha val="60000"/>
                  </a:schemeClr>
                </a:solidFill>
                <a:ln w="12067" cap="flat">
                  <a:noFill/>
                  <a:prstDash val="solid"/>
                  <a:miter/>
                </a:ln>
              </p:spPr>
              <p:txBody>
                <a:bodyPr rtlCol="0" anchor="ctr"/>
                <a:lstStyle/>
                <a:p>
                  <a:endParaRPr lang="en-GB"/>
                </a:p>
              </p:txBody>
            </p:sp>
          </p:grpSp>
          <p:sp>
            <p:nvSpPr>
              <p:cNvPr id="8" name="Oval 7">
                <a:extLst>
                  <a:ext uri="{FF2B5EF4-FFF2-40B4-BE49-F238E27FC236}">
                    <a16:creationId xmlns:a16="http://schemas.microsoft.com/office/drawing/2014/main" id="{1AD3683E-FA5B-A8E6-D517-17853F80A142}"/>
                  </a:ext>
                </a:extLst>
              </p:cNvPr>
              <p:cNvSpPr/>
              <p:nvPr/>
            </p:nvSpPr>
            <p:spPr>
              <a:xfrm>
                <a:off x="1455997" y="3029321"/>
                <a:ext cx="230539" cy="1488062"/>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pPr marL="0" marR="0" lvl="0" indent="0" algn="ctr" defTabSz="685783" rtl="0" eaLnBrk="1" fontAlgn="auto" latinLnBrk="0" hangingPunct="1">
                  <a:lnSpc>
                    <a:spcPct val="85000"/>
                  </a:lnSpc>
                  <a:spcBef>
                    <a:spcPts val="0"/>
                  </a:spcBef>
                  <a:spcAft>
                    <a:spcPts val="0"/>
                  </a:spcAft>
                  <a:buClr>
                    <a:srgbClr val="830051"/>
                  </a:buClr>
                  <a:buSzTx/>
                  <a:buFontTx/>
                  <a:buNone/>
                  <a:tabLst/>
                  <a:defRPr/>
                </a:pPr>
                <a:endParaRPr kumimoji="0" lang="en-US" sz="600" b="0" i="0" u="none" strike="noStrike" kern="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9" name="Oval 8">
                <a:extLst>
                  <a:ext uri="{FF2B5EF4-FFF2-40B4-BE49-F238E27FC236}">
                    <a16:creationId xmlns:a16="http://schemas.microsoft.com/office/drawing/2014/main" id="{6DAA64E0-B94D-A898-398A-DE9354A401E4}"/>
                  </a:ext>
                </a:extLst>
              </p:cNvPr>
              <p:cNvSpPr/>
              <p:nvPr/>
            </p:nvSpPr>
            <p:spPr>
              <a:xfrm>
                <a:off x="1999596" y="4862011"/>
                <a:ext cx="324000" cy="324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pPr marL="0" marR="0" lvl="0" indent="0" algn="ctr" defTabSz="685783" rtl="0" eaLnBrk="1" fontAlgn="auto" latinLnBrk="0" hangingPunct="1">
                  <a:lnSpc>
                    <a:spcPct val="85000"/>
                  </a:lnSpc>
                  <a:spcBef>
                    <a:spcPts val="0"/>
                  </a:spcBef>
                  <a:spcAft>
                    <a:spcPts val="0"/>
                  </a:spcAft>
                  <a:buClr>
                    <a:srgbClr val="830051"/>
                  </a:buClr>
                  <a:buSzTx/>
                  <a:buFontTx/>
                  <a:buNone/>
                  <a:tabLst/>
                  <a:defRPr/>
                </a:pPr>
                <a:endParaRPr kumimoji="0" lang="en-US" sz="600" b="0" i="0" u="none" strike="noStrike" kern="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0" name="Oval 9">
                <a:extLst>
                  <a:ext uri="{FF2B5EF4-FFF2-40B4-BE49-F238E27FC236}">
                    <a16:creationId xmlns:a16="http://schemas.microsoft.com/office/drawing/2014/main" id="{A6902096-0BF1-DAE1-AC40-5ED6145B731E}"/>
                  </a:ext>
                </a:extLst>
              </p:cNvPr>
              <p:cNvSpPr/>
              <p:nvPr/>
            </p:nvSpPr>
            <p:spPr>
              <a:xfrm>
                <a:off x="731594" y="2775655"/>
                <a:ext cx="324000" cy="324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pPr marL="0" marR="0" lvl="0" indent="0" algn="ctr" defTabSz="685783" rtl="0" eaLnBrk="1" fontAlgn="auto" latinLnBrk="0" hangingPunct="1">
                  <a:lnSpc>
                    <a:spcPct val="85000"/>
                  </a:lnSpc>
                  <a:spcBef>
                    <a:spcPts val="0"/>
                  </a:spcBef>
                  <a:spcAft>
                    <a:spcPts val="0"/>
                  </a:spcAft>
                  <a:buClr>
                    <a:srgbClr val="830051"/>
                  </a:buClr>
                  <a:buSzTx/>
                  <a:buFontTx/>
                  <a:buNone/>
                  <a:tabLst/>
                  <a:defRPr/>
                </a:pPr>
                <a:endParaRPr kumimoji="0" lang="en-US" sz="600" b="0" i="0" u="none" strike="noStrike" kern="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1" name="Oval 10">
                <a:extLst>
                  <a:ext uri="{FF2B5EF4-FFF2-40B4-BE49-F238E27FC236}">
                    <a16:creationId xmlns:a16="http://schemas.microsoft.com/office/drawing/2014/main" id="{A72B16F5-62DB-CF0A-ED97-DB771DA3BD8D}"/>
                  </a:ext>
                </a:extLst>
              </p:cNvPr>
              <p:cNvSpPr/>
              <p:nvPr/>
            </p:nvSpPr>
            <p:spPr>
              <a:xfrm>
                <a:off x="1686508" y="4444059"/>
                <a:ext cx="324000" cy="324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pPr marL="0" marR="0" lvl="0" indent="0" algn="ctr" defTabSz="685783" rtl="0" eaLnBrk="1" fontAlgn="auto" latinLnBrk="0" hangingPunct="1">
                  <a:lnSpc>
                    <a:spcPct val="85000"/>
                  </a:lnSpc>
                  <a:spcBef>
                    <a:spcPts val="0"/>
                  </a:spcBef>
                  <a:spcAft>
                    <a:spcPts val="0"/>
                  </a:spcAft>
                  <a:buClr>
                    <a:srgbClr val="830051"/>
                  </a:buClr>
                  <a:buSzTx/>
                  <a:buFontTx/>
                  <a:buNone/>
                  <a:tabLst/>
                  <a:defRPr/>
                </a:pPr>
                <a:endParaRPr kumimoji="0" lang="en-US" sz="600" b="0" i="0" u="none" strike="noStrike" kern="0" cap="none" spc="0" normalizeH="0" baseline="0" noProof="0">
                  <a:ln>
                    <a:noFill/>
                  </a:ln>
                  <a:solidFill>
                    <a:schemeClr val="tx1"/>
                  </a:solidFill>
                  <a:effectLst/>
                  <a:uLnTx/>
                  <a:uFillTx/>
                  <a:latin typeface="+mn-lt"/>
                  <a:ea typeface="+mn-ea"/>
                  <a:cs typeface="Arial" panose="020B0604020202020204" pitchFamily="34" charset="0"/>
                </a:endParaRPr>
              </a:p>
            </p:txBody>
          </p:sp>
        </p:grpSp>
      </p:grpSp>
      <p:cxnSp>
        <p:nvCxnSpPr>
          <p:cNvPr id="34" name="Straight Connector 33">
            <a:extLst>
              <a:ext uri="{FF2B5EF4-FFF2-40B4-BE49-F238E27FC236}">
                <a16:creationId xmlns:a16="http://schemas.microsoft.com/office/drawing/2014/main" id="{82F19B34-4002-0CE3-D5D6-5A1A5F96EF0A}"/>
              </a:ext>
            </a:extLst>
          </p:cNvPr>
          <p:cNvCxnSpPr>
            <a:cxnSpLocks/>
          </p:cNvCxnSpPr>
          <p:nvPr/>
        </p:nvCxnSpPr>
        <p:spPr>
          <a:xfrm>
            <a:off x="3451134" y="2573585"/>
            <a:ext cx="544680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500378BE-1835-5A9C-85D2-0F7682023291}"/>
              </a:ext>
            </a:extLst>
          </p:cNvPr>
          <p:cNvGrpSpPr/>
          <p:nvPr/>
        </p:nvGrpSpPr>
        <p:grpSpPr>
          <a:xfrm rot="16200000" flipH="1">
            <a:off x="4079608" y="2665718"/>
            <a:ext cx="181177" cy="394638"/>
            <a:chOff x="12665208" y="4236313"/>
            <a:chExt cx="403200" cy="1547203"/>
          </a:xfrm>
        </p:grpSpPr>
        <p:sp>
          <p:nvSpPr>
            <p:cNvPr id="36" name="Graphic 6559">
              <a:extLst>
                <a:ext uri="{FF2B5EF4-FFF2-40B4-BE49-F238E27FC236}">
                  <a16:creationId xmlns:a16="http://schemas.microsoft.com/office/drawing/2014/main" id="{DFB0286C-92C6-A984-3614-69AC18E0F584}"/>
                </a:ext>
              </a:extLst>
            </p:cNvPr>
            <p:cNvSpPr/>
            <p:nvPr/>
          </p:nvSpPr>
          <p:spPr>
            <a:xfrm>
              <a:off x="12665208" y="4236313"/>
              <a:ext cx="403200" cy="1547203"/>
            </a:xfrm>
            <a:custGeom>
              <a:avLst/>
              <a:gdLst>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9640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7452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200" h="1547203">
                  <a:moveTo>
                    <a:pt x="329751" y="213036"/>
                  </a:moveTo>
                  <a:cubicBezTo>
                    <a:pt x="325846" y="204464"/>
                    <a:pt x="321941" y="195987"/>
                    <a:pt x="319178" y="186747"/>
                  </a:cubicBezTo>
                  <a:cubicBezTo>
                    <a:pt x="309368" y="154267"/>
                    <a:pt x="308034" y="119120"/>
                    <a:pt x="315845" y="86068"/>
                  </a:cubicBezTo>
                  <a:lnTo>
                    <a:pt x="316321" y="84068"/>
                  </a:lnTo>
                  <a:cubicBezTo>
                    <a:pt x="318893" y="73781"/>
                    <a:pt x="322226" y="63208"/>
                    <a:pt x="319940" y="52921"/>
                  </a:cubicBezTo>
                  <a:cubicBezTo>
                    <a:pt x="317654" y="42634"/>
                    <a:pt x="306796" y="33300"/>
                    <a:pt x="296890" y="37110"/>
                  </a:cubicBezTo>
                  <a:cubicBezTo>
                    <a:pt x="290699" y="39491"/>
                    <a:pt x="287079" y="46158"/>
                    <a:pt x="286317" y="52826"/>
                  </a:cubicBezTo>
                  <a:cubicBezTo>
                    <a:pt x="285555" y="59493"/>
                    <a:pt x="287174" y="66066"/>
                    <a:pt x="288603" y="72543"/>
                  </a:cubicBezTo>
                  <a:cubicBezTo>
                    <a:pt x="294032" y="97403"/>
                    <a:pt x="296795" y="122835"/>
                    <a:pt x="296985" y="148266"/>
                  </a:cubicBezTo>
                  <a:cubicBezTo>
                    <a:pt x="297080" y="163030"/>
                    <a:pt x="299462" y="178461"/>
                    <a:pt x="295747" y="193034"/>
                  </a:cubicBezTo>
                  <a:cubicBezTo>
                    <a:pt x="294509" y="197987"/>
                    <a:pt x="290984" y="209036"/>
                    <a:pt x="285079" y="210465"/>
                  </a:cubicBezTo>
                  <a:cubicBezTo>
                    <a:pt x="276792" y="212370"/>
                    <a:pt x="269458" y="199797"/>
                    <a:pt x="267648" y="193415"/>
                  </a:cubicBezTo>
                  <a:cubicBezTo>
                    <a:pt x="265172" y="184652"/>
                    <a:pt x="266124" y="175413"/>
                    <a:pt x="266791" y="166269"/>
                  </a:cubicBezTo>
                  <a:cubicBezTo>
                    <a:pt x="270029" y="119787"/>
                    <a:pt x="264124" y="72638"/>
                    <a:pt x="249551" y="28442"/>
                  </a:cubicBezTo>
                  <a:cubicBezTo>
                    <a:pt x="247455" y="22155"/>
                    <a:pt x="244407" y="15202"/>
                    <a:pt x="238025" y="13392"/>
                  </a:cubicBezTo>
                  <a:cubicBezTo>
                    <a:pt x="229548" y="11011"/>
                    <a:pt x="221642" y="20441"/>
                    <a:pt x="221833" y="29299"/>
                  </a:cubicBezTo>
                  <a:cubicBezTo>
                    <a:pt x="222023" y="38157"/>
                    <a:pt x="227167" y="45873"/>
                    <a:pt x="231644" y="53493"/>
                  </a:cubicBezTo>
                  <a:cubicBezTo>
                    <a:pt x="253932" y="91688"/>
                    <a:pt x="258599" y="137408"/>
                    <a:pt x="248217" y="179985"/>
                  </a:cubicBezTo>
                  <a:cubicBezTo>
                    <a:pt x="245455" y="191319"/>
                    <a:pt x="225055" y="205972"/>
                    <a:pt x="219928" y="196749"/>
                  </a:cubicBezTo>
                  <a:cubicBezTo>
                    <a:pt x="214801" y="187526"/>
                    <a:pt x="218499" y="144647"/>
                    <a:pt x="217452" y="124644"/>
                  </a:cubicBezTo>
                  <a:lnTo>
                    <a:pt x="205164" y="25489"/>
                  </a:lnTo>
                  <a:cubicBezTo>
                    <a:pt x="204688" y="16631"/>
                    <a:pt x="203450" y="6439"/>
                    <a:pt x="195830" y="1867"/>
                  </a:cubicBezTo>
                  <a:cubicBezTo>
                    <a:pt x="188686" y="-2419"/>
                    <a:pt x="178780" y="1105"/>
                    <a:pt x="174113" y="8058"/>
                  </a:cubicBezTo>
                  <a:cubicBezTo>
                    <a:pt x="169445" y="15012"/>
                    <a:pt x="169255" y="24060"/>
                    <a:pt x="171446" y="32061"/>
                  </a:cubicBezTo>
                  <a:cubicBezTo>
                    <a:pt x="173636" y="40062"/>
                    <a:pt x="178240" y="38094"/>
                    <a:pt x="181352" y="54826"/>
                  </a:cubicBezTo>
                  <a:cubicBezTo>
                    <a:pt x="184464" y="71558"/>
                    <a:pt x="189638" y="105690"/>
                    <a:pt x="190115" y="132455"/>
                  </a:cubicBezTo>
                  <a:cubicBezTo>
                    <a:pt x="190400" y="150648"/>
                    <a:pt x="185082" y="198399"/>
                    <a:pt x="180399" y="199225"/>
                  </a:cubicBezTo>
                  <a:cubicBezTo>
                    <a:pt x="175716" y="200051"/>
                    <a:pt x="160587" y="151219"/>
                    <a:pt x="162016" y="137408"/>
                  </a:cubicBezTo>
                  <a:cubicBezTo>
                    <a:pt x="165159" y="108071"/>
                    <a:pt x="171922" y="78258"/>
                    <a:pt x="165445" y="49587"/>
                  </a:cubicBezTo>
                  <a:cubicBezTo>
                    <a:pt x="163159" y="39396"/>
                    <a:pt x="155729" y="27489"/>
                    <a:pt x="145538" y="29680"/>
                  </a:cubicBezTo>
                  <a:cubicBezTo>
                    <a:pt x="138584" y="31109"/>
                    <a:pt x="134584" y="38919"/>
                    <a:pt x="134679" y="46063"/>
                  </a:cubicBezTo>
                  <a:cubicBezTo>
                    <a:pt x="134774" y="53207"/>
                    <a:pt x="137632" y="59874"/>
                    <a:pt x="139823" y="66637"/>
                  </a:cubicBezTo>
                  <a:cubicBezTo>
                    <a:pt x="145633" y="85211"/>
                    <a:pt x="145442" y="105023"/>
                    <a:pt x="145157" y="124549"/>
                  </a:cubicBezTo>
                  <a:cubicBezTo>
                    <a:pt x="144871" y="141789"/>
                    <a:pt x="144585" y="159030"/>
                    <a:pt x="144395" y="176270"/>
                  </a:cubicBezTo>
                  <a:cubicBezTo>
                    <a:pt x="144204" y="190938"/>
                    <a:pt x="142109" y="213608"/>
                    <a:pt x="122868" y="214846"/>
                  </a:cubicBezTo>
                  <a:cubicBezTo>
                    <a:pt x="109533" y="215703"/>
                    <a:pt x="104771" y="200559"/>
                    <a:pt x="101913" y="189700"/>
                  </a:cubicBezTo>
                  <a:cubicBezTo>
                    <a:pt x="91817" y="152362"/>
                    <a:pt x="101627" y="103975"/>
                    <a:pt x="106009" y="66161"/>
                  </a:cubicBezTo>
                  <a:cubicBezTo>
                    <a:pt x="106676" y="60160"/>
                    <a:pt x="107438" y="54064"/>
                    <a:pt x="105818" y="48254"/>
                  </a:cubicBezTo>
                  <a:cubicBezTo>
                    <a:pt x="104199" y="42444"/>
                    <a:pt x="99722" y="37014"/>
                    <a:pt x="93817" y="36252"/>
                  </a:cubicBezTo>
                  <a:cubicBezTo>
                    <a:pt x="85816" y="35205"/>
                    <a:pt x="79339" y="42539"/>
                    <a:pt x="75815" y="49778"/>
                  </a:cubicBezTo>
                  <a:cubicBezTo>
                    <a:pt x="63527" y="75019"/>
                    <a:pt x="69528" y="104832"/>
                    <a:pt x="73910" y="132550"/>
                  </a:cubicBezTo>
                  <a:cubicBezTo>
                    <a:pt x="74291" y="134931"/>
                    <a:pt x="74672" y="137408"/>
                    <a:pt x="74957" y="139789"/>
                  </a:cubicBezTo>
                  <a:cubicBezTo>
                    <a:pt x="76958" y="154839"/>
                    <a:pt x="77910" y="170555"/>
                    <a:pt x="74576" y="185509"/>
                  </a:cubicBezTo>
                  <a:cubicBezTo>
                    <a:pt x="71814" y="197606"/>
                    <a:pt x="64956" y="207417"/>
                    <a:pt x="60384" y="218561"/>
                  </a:cubicBezTo>
                  <a:cubicBezTo>
                    <a:pt x="56574" y="227895"/>
                    <a:pt x="52764" y="237230"/>
                    <a:pt x="49335" y="246660"/>
                  </a:cubicBezTo>
                  <a:cubicBezTo>
                    <a:pt x="35619" y="284283"/>
                    <a:pt x="24951" y="322955"/>
                    <a:pt x="16950" y="362198"/>
                  </a:cubicBezTo>
                  <a:cubicBezTo>
                    <a:pt x="-8958" y="488976"/>
                    <a:pt x="-6386" y="622230"/>
                    <a:pt x="33143" y="745865"/>
                  </a:cubicBezTo>
                  <a:cubicBezTo>
                    <a:pt x="95912" y="941985"/>
                    <a:pt x="109152" y="1092099"/>
                    <a:pt x="111438" y="1164393"/>
                  </a:cubicBezTo>
                  <a:lnTo>
                    <a:pt x="111438" y="1394422"/>
                  </a:lnTo>
                  <a:cubicBezTo>
                    <a:pt x="111438" y="1478814"/>
                    <a:pt x="125821" y="1547203"/>
                    <a:pt x="210212" y="1547203"/>
                  </a:cubicBezTo>
                  <a:cubicBezTo>
                    <a:pt x="294604" y="1547203"/>
                    <a:pt x="308987" y="1478814"/>
                    <a:pt x="308987" y="1394422"/>
                  </a:cubicBezTo>
                  <a:lnTo>
                    <a:pt x="308987" y="1193159"/>
                  </a:lnTo>
                  <a:cubicBezTo>
                    <a:pt x="308987" y="895026"/>
                    <a:pt x="357469" y="1014279"/>
                    <a:pt x="394712" y="745865"/>
                  </a:cubicBezTo>
                  <a:cubicBezTo>
                    <a:pt x="413000" y="614325"/>
                    <a:pt x="400236" y="479070"/>
                    <a:pt x="370804" y="350006"/>
                  </a:cubicBezTo>
                  <a:cubicBezTo>
                    <a:pt x="362041" y="311525"/>
                    <a:pt x="351754" y="273330"/>
                    <a:pt x="339371" y="235896"/>
                  </a:cubicBezTo>
                  <a:cubicBezTo>
                    <a:pt x="336800" y="228086"/>
                    <a:pt x="333466" y="220752"/>
                    <a:pt x="330132" y="213417"/>
                  </a:cubicBezTo>
                  <a:lnTo>
                    <a:pt x="329751" y="213036"/>
                  </a:lnTo>
                  <a:close/>
                </a:path>
              </a:pathLst>
            </a:custGeom>
            <a:gradFill flip="none" rotWithShape="1">
              <a:gsLst>
                <a:gs pos="0">
                  <a:schemeClr val="accent1">
                    <a:lumMod val="20000"/>
                    <a:lumOff val="80000"/>
                  </a:schemeClr>
                </a:gs>
                <a:gs pos="31000">
                  <a:srgbClr val="FF9493"/>
                </a:gs>
                <a:gs pos="100000">
                  <a:schemeClr val="accent1">
                    <a:lumMod val="60000"/>
                    <a:lumOff val="40000"/>
                  </a:schemeClr>
                </a:gs>
              </a:gsLst>
              <a:lin ang="16200000" scaled="1"/>
              <a:tileRect/>
            </a:gradFill>
            <a:ln w="12700" cap="flat">
              <a:noFill/>
              <a:prstDash val="solid"/>
              <a:miter/>
            </a:ln>
          </p:spPr>
          <p:txBody>
            <a:bodyPr rtlCol="0" anchor="ctr"/>
            <a:lstStyle/>
            <a:p>
              <a:endParaRPr lang="en-GB"/>
            </a:p>
          </p:txBody>
        </p:sp>
        <p:sp>
          <p:nvSpPr>
            <p:cNvPr id="37" name="Oval 36">
              <a:extLst>
                <a:ext uri="{FF2B5EF4-FFF2-40B4-BE49-F238E27FC236}">
                  <a16:creationId xmlns:a16="http://schemas.microsoft.com/office/drawing/2014/main" id="{7A89A7C7-0697-9095-E314-CA644E7A0519}"/>
                </a:ext>
              </a:extLst>
            </p:cNvPr>
            <p:cNvSpPr/>
            <p:nvPr/>
          </p:nvSpPr>
          <p:spPr>
            <a:xfrm>
              <a:off x="12831352" y="5404049"/>
              <a:ext cx="104636" cy="205044"/>
            </a:xfrm>
            <a:prstGeom prst="ellipse">
              <a:avLst/>
            </a:prstGeom>
            <a:solidFill>
              <a:schemeClr val="accent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8707F08-8B8F-C759-2510-8CDEDB7A63F5}"/>
                </a:ext>
              </a:extLst>
            </p:cNvPr>
            <p:cNvSpPr/>
            <p:nvPr/>
          </p:nvSpPr>
          <p:spPr>
            <a:xfrm>
              <a:off x="12724307" y="459812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F02FDCB7-DB3F-0F25-50E8-1A549CAC5AE3}"/>
                </a:ext>
              </a:extLst>
            </p:cNvPr>
            <p:cNvSpPr/>
            <p:nvPr/>
          </p:nvSpPr>
          <p:spPr>
            <a:xfrm>
              <a:off x="12879065" y="4608797"/>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2FEF134C-C73E-4E84-B1CB-03A49332C9D1}"/>
                </a:ext>
              </a:extLst>
            </p:cNvPr>
            <p:cNvSpPr/>
            <p:nvPr/>
          </p:nvSpPr>
          <p:spPr>
            <a:xfrm>
              <a:off x="12825700" y="474221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EE50200-6F37-5E48-A4A1-4D1F4ABBC1A3}"/>
                </a:ext>
              </a:extLst>
            </p:cNvPr>
            <p:cNvSpPr/>
            <p:nvPr/>
          </p:nvSpPr>
          <p:spPr>
            <a:xfrm>
              <a:off x="12943101" y="4774228"/>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D65F226-F582-70CD-A876-03F529AA1F6E}"/>
                </a:ext>
              </a:extLst>
            </p:cNvPr>
            <p:cNvSpPr/>
            <p:nvPr/>
          </p:nvSpPr>
          <p:spPr>
            <a:xfrm>
              <a:off x="12879063" y="4854276"/>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9A2A13E3-B6A2-82C0-C80A-F491BA3B3750}"/>
                </a:ext>
              </a:extLst>
            </p:cNvPr>
            <p:cNvSpPr/>
            <p:nvPr/>
          </p:nvSpPr>
          <p:spPr>
            <a:xfrm>
              <a:off x="12724306" y="482759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22FD136-3D6C-F309-6F9B-A5F4D38B51B3}"/>
                </a:ext>
              </a:extLst>
            </p:cNvPr>
            <p:cNvSpPr/>
            <p:nvPr/>
          </p:nvSpPr>
          <p:spPr>
            <a:xfrm>
              <a:off x="12772334" y="498235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DEE1FFFE-D417-212A-72EC-1E68F320A336}"/>
                </a:ext>
              </a:extLst>
            </p:cNvPr>
            <p:cNvSpPr/>
            <p:nvPr/>
          </p:nvSpPr>
          <p:spPr>
            <a:xfrm>
              <a:off x="12905745" y="5009035"/>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1ED9D9F8-1FD8-E858-3EFE-170FFCA298AB}"/>
              </a:ext>
            </a:extLst>
          </p:cNvPr>
          <p:cNvGrpSpPr>
            <a:grpSpLocks noChangeAspect="1"/>
          </p:cNvGrpSpPr>
          <p:nvPr/>
        </p:nvGrpSpPr>
        <p:grpSpPr>
          <a:xfrm rot="16200000">
            <a:off x="4045407" y="2948271"/>
            <a:ext cx="191406" cy="408329"/>
            <a:chOff x="11490960" y="2023758"/>
            <a:chExt cx="224085" cy="448365"/>
          </a:xfrm>
        </p:grpSpPr>
        <p:sp>
          <p:nvSpPr>
            <p:cNvPr id="47" name="Rectangle: Rounded Corners 46">
              <a:extLst>
                <a:ext uri="{FF2B5EF4-FFF2-40B4-BE49-F238E27FC236}">
                  <a16:creationId xmlns:a16="http://schemas.microsoft.com/office/drawing/2014/main" id="{193DCCEF-F516-7799-6AE7-9B421D9C8453}"/>
                </a:ext>
              </a:extLst>
            </p:cNvPr>
            <p:cNvSpPr/>
            <p:nvPr/>
          </p:nvSpPr>
          <p:spPr>
            <a:xfrm>
              <a:off x="11490960" y="2153074"/>
              <a:ext cx="224085" cy="319049"/>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48" name="Oval 47">
              <a:extLst>
                <a:ext uri="{FF2B5EF4-FFF2-40B4-BE49-F238E27FC236}">
                  <a16:creationId xmlns:a16="http://schemas.microsoft.com/office/drawing/2014/main" id="{7BF3EB5A-CCC0-1D5D-E678-72B18F8B2E8D}"/>
                </a:ext>
              </a:extLst>
            </p:cNvPr>
            <p:cNvSpPr/>
            <p:nvPr/>
          </p:nvSpPr>
          <p:spPr>
            <a:xfrm>
              <a:off x="11546282" y="2303882"/>
              <a:ext cx="113436" cy="93222"/>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49" name="Oval 48">
              <a:extLst>
                <a:ext uri="{FF2B5EF4-FFF2-40B4-BE49-F238E27FC236}">
                  <a16:creationId xmlns:a16="http://schemas.microsoft.com/office/drawing/2014/main" id="{E21B7EC2-079E-5E0D-CC2A-4321F0EB21BD}"/>
                </a:ext>
              </a:extLst>
            </p:cNvPr>
            <p:cNvSpPr/>
            <p:nvPr/>
          </p:nvSpPr>
          <p:spPr>
            <a:xfrm>
              <a:off x="11565757" y="2023758"/>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50" name="Oval 49">
              <a:extLst>
                <a:ext uri="{FF2B5EF4-FFF2-40B4-BE49-F238E27FC236}">
                  <a16:creationId xmlns:a16="http://schemas.microsoft.com/office/drawing/2014/main" id="{7F1F1E9A-0985-9F0F-AFC6-52F6B9B85115}"/>
                </a:ext>
              </a:extLst>
            </p:cNvPr>
            <p:cNvSpPr/>
            <p:nvPr/>
          </p:nvSpPr>
          <p:spPr>
            <a:xfrm>
              <a:off x="11551035" y="2120717"/>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51" name="Oval 50">
              <a:extLst>
                <a:ext uri="{FF2B5EF4-FFF2-40B4-BE49-F238E27FC236}">
                  <a16:creationId xmlns:a16="http://schemas.microsoft.com/office/drawing/2014/main" id="{582A276F-E130-A92C-93FA-6A73311D2252}"/>
                </a:ext>
              </a:extLst>
            </p:cNvPr>
            <p:cNvSpPr/>
            <p:nvPr/>
          </p:nvSpPr>
          <p:spPr>
            <a:xfrm>
              <a:off x="11626324" y="2085773"/>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grpSp>
      <p:grpSp>
        <p:nvGrpSpPr>
          <p:cNvPr id="52" name="Epithelial Cell">
            <a:extLst>
              <a:ext uri="{FF2B5EF4-FFF2-40B4-BE49-F238E27FC236}">
                <a16:creationId xmlns:a16="http://schemas.microsoft.com/office/drawing/2014/main" id="{57C27DE4-EBE5-60E4-BF04-2BBCD6727072}"/>
              </a:ext>
            </a:extLst>
          </p:cNvPr>
          <p:cNvGrpSpPr>
            <a:grpSpLocks noChangeAspect="1"/>
          </p:cNvGrpSpPr>
          <p:nvPr/>
        </p:nvGrpSpPr>
        <p:grpSpPr>
          <a:xfrm rot="16200000">
            <a:off x="4079756" y="2807641"/>
            <a:ext cx="180883" cy="350156"/>
            <a:chOff x="4692938" y="1805889"/>
            <a:chExt cx="506734" cy="942934"/>
          </a:xfrm>
        </p:grpSpPr>
        <p:sp>
          <p:nvSpPr>
            <p:cNvPr id="53" name="Freeform: Shape 52">
              <a:extLst>
                <a:ext uri="{FF2B5EF4-FFF2-40B4-BE49-F238E27FC236}">
                  <a16:creationId xmlns:a16="http://schemas.microsoft.com/office/drawing/2014/main" id="{EEAFB081-24ED-F617-C89A-4E7B8AF48EB1}"/>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54" name="Freeform: Shape 53">
              <a:extLst>
                <a:ext uri="{FF2B5EF4-FFF2-40B4-BE49-F238E27FC236}">
                  <a16:creationId xmlns:a16="http://schemas.microsoft.com/office/drawing/2014/main" id="{25FD2319-20DC-4C67-6115-00F2D8F10955}"/>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55" name="Freeform: Shape 54">
              <a:extLst>
                <a:ext uri="{FF2B5EF4-FFF2-40B4-BE49-F238E27FC236}">
                  <a16:creationId xmlns:a16="http://schemas.microsoft.com/office/drawing/2014/main" id="{101519E9-79FF-6BBB-3B50-F1254EDCB38C}"/>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56" name="Freeform: Shape 55">
              <a:extLst>
                <a:ext uri="{FF2B5EF4-FFF2-40B4-BE49-F238E27FC236}">
                  <a16:creationId xmlns:a16="http://schemas.microsoft.com/office/drawing/2014/main" id="{DB3E34AD-1EEB-6798-1BAC-A6F7E90DCA5A}"/>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57" name="Freeform: Shape 56">
              <a:extLst>
                <a:ext uri="{FF2B5EF4-FFF2-40B4-BE49-F238E27FC236}">
                  <a16:creationId xmlns:a16="http://schemas.microsoft.com/office/drawing/2014/main" id="{F4B7AF48-35D0-88BF-D293-41117F9973D8}"/>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58" name="Freeform: Shape 57">
              <a:extLst>
                <a:ext uri="{FF2B5EF4-FFF2-40B4-BE49-F238E27FC236}">
                  <a16:creationId xmlns:a16="http://schemas.microsoft.com/office/drawing/2014/main" id="{1C682CE8-E29B-471D-EA03-2F92367B4EC8}"/>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59" name="Freeform: Shape 58">
              <a:extLst>
                <a:ext uri="{FF2B5EF4-FFF2-40B4-BE49-F238E27FC236}">
                  <a16:creationId xmlns:a16="http://schemas.microsoft.com/office/drawing/2014/main" id="{FDC9C7C2-4A07-B66C-041A-7C872DA61BCE}"/>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60" name="Freeform: Shape 59">
              <a:extLst>
                <a:ext uri="{FF2B5EF4-FFF2-40B4-BE49-F238E27FC236}">
                  <a16:creationId xmlns:a16="http://schemas.microsoft.com/office/drawing/2014/main" id="{3BD9ACE0-7A54-5999-889A-8EC7BBA513F4}"/>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61" name="Freeform: Shape 60">
              <a:extLst>
                <a:ext uri="{FF2B5EF4-FFF2-40B4-BE49-F238E27FC236}">
                  <a16:creationId xmlns:a16="http://schemas.microsoft.com/office/drawing/2014/main" id="{18074798-0CD1-4EB5-E644-4B68E9160683}"/>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62" name="Group 61">
              <a:extLst>
                <a:ext uri="{FF2B5EF4-FFF2-40B4-BE49-F238E27FC236}">
                  <a16:creationId xmlns:a16="http://schemas.microsoft.com/office/drawing/2014/main" id="{7F8CA7A1-6851-9916-3662-E7DEDBA9CEFA}"/>
                </a:ext>
              </a:extLst>
            </p:cNvPr>
            <p:cNvGrpSpPr/>
            <p:nvPr/>
          </p:nvGrpSpPr>
          <p:grpSpPr>
            <a:xfrm>
              <a:off x="4692938" y="2033317"/>
              <a:ext cx="506734" cy="715506"/>
              <a:chOff x="664078" y="1946983"/>
              <a:chExt cx="506734" cy="715506"/>
            </a:xfrm>
          </p:grpSpPr>
          <p:sp>
            <p:nvSpPr>
              <p:cNvPr id="63" name="Rectangle: Rounded Corners 62">
                <a:extLst>
                  <a:ext uri="{FF2B5EF4-FFF2-40B4-BE49-F238E27FC236}">
                    <a16:creationId xmlns:a16="http://schemas.microsoft.com/office/drawing/2014/main" id="{B256440E-4850-E9AD-C83E-916E6FA752A9}"/>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64" name="Oval 63">
                <a:extLst>
                  <a:ext uri="{FF2B5EF4-FFF2-40B4-BE49-F238E27FC236}">
                    <a16:creationId xmlns:a16="http://schemas.microsoft.com/office/drawing/2014/main" id="{9E1FD957-1436-0B70-6F46-4E74ACF650DE}"/>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65" name="Epithelial Cell">
            <a:extLst>
              <a:ext uri="{FF2B5EF4-FFF2-40B4-BE49-F238E27FC236}">
                <a16:creationId xmlns:a16="http://schemas.microsoft.com/office/drawing/2014/main" id="{185B5137-8E10-631E-F538-F34985492E2C}"/>
              </a:ext>
            </a:extLst>
          </p:cNvPr>
          <p:cNvGrpSpPr>
            <a:grpSpLocks noChangeAspect="1"/>
          </p:cNvGrpSpPr>
          <p:nvPr/>
        </p:nvGrpSpPr>
        <p:grpSpPr>
          <a:xfrm rot="16200000">
            <a:off x="4079755" y="3118273"/>
            <a:ext cx="180883" cy="350156"/>
            <a:chOff x="4692938" y="1805889"/>
            <a:chExt cx="506734" cy="942934"/>
          </a:xfrm>
        </p:grpSpPr>
        <p:sp>
          <p:nvSpPr>
            <p:cNvPr id="66" name="Freeform: Shape 65">
              <a:extLst>
                <a:ext uri="{FF2B5EF4-FFF2-40B4-BE49-F238E27FC236}">
                  <a16:creationId xmlns:a16="http://schemas.microsoft.com/office/drawing/2014/main" id="{C1CC831B-4ACF-0679-8437-4CBE0ABF722F}"/>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67" name="Freeform: Shape 66">
              <a:extLst>
                <a:ext uri="{FF2B5EF4-FFF2-40B4-BE49-F238E27FC236}">
                  <a16:creationId xmlns:a16="http://schemas.microsoft.com/office/drawing/2014/main" id="{A51D9878-5EA9-A1B8-14C5-26CA8B43B329}"/>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68" name="Freeform: Shape 67">
              <a:extLst>
                <a:ext uri="{FF2B5EF4-FFF2-40B4-BE49-F238E27FC236}">
                  <a16:creationId xmlns:a16="http://schemas.microsoft.com/office/drawing/2014/main" id="{FB5731E9-4ECF-2AE1-C0C4-3F5E387FC566}"/>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69" name="Freeform: Shape 68">
              <a:extLst>
                <a:ext uri="{FF2B5EF4-FFF2-40B4-BE49-F238E27FC236}">
                  <a16:creationId xmlns:a16="http://schemas.microsoft.com/office/drawing/2014/main" id="{1D394E24-C0DC-82E2-8E6F-E4DC89675F3D}"/>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70" name="Freeform: Shape 69">
              <a:extLst>
                <a:ext uri="{FF2B5EF4-FFF2-40B4-BE49-F238E27FC236}">
                  <a16:creationId xmlns:a16="http://schemas.microsoft.com/office/drawing/2014/main" id="{B338B262-7450-F3C9-228D-164555A9AA11}"/>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71" name="Freeform: Shape 70">
              <a:extLst>
                <a:ext uri="{FF2B5EF4-FFF2-40B4-BE49-F238E27FC236}">
                  <a16:creationId xmlns:a16="http://schemas.microsoft.com/office/drawing/2014/main" id="{176A47DE-1025-0FA9-1B64-80FCAC3A5B72}"/>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72" name="Freeform: Shape 71">
              <a:extLst>
                <a:ext uri="{FF2B5EF4-FFF2-40B4-BE49-F238E27FC236}">
                  <a16:creationId xmlns:a16="http://schemas.microsoft.com/office/drawing/2014/main" id="{26C2C462-67EE-9B33-B953-B5C8D911986A}"/>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73" name="Freeform: Shape 72">
              <a:extLst>
                <a:ext uri="{FF2B5EF4-FFF2-40B4-BE49-F238E27FC236}">
                  <a16:creationId xmlns:a16="http://schemas.microsoft.com/office/drawing/2014/main" id="{A551F452-7515-CD1E-93BC-B7DF76B9BCB3}"/>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74" name="Freeform: Shape 73">
              <a:extLst>
                <a:ext uri="{FF2B5EF4-FFF2-40B4-BE49-F238E27FC236}">
                  <a16:creationId xmlns:a16="http://schemas.microsoft.com/office/drawing/2014/main" id="{D42019A7-1DC9-6921-0728-1D0B52BB8468}"/>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75" name="Group 74">
              <a:extLst>
                <a:ext uri="{FF2B5EF4-FFF2-40B4-BE49-F238E27FC236}">
                  <a16:creationId xmlns:a16="http://schemas.microsoft.com/office/drawing/2014/main" id="{8F22FF59-6C3F-F839-23BF-7D45A924451B}"/>
                </a:ext>
              </a:extLst>
            </p:cNvPr>
            <p:cNvGrpSpPr/>
            <p:nvPr/>
          </p:nvGrpSpPr>
          <p:grpSpPr>
            <a:xfrm>
              <a:off x="4692938" y="2033317"/>
              <a:ext cx="506734" cy="715506"/>
              <a:chOff x="664078" y="1946983"/>
              <a:chExt cx="506734" cy="715506"/>
            </a:xfrm>
          </p:grpSpPr>
          <p:sp>
            <p:nvSpPr>
              <p:cNvPr id="76" name="Rectangle: Rounded Corners 75">
                <a:extLst>
                  <a:ext uri="{FF2B5EF4-FFF2-40B4-BE49-F238E27FC236}">
                    <a16:creationId xmlns:a16="http://schemas.microsoft.com/office/drawing/2014/main" id="{C2861E83-ACED-1764-12E8-4E6FEA25A39F}"/>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77" name="Oval 76">
                <a:extLst>
                  <a:ext uri="{FF2B5EF4-FFF2-40B4-BE49-F238E27FC236}">
                    <a16:creationId xmlns:a16="http://schemas.microsoft.com/office/drawing/2014/main" id="{13058634-F41C-8B94-7BDB-015DD56D9BCB}"/>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78" name="Epithelial Cell">
            <a:extLst>
              <a:ext uri="{FF2B5EF4-FFF2-40B4-BE49-F238E27FC236}">
                <a16:creationId xmlns:a16="http://schemas.microsoft.com/office/drawing/2014/main" id="{42E7ADA8-C8EB-43C1-BEC9-5C0D7F1E485B}"/>
              </a:ext>
            </a:extLst>
          </p:cNvPr>
          <p:cNvGrpSpPr>
            <a:grpSpLocks noChangeAspect="1"/>
          </p:cNvGrpSpPr>
          <p:nvPr/>
        </p:nvGrpSpPr>
        <p:grpSpPr>
          <a:xfrm rot="16200000">
            <a:off x="4079755" y="3451777"/>
            <a:ext cx="180883" cy="350156"/>
            <a:chOff x="4692938" y="1805889"/>
            <a:chExt cx="506734" cy="942934"/>
          </a:xfrm>
        </p:grpSpPr>
        <p:sp>
          <p:nvSpPr>
            <p:cNvPr id="79" name="Freeform: Shape 78">
              <a:extLst>
                <a:ext uri="{FF2B5EF4-FFF2-40B4-BE49-F238E27FC236}">
                  <a16:creationId xmlns:a16="http://schemas.microsoft.com/office/drawing/2014/main" id="{C9265978-AF9F-F89C-EC00-23CCB9551948}"/>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80" name="Freeform: Shape 79">
              <a:extLst>
                <a:ext uri="{FF2B5EF4-FFF2-40B4-BE49-F238E27FC236}">
                  <a16:creationId xmlns:a16="http://schemas.microsoft.com/office/drawing/2014/main" id="{765541D1-717E-2779-472E-84AFBDA5A7C1}"/>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1" name="Freeform: Shape 80">
              <a:extLst>
                <a:ext uri="{FF2B5EF4-FFF2-40B4-BE49-F238E27FC236}">
                  <a16:creationId xmlns:a16="http://schemas.microsoft.com/office/drawing/2014/main" id="{518C225A-9813-1A74-8EE3-83CBC10A9B52}"/>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2" name="Freeform: Shape 81">
              <a:extLst>
                <a:ext uri="{FF2B5EF4-FFF2-40B4-BE49-F238E27FC236}">
                  <a16:creationId xmlns:a16="http://schemas.microsoft.com/office/drawing/2014/main" id="{0E96C264-D8CB-705E-54D3-FAC343FC327F}"/>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3" name="Freeform: Shape 82">
              <a:extLst>
                <a:ext uri="{FF2B5EF4-FFF2-40B4-BE49-F238E27FC236}">
                  <a16:creationId xmlns:a16="http://schemas.microsoft.com/office/drawing/2014/main" id="{6DE7C974-5EA9-7F95-997C-7F594F45FEF8}"/>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4" name="Freeform: Shape 83">
              <a:extLst>
                <a:ext uri="{FF2B5EF4-FFF2-40B4-BE49-F238E27FC236}">
                  <a16:creationId xmlns:a16="http://schemas.microsoft.com/office/drawing/2014/main" id="{3980976A-1F95-6891-6D08-0A3C82BBE80E}"/>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5" name="Freeform: Shape 84">
              <a:extLst>
                <a:ext uri="{FF2B5EF4-FFF2-40B4-BE49-F238E27FC236}">
                  <a16:creationId xmlns:a16="http://schemas.microsoft.com/office/drawing/2014/main" id="{81CD1747-A78A-89B5-CFB5-832BC96BF5D8}"/>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6" name="Freeform: Shape 85">
              <a:extLst>
                <a:ext uri="{FF2B5EF4-FFF2-40B4-BE49-F238E27FC236}">
                  <a16:creationId xmlns:a16="http://schemas.microsoft.com/office/drawing/2014/main" id="{2B3DE63F-F0DF-B354-647B-6E48EE168705}"/>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7" name="Freeform: Shape 86">
              <a:extLst>
                <a:ext uri="{FF2B5EF4-FFF2-40B4-BE49-F238E27FC236}">
                  <a16:creationId xmlns:a16="http://schemas.microsoft.com/office/drawing/2014/main" id="{ED5FF1BB-F7AB-6D33-EC18-EBF34F6C8998}"/>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88" name="Group 87">
              <a:extLst>
                <a:ext uri="{FF2B5EF4-FFF2-40B4-BE49-F238E27FC236}">
                  <a16:creationId xmlns:a16="http://schemas.microsoft.com/office/drawing/2014/main" id="{D11881CF-82DF-3CD9-3978-0C78CAA346CA}"/>
                </a:ext>
              </a:extLst>
            </p:cNvPr>
            <p:cNvGrpSpPr/>
            <p:nvPr/>
          </p:nvGrpSpPr>
          <p:grpSpPr>
            <a:xfrm>
              <a:off x="4692938" y="2033317"/>
              <a:ext cx="506734" cy="715506"/>
              <a:chOff x="664078" y="1946983"/>
              <a:chExt cx="506734" cy="715506"/>
            </a:xfrm>
          </p:grpSpPr>
          <p:sp>
            <p:nvSpPr>
              <p:cNvPr id="89" name="Rectangle: Rounded Corners 88">
                <a:extLst>
                  <a:ext uri="{FF2B5EF4-FFF2-40B4-BE49-F238E27FC236}">
                    <a16:creationId xmlns:a16="http://schemas.microsoft.com/office/drawing/2014/main" id="{DC3A3C51-5464-9167-ED97-3072ECA1D3FA}"/>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90" name="Oval 89">
                <a:extLst>
                  <a:ext uri="{FF2B5EF4-FFF2-40B4-BE49-F238E27FC236}">
                    <a16:creationId xmlns:a16="http://schemas.microsoft.com/office/drawing/2014/main" id="{0F420DFA-C999-3459-A0A7-3B09AEAE301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91" name="Group 90">
            <a:extLst>
              <a:ext uri="{FF2B5EF4-FFF2-40B4-BE49-F238E27FC236}">
                <a16:creationId xmlns:a16="http://schemas.microsoft.com/office/drawing/2014/main" id="{F1EB1257-4C39-B9BF-4305-F9D95A8A907E}"/>
              </a:ext>
            </a:extLst>
          </p:cNvPr>
          <p:cNvGrpSpPr>
            <a:grpSpLocks noChangeAspect="1"/>
          </p:cNvGrpSpPr>
          <p:nvPr/>
        </p:nvGrpSpPr>
        <p:grpSpPr>
          <a:xfrm rot="16200000">
            <a:off x="4045407" y="3242590"/>
            <a:ext cx="191406" cy="408329"/>
            <a:chOff x="11490960" y="2023758"/>
            <a:chExt cx="224085" cy="448365"/>
          </a:xfrm>
        </p:grpSpPr>
        <p:sp>
          <p:nvSpPr>
            <p:cNvPr id="92" name="Rectangle: Rounded Corners 91">
              <a:extLst>
                <a:ext uri="{FF2B5EF4-FFF2-40B4-BE49-F238E27FC236}">
                  <a16:creationId xmlns:a16="http://schemas.microsoft.com/office/drawing/2014/main" id="{15455CF4-121D-F138-8C6C-AEE72F1F40B9}"/>
                </a:ext>
              </a:extLst>
            </p:cNvPr>
            <p:cNvSpPr/>
            <p:nvPr/>
          </p:nvSpPr>
          <p:spPr>
            <a:xfrm>
              <a:off x="11490960" y="2153074"/>
              <a:ext cx="224085" cy="319049"/>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93" name="Oval 92">
              <a:extLst>
                <a:ext uri="{FF2B5EF4-FFF2-40B4-BE49-F238E27FC236}">
                  <a16:creationId xmlns:a16="http://schemas.microsoft.com/office/drawing/2014/main" id="{30A74B6F-E34A-FBA6-8965-B92C397B49A4}"/>
                </a:ext>
              </a:extLst>
            </p:cNvPr>
            <p:cNvSpPr/>
            <p:nvPr/>
          </p:nvSpPr>
          <p:spPr>
            <a:xfrm>
              <a:off x="11546282" y="2303882"/>
              <a:ext cx="113436" cy="93222"/>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94" name="Oval 93">
              <a:extLst>
                <a:ext uri="{FF2B5EF4-FFF2-40B4-BE49-F238E27FC236}">
                  <a16:creationId xmlns:a16="http://schemas.microsoft.com/office/drawing/2014/main" id="{32828688-FE33-D012-C947-8EA658FE7DAD}"/>
                </a:ext>
              </a:extLst>
            </p:cNvPr>
            <p:cNvSpPr/>
            <p:nvPr/>
          </p:nvSpPr>
          <p:spPr>
            <a:xfrm>
              <a:off x="11565757" y="2023758"/>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95" name="Oval 94">
              <a:extLst>
                <a:ext uri="{FF2B5EF4-FFF2-40B4-BE49-F238E27FC236}">
                  <a16:creationId xmlns:a16="http://schemas.microsoft.com/office/drawing/2014/main" id="{59B9F616-30C1-52D9-065C-DEC72C7AA63B}"/>
                </a:ext>
              </a:extLst>
            </p:cNvPr>
            <p:cNvSpPr/>
            <p:nvPr/>
          </p:nvSpPr>
          <p:spPr>
            <a:xfrm>
              <a:off x="11551035" y="2120717"/>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96" name="Oval 95">
              <a:extLst>
                <a:ext uri="{FF2B5EF4-FFF2-40B4-BE49-F238E27FC236}">
                  <a16:creationId xmlns:a16="http://schemas.microsoft.com/office/drawing/2014/main" id="{88B3142D-7DAC-C9AD-4A7A-A3B6E334367A}"/>
                </a:ext>
              </a:extLst>
            </p:cNvPr>
            <p:cNvSpPr/>
            <p:nvPr/>
          </p:nvSpPr>
          <p:spPr>
            <a:xfrm>
              <a:off x="11626324" y="2085773"/>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grpSp>
      <p:grpSp>
        <p:nvGrpSpPr>
          <p:cNvPr id="97" name="Group 96">
            <a:extLst>
              <a:ext uri="{FF2B5EF4-FFF2-40B4-BE49-F238E27FC236}">
                <a16:creationId xmlns:a16="http://schemas.microsoft.com/office/drawing/2014/main" id="{8B20152F-C860-B9C2-5709-74FA4B44E1D1}"/>
              </a:ext>
            </a:extLst>
          </p:cNvPr>
          <p:cNvGrpSpPr/>
          <p:nvPr/>
        </p:nvGrpSpPr>
        <p:grpSpPr>
          <a:xfrm rot="16200000">
            <a:off x="4212649" y="2956848"/>
            <a:ext cx="115504" cy="149747"/>
            <a:chOff x="12287345" y="1302669"/>
            <a:chExt cx="1627247" cy="1480946"/>
          </a:xfrm>
        </p:grpSpPr>
        <p:sp>
          <p:nvSpPr>
            <p:cNvPr id="98" name="Graphic 6524">
              <a:extLst>
                <a:ext uri="{FF2B5EF4-FFF2-40B4-BE49-F238E27FC236}">
                  <a16:creationId xmlns:a16="http://schemas.microsoft.com/office/drawing/2014/main" id="{59941985-5A10-A248-5B5C-AE450F1C26CF}"/>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99" name="Oval 98">
              <a:extLst>
                <a:ext uri="{FF2B5EF4-FFF2-40B4-BE49-F238E27FC236}">
                  <a16:creationId xmlns:a16="http://schemas.microsoft.com/office/drawing/2014/main" id="{1C3ABF1B-D44A-2122-6586-3466CCE40611}"/>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 name="Group 99">
            <a:extLst>
              <a:ext uri="{FF2B5EF4-FFF2-40B4-BE49-F238E27FC236}">
                <a16:creationId xmlns:a16="http://schemas.microsoft.com/office/drawing/2014/main" id="{5369E933-BD07-3703-D332-2118DA43EAC1}"/>
              </a:ext>
            </a:extLst>
          </p:cNvPr>
          <p:cNvGrpSpPr/>
          <p:nvPr/>
        </p:nvGrpSpPr>
        <p:grpSpPr>
          <a:xfrm rot="16200000">
            <a:off x="4212649" y="3486350"/>
            <a:ext cx="115504" cy="149747"/>
            <a:chOff x="12287345" y="1302669"/>
            <a:chExt cx="1627247" cy="1480946"/>
          </a:xfrm>
        </p:grpSpPr>
        <p:sp>
          <p:nvSpPr>
            <p:cNvPr id="101" name="Graphic 6524">
              <a:extLst>
                <a:ext uri="{FF2B5EF4-FFF2-40B4-BE49-F238E27FC236}">
                  <a16:creationId xmlns:a16="http://schemas.microsoft.com/office/drawing/2014/main" id="{64CAAAFE-815A-DAF0-1354-29D0ED7432A6}"/>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102" name="Oval 101">
              <a:extLst>
                <a:ext uri="{FF2B5EF4-FFF2-40B4-BE49-F238E27FC236}">
                  <a16:creationId xmlns:a16="http://schemas.microsoft.com/office/drawing/2014/main" id="{B89D94AE-DFFA-CAC5-35A6-76A0B76F461B}"/>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AE64FCF8-FB8A-B068-0001-B6F97640CE63}"/>
              </a:ext>
            </a:extLst>
          </p:cNvPr>
          <p:cNvGrpSpPr/>
          <p:nvPr/>
        </p:nvGrpSpPr>
        <p:grpSpPr>
          <a:xfrm rot="16200000">
            <a:off x="4157174" y="5321449"/>
            <a:ext cx="319093" cy="92639"/>
            <a:chOff x="12336650" y="5910684"/>
            <a:chExt cx="3190402" cy="499688"/>
          </a:xfrm>
        </p:grpSpPr>
        <p:sp>
          <p:nvSpPr>
            <p:cNvPr id="104" name="Graphic 6570">
              <a:extLst>
                <a:ext uri="{FF2B5EF4-FFF2-40B4-BE49-F238E27FC236}">
                  <a16:creationId xmlns:a16="http://schemas.microsoft.com/office/drawing/2014/main" id="{FE58410D-1CED-7485-8172-EC163A469ACC}"/>
                </a:ext>
              </a:extLst>
            </p:cNvPr>
            <p:cNvSpPr/>
            <p:nvPr/>
          </p:nvSpPr>
          <p:spPr>
            <a:xfrm>
              <a:off x="12336650" y="5910684"/>
              <a:ext cx="3190402" cy="499688"/>
            </a:xfrm>
            <a:custGeom>
              <a:avLst/>
              <a:gdLst>
                <a:gd name="connsiteX0" fmla="*/ 31404 w 3190402"/>
                <a:gd name="connsiteY0" fmla="*/ 207432 h 499688"/>
                <a:gd name="connsiteX1" fmla="*/ 3150842 w 3190402"/>
                <a:gd name="connsiteY1" fmla="*/ 212099 h 499688"/>
                <a:gd name="connsiteX2" fmla="*/ 3181036 w 3190402"/>
                <a:gd name="connsiteY2" fmla="*/ 123422 h 499688"/>
                <a:gd name="connsiteX3" fmla="*/ 3181036 w 3190402"/>
                <a:gd name="connsiteY3" fmla="*/ 123422 h 499688"/>
                <a:gd name="connsiteX4" fmla="*/ 3103884 w 3190402"/>
                <a:gd name="connsiteY4" fmla="*/ 101895 h 499688"/>
                <a:gd name="connsiteX5" fmla="*/ 2440658 w 3190402"/>
                <a:gd name="connsiteY5" fmla="*/ 278393 h 499688"/>
                <a:gd name="connsiteX6" fmla="*/ 1988411 w 3190402"/>
                <a:gd name="connsiteY6" fmla="*/ 121898 h 499688"/>
                <a:gd name="connsiteX7" fmla="*/ 964664 w 3190402"/>
                <a:gd name="connsiteY7" fmla="*/ 141329 h 499688"/>
                <a:gd name="connsiteX8" fmla="*/ 81125 w 3190402"/>
                <a:gd name="connsiteY8" fmla="*/ 113801 h 499688"/>
                <a:gd name="connsiteX9" fmla="*/ 3591 w 3190402"/>
                <a:gd name="connsiteY9" fmla="*/ 139709 h 499688"/>
                <a:gd name="connsiteX10" fmla="*/ 3591 w 3190402"/>
                <a:gd name="connsiteY10" fmla="*/ 139709 h 499688"/>
                <a:gd name="connsiteX11" fmla="*/ 31404 w 3190402"/>
                <a:gd name="connsiteY11" fmla="*/ 207432 h 49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0402" h="499688">
                  <a:moveTo>
                    <a:pt x="31404" y="207432"/>
                  </a:moveTo>
                  <a:cubicBezTo>
                    <a:pt x="281245" y="318589"/>
                    <a:pt x="1528353" y="802745"/>
                    <a:pt x="3150842" y="212099"/>
                  </a:cubicBezTo>
                  <a:cubicBezTo>
                    <a:pt x="3186846" y="198955"/>
                    <a:pt x="3201610" y="155807"/>
                    <a:pt x="3181036" y="123422"/>
                  </a:cubicBezTo>
                  <a:lnTo>
                    <a:pt x="3181036" y="123422"/>
                  </a:lnTo>
                  <a:cubicBezTo>
                    <a:pt x="3164558" y="97514"/>
                    <a:pt x="3131316" y="88274"/>
                    <a:pt x="3103884" y="101895"/>
                  </a:cubicBezTo>
                  <a:cubicBezTo>
                    <a:pt x="3005776" y="150663"/>
                    <a:pt x="2762412" y="255152"/>
                    <a:pt x="2440658" y="278393"/>
                  </a:cubicBezTo>
                  <a:cubicBezTo>
                    <a:pt x="2260540" y="291443"/>
                    <a:pt x="1988411" y="121898"/>
                    <a:pt x="1988411" y="121898"/>
                  </a:cubicBezTo>
                  <a:cubicBezTo>
                    <a:pt x="1988411" y="121898"/>
                    <a:pt x="1551118" y="-164900"/>
                    <a:pt x="964664" y="141329"/>
                  </a:cubicBezTo>
                  <a:cubicBezTo>
                    <a:pt x="552803" y="356403"/>
                    <a:pt x="208855" y="193049"/>
                    <a:pt x="81125" y="113801"/>
                  </a:cubicBezTo>
                  <a:cubicBezTo>
                    <a:pt x="52836" y="96275"/>
                    <a:pt x="15688" y="108658"/>
                    <a:pt x="3591" y="139709"/>
                  </a:cubicBezTo>
                  <a:lnTo>
                    <a:pt x="3591" y="139709"/>
                  </a:lnTo>
                  <a:cubicBezTo>
                    <a:pt x="-6600" y="166094"/>
                    <a:pt x="5592" y="195907"/>
                    <a:pt x="31404" y="207432"/>
                  </a:cubicBezTo>
                  <a:close/>
                </a:path>
              </a:pathLst>
            </a:custGeom>
            <a:solidFill>
              <a:schemeClr val="accent1">
                <a:lumMod val="60000"/>
                <a:lumOff val="40000"/>
              </a:schemeClr>
            </a:solidFill>
            <a:ln w="9525" cap="flat">
              <a:noFill/>
              <a:prstDash val="solid"/>
              <a:miter/>
            </a:ln>
          </p:spPr>
          <p:txBody>
            <a:bodyPr rtlCol="0" anchor="ctr"/>
            <a:lstStyle/>
            <a:p>
              <a:endParaRPr lang="en-GB"/>
            </a:p>
          </p:txBody>
        </p:sp>
        <p:sp>
          <p:nvSpPr>
            <p:cNvPr id="105" name="Oval 104">
              <a:extLst>
                <a:ext uri="{FF2B5EF4-FFF2-40B4-BE49-F238E27FC236}">
                  <a16:creationId xmlns:a16="http://schemas.microsoft.com/office/drawing/2014/main" id="{7E319198-CE35-194C-E313-57DB8EF57ED7}"/>
                </a:ext>
              </a:extLst>
            </p:cNvPr>
            <p:cNvSpPr/>
            <p:nvPr/>
          </p:nvSpPr>
          <p:spPr>
            <a:xfrm>
              <a:off x="13511212" y="6008128"/>
              <a:ext cx="681038" cy="30480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6" name="Rectangle 6867">
            <a:extLst>
              <a:ext uri="{FF2B5EF4-FFF2-40B4-BE49-F238E27FC236}">
                <a16:creationId xmlns:a16="http://schemas.microsoft.com/office/drawing/2014/main" id="{1C276C42-4D13-60BD-60A0-0426F6090B05}"/>
              </a:ext>
            </a:extLst>
          </p:cNvPr>
          <p:cNvSpPr/>
          <p:nvPr/>
        </p:nvSpPr>
        <p:spPr>
          <a:xfrm>
            <a:off x="4291774" y="2690760"/>
            <a:ext cx="195491" cy="1012439"/>
          </a:xfrm>
          <a:custGeom>
            <a:avLst/>
            <a:gdLst>
              <a:gd name="connsiteX0" fmla="*/ 0 w 162613"/>
              <a:gd name="connsiteY0" fmla="*/ 0 h 4824000"/>
              <a:gd name="connsiteX1" fmla="*/ 162613 w 162613"/>
              <a:gd name="connsiteY1" fmla="*/ 0 h 4824000"/>
              <a:gd name="connsiteX2" fmla="*/ 162613 w 162613"/>
              <a:gd name="connsiteY2" fmla="*/ 4824000 h 4824000"/>
              <a:gd name="connsiteX3" fmla="*/ 0 w 162613"/>
              <a:gd name="connsiteY3" fmla="*/ 4824000 h 4824000"/>
              <a:gd name="connsiteX4" fmla="*/ 0 w 162613"/>
              <a:gd name="connsiteY4"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349742 h 4824000"/>
              <a:gd name="connsiteX5" fmla="*/ 4578 w 167191"/>
              <a:gd name="connsiteY5"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099042 h 4824000"/>
              <a:gd name="connsiteX5" fmla="*/ 0 w 167191"/>
              <a:gd name="connsiteY5" fmla="*/ 349742 h 4824000"/>
              <a:gd name="connsiteX6" fmla="*/ 4578 w 167191"/>
              <a:gd name="connsiteY6"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861042 h 4824000"/>
              <a:gd name="connsiteX5" fmla="*/ 0 w 167191"/>
              <a:gd name="connsiteY5" fmla="*/ 1099042 h 4824000"/>
              <a:gd name="connsiteX6" fmla="*/ 0 w 167191"/>
              <a:gd name="connsiteY6" fmla="*/ 349742 h 4824000"/>
              <a:gd name="connsiteX7" fmla="*/ 4578 w 167191"/>
              <a:gd name="connsiteY7" fmla="*/ 0 h 4824000"/>
              <a:gd name="connsiteX0" fmla="*/ 10928 w 173541"/>
              <a:gd name="connsiteY0" fmla="*/ 0 h 4824000"/>
              <a:gd name="connsiteX1" fmla="*/ 173541 w 173541"/>
              <a:gd name="connsiteY1" fmla="*/ 0 h 4824000"/>
              <a:gd name="connsiteX2" fmla="*/ 173541 w 173541"/>
              <a:gd name="connsiteY2" fmla="*/ 4824000 h 4824000"/>
              <a:gd name="connsiteX3" fmla="*/ 10928 w 173541"/>
              <a:gd name="connsiteY3" fmla="*/ 4824000 h 4824000"/>
              <a:gd name="connsiteX4" fmla="*/ 0 w 173541"/>
              <a:gd name="connsiteY4" fmla="*/ 2616692 h 4824000"/>
              <a:gd name="connsiteX5" fmla="*/ 6350 w 173541"/>
              <a:gd name="connsiteY5" fmla="*/ 1861042 h 4824000"/>
              <a:gd name="connsiteX6" fmla="*/ 6350 w 173541"/>
              <a:gd name="connsiteY6" fmla="*/ 1099042 h 4824000"/>
              <a:gd name="connsiteX7" fmla="*/ 6350 w 173541"/>
              <a:gd name="connsiteY7" fmla="*/ 349742 h 4824000"/>
              <a:gd name="connsiteX8" fmla="*/ 10928 w 173541"/>
              <a:gd name="connsiteY8" fmla="*/ 0 h 4824000"/>
              <a:gd name="connsiteX0" fmla="*/ 15870 w 178483"/>
              <a:gd name="connsiteY0" fmla="*/ 0 h 4824000"/>
              <a:gd name="connsiteX1" fmla="*/ 178483 w 178483"/>
              <a:gd name="connsiteY1" fmla="*/ 0 h 4824000"/>
              <a:gd name="connsiteX2" fmla="*/ 178483 w 178483"/>
              <a:gd name="connsiteY2" fmla="*/ 4824000 h 4824000"/>
              <a:gd name="connsiteX3" fmla="*/ 15870 w 178483"/>
              <a:gd name="connsiteY3" fmla="*/ 4824000 h 4824000"/>
              <a:gd name="connsiteX4" fmla="*/ 4942 w 178483"/>
              <a:gd name="connsiteY4" fmla="*/ 3683492 h 4824000"/>
              <a:gd name="connsiteX5" fmla="*/ 4942 w 178483"/>
              <a:gd name="connsiteY5" fmla="*/ 2616692 h 4824000"/>
              <a:gd name="connsiteX6" fmla="*/ 11292 w 178483"/>
              <a:gd name="connsiteY6" fmla="*/ 1861042 h 4824000"/>
              <a:gd name="connsiteX7" fmla="*/ 11292 w 178483"/>
              <a:gd name="connsiteY7" fmla="*/ 1099042 h 4824000"/>
              <a:gd name="connsiteX8" fmla="*/ 11292 w 178483"/>
              <a:gd name="connsiteY8" fmla="*/ 349742 h 4824000"/>
              <a:gd name="connsiteX9" fmla="*/ 15870 w 178483"/>
              <a:gd name="connsiteY9"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8297 w 181838"/>
              <a:gd name="connsiteY6" fmla="*/ 2616692 h 4824000"/>
              <a:gd name="connsiteX7" fmla="*/ 14647 w 181838"/>
              <a:gd name="connsiteY7" fmla="*/ 1861042 h 4824000"/>
              <a:gd name="connsiteX8" fmla="*/ 14647 w 181838"/>
              <a:gd name="connsiteY8" fmla="*/ 1099042 h 4824000"/>
              <a:gd name="connsiteX9" fmla="*/ 14647 w 181838"/>
              <a:gd name="connsiteY9" fmla="*/ 349742 h 4824000"/>
              <a:gd name="connsiteX10" fmla="*/ 19225 w 181838"/>
              <a:gd name="connsiteY10"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1947 w 181838"/>
              <a:gd name="connsiteY6" fmla="*/ 3327892 h 4824000"/>
              <a:gd name="connsiteX7" fmla="*/ 8297 w 181838"/>
              <a:gd name="connsiteY7" fmla="*/ 2616692 h 4824000"/>
              <a:gd name="connsiteX8" fmla="*/ 14647 w 181838"/>
              <a:gd name="connsiteY8" fmla="*/ 1861042 h 4824000"/>
              <a:gd name="connsiteX9" fmla="*/ 14647 w 181838"/>
              <a:gd name="connsiteY9" fmla="*/ 1099042 h 4824000"/>
              <a:gd name="connsiteX10" fmla="*/ 14647 w 181838"/>
              <a:gd name="connsiteY10" fmla="*/ 349742 h 4824000"/>
              <a:gd name="connsiteX11" fmla="*/ 19225 w 181838"/>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39687 w 205291"/>
              <a:gd name="connsiteY6" fmla="*/ 3332655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0983 w 232279"/>
              <a:gd name="connsiteY2" fmla="*/ 1567355 h 4824000"/>
              <a:gd name="connsiteX3" fmla="*/ 232279 w 232279"/>
              <a:gd name="connsiteY3" fmla="*/ 4824000 h 4824000"/>
              <a:gd name="connsiteX4" fmla="*/ 69666 w 232279"/>
              <a:gd name="connsiteY4" fmla="*/ 4824000 h 4824000"/>
              <a:gd name="connsiteX5" fmla="*/ 0 w 232279"/>
              <a:gd name="connsiteY5" fmla="*/ 4281979 h 4824000"/>
              <a:gd name="connsiteX6" fmla="*/ 3969 w 232279"/>
              <a:gd name="connsiteY6" fmla="*/ 3702543 h 4824000"/>
              <a:gd name="connsiteX7" fmla="*/ 52388 w 232279"/>
              <a:gd name="connsiteY7" fmla="*/ 3337417 h 4824000"/>
              <a:gd name="connsiteX8" fmla="*/ 58738 w 232279"/>
              <a:gd name="connsiteY8" fmla="*/ 2616692 h 4824000"/>
              <a:gd name="connsiteX9" fmla="*/ 41276 w 232279"/>
              <a:gd name="connsiteY9" fmla="*/ 1853898 h 4824000"/>
              <a:gd name="connsiteX10" fmla="*/ 43657 w 232279"/>
              <a:gd name="connsiteY10" fmla="*/ 1094280 h 4824000"/>
              <a:gd name="connsiteX11" fmla="*/ 26988 w 232279"/>
              <a:gd name="connsiteY11" fmla="*/ 349742 h 4824000"/>
              <a:gd name="connsiteX12" fmla="*/ 69666 w 232279"/>
              <a:gd name="connsiteY12"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32279 w 233364"/>
              <a:gd name="connsiteY4" fmla="*/ 4824000 h 4824000"/>
              <a:gd name="connsiteX5" fmla="*/ 69666 w 233364"/>
              <a:gd name="connsiteY5" fmla="*/ 4824000 h 4824000"/>
              <a:gd name="connsiteX6" fmla="*/ 0 w 233364"/>
              <a:gd name="connsiteY6" fmla="*/ 4281979 h 4824000"/>
              <a:gd name="connsiteX7" fmla="*/ 3969 w 233364"/>
              <a:gd name="connsiteY7" fmla="*/ 3702543 h 4824000"/>
              <a:gd name="connsiteX8" fmla="*/ 52388 w 233364"/>
              <a:gd name="connsiteY8" fmla="*/ 3337417 h 4824000"/>
              <a:gd name="connsiteX9" fmla="*/ 58738 w 233364"/>
              <a:gd name="connsiteY9" fmla="*/ 2616692 h 4824000"/>
              <a:gd name="connsiteX10" fmla="*/ 41276 w 233364"/>
              <a:gd name="connsiteY10" fmla="*/ 1853898 h 4824000"/>
              <a:gd name="connsiteX11" fmla="*/ 43657 w 233364"/>
              <a:gd name="connsiteY11" fmla="*/ 1094280 h 4824000"/>
              <a:gd name="connsiteX12" fmla="*/ 26988 w 233364"/>
              <a:gd name="connsiteY12" fmla="*/ 349742 h 4824000"/>
              <a:gd name="connsiteX13" fmla="*/ 69666 w 233364"/>
              <a:gd name="connsiteY13"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32279 w 233364"/>
              <a:gd name="connsiteY5" fmla="*/ 4824000 h 4824000"/>
              <a:gd name="connsiteX6" fmla="*/ 69666 w 233364"/>
              <a:gd name="connsiteY6" fmla="*/ 4824000 h 4824000"/>
              <a:gd name="connsiteX7" fmla="*/ 0 w 233364"/>
              <a:gd name="connsiteY7" fmla="*/ 4281979 h 4824000"/>
              <a:gd name="connsiteX8" fmla="*/ 3969 w 233364"/>
              <a:gd name="connsiteY8" fmla="*/ 3702543 h 4824000"/>
              <a:gd name="connsiteX9" fmla="*/ 52388 w 233364"/>
              <a:gd name="connsiteY9" fmla="*/ 3337417 h 4824000"/>
              <a:gd name="connsiteX10" fmla="*/ 58738 w 233364"/>
              <a:gd name="connsiteY10" fmla="*/ 2616692 h 4824000"/>
              <a:gd name="connsiteX11" fmla="*/ 41276 w 233364"/>
              <a:gd name="connsiteY11" fmla="*/ 1853898 h 4824000"/>
              <a:gd name="connsiteX12" fmla="*/ 43657 w 233364"/>
              <a:gd name="connsiteY12" fmla="*/ 1094280 h 4824000"/>
              <a:gd name="connsiteX13" fmla="*/ 26988 w 233364"/>
              <a:gd name="connsiteY13" fmla="*/ 349742 h 4824000"/>
              <a:gd name="connsiteX14" fmla="*/ 69666 w 233364"/>
              <a:gd name="connsiteY14"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32279 w 233364"/>
              <a:gd name="connsiteY6" fmla="*/ 4824000 h 4824000"/>
              <a:gd name="connsiteX7" fmla="*/ 69666 w 233364"/>
              <a:gd name="connsiteY7" fmla="*/ 4824000 h 4824000"/>
              <a:gd name="connsiteX8" fmla="*/ 0 w 233364"/>
              <a:gd name="connsiteY8" fmla="*/ 4281979 h 4824000"/>
              <a:gd name="connsiteX9" fmla="*/ 3969 w 233364"/>
              <a:gd name="connsiteY9" fmla="*/ 3702543 h 4824000"/>
              <a:gd name="connsiteX10" fmla="*/ 52388 w 233364"/>
              <a:gd name="connsiteY10" fmla="*/ 3337417 h 4824000"/>
              <a:gd name="connsiteX11" fmla="*/ 58738 w 233364"/>
              <a:gd name="connsiteY11" fmla="*/ 2616692 h 4824000"/>
              <a:gd name="connsiteX12" fmla="*/ 41276 w 233364"/>
              <a:gd name="connsiteY12" fmla="*/ 1853898 h 4824000"/>
              <a:gd name="connsiteX13" fmla="*/ 43657 w 233364"/>
              <a:gd name="connsiteY13" fmla="*/ 1094280 h 4824000"/>
              <a:gd name="connsiteX14" fmla="*/ 26988 w 233364"/>
              <a:gd name="connsiteY14" fmla="*/ 349742 h 4824000"/>
              <a:gd name="connsiteX15" fmla="*/ 69666 w 233364"/>
              <a:gd name="connsiteY15"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32279 w 233364"/>
              <a:gd name="connsiteY7" fmla="*/ 4824000 h 4824000"/>
              <a:gd name="connsiteX8" fmla="*/ 69666 w 233364"/>
              <a:gd name="connsiteY8" fmla="*/ 4824000 h 4824000"/>
              <a:gd name="connsiteX9" fmla="*/ 0 w 233364"/>
              <a:gd name="connsiteY9" fmla="*/ 4281979 h 4824000"/>
              <a:gd name="connsiteX10" fmla="*/ 3969 w 233364"/>
              <a:gd name="connsiteY10" fmla="*/ 3702543 h 4824000"/>
              <a:gd name="connsiteX11" fmla="*/ 52388 w 233364"/>
              <a:gd name="connsiteY11" fmla="*/ 3337417 h 4824000"/>
              <a:gd name="connsiteX12" fmla="*/ 58738 w 233364"/>
              <a:gd name="connsiteY12" fmla="*/ 2616692 h 4824000"/>
              <a:gd name="connsiteX13" fmla="*/ 41276 w 233364"/>
              <a:gd name="connsiteY13" fmla="*/ 1853898 h 4824000"/>
              <a:gd name="connsiteX14" fmla="*/ 43657 w 233364"/>
              <a:gd name="connsiteY14" fmla="*/ 1094280 h 4824000"/>
              <a:gd name="connsiteX15" fmla="*/ 26988 w 233364"/>
              <a:gd name="connsiteY15" fmla="*/ 349742 h 4824000"/>
              <a:gd name="connsiteX16" fmla="*/ 69666 w 233364"/>
              <a:gd name="connsiteY16"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32279 w 233364"/>
              <a:gd name="connsiteY8" fmla="*/ 4824000 h 4824000"/>
              <a:gd name="connsiteX9" fmla="*/ 69666 w 233364"/>
              <a:gd name="connsiteY9" fmla="*/ 4824000 h 4824000"/>
              <a:gd name="connsiteX10" fmla="*/ 0 w 233364"/>
              <a:gd name="connsiteY10" fmla="*/ 4281979 h 4824000"/>
              <a:gd name="connsiteX11" fmla="*/ 3969 w 233364"/>
              <a:gd name="connsiteY11" fmla="*/ 3702543 h 4824000"/>
              <a:gd name="connsiteX12" fmla="*/ 52388 w 233364"/>
              <a:gd name="connsiteY12" fmla="*/ 3337417 h 4824000"/>
              <a:gd name="connsiteX13" fmla="*/ 58738 w 233364"/>
              <a:gd name="connsiteY13" fmla="*/ 2616692 h 4824000"/>
              <a:gd name="connsiteX14" fmla="*/ 41276 w 233364"/>
              <a:gd name="connsiteY14" fmla="*/ 1853898 h 4824000"/>
              <a:gd name="connsiteX15" fmla="*/ 43657 w 233364"/>
              <a:gd name="connsiteY15" fmla="*/ 1094280 h 4824000"/>
              <a:gd name="connsiteX16" fmla="*/ 26988 w 233364"/>
              <a:gd name="connsiteY16" fmla="*/ 349742 h 4824000"/>
              <a:gd name="connsiteX17" fmla="*/ 69666 w 233364"/>
              <a:gd name="connsiteY17"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26219 w 233364"/>
              <a:gd name="connsiteY8" fmla="*/ 3689048 h 4824000"/>
              <a:gd name="connsiteX9" fmla="*/ 232279 w 233364"/>
              <a:gd name="connsiteY9" fmla="*/ 4824000 h 4824000"/>
              <a:gd name="connsiteX10" fmla="*/ 69666 w 233364"/>
              <a:gd name="connsiteY10" fmla="*/ 4824000 h 4824000"/>
              <a:gd name="connsiteX11" fmla="*/ 0 w 233364"/>
              <a:gd name="connsiteY11" fmla="*/ 4281979 h 4824000"/>
              <a:gd name="connsiteX12" fmla="*/ 3969 w 233364"/>
              <a:gd name="connsiteY12" fmla="*/ 3702543 h 4824000"/>
              <a:gd name="connsiteX13" fmla="*/ 52388 w 233364"/>
              <a:gd name="connsiteY13" fmla="*/ 3337417 h 4824000"/>
              <a:gd name="connsiteX14" fmla="*/ 58738 w 233364"/>
              <a:gd name="connsiteY14" fmla="*/ 2616692 h 4824000"/>
              <a:gd name="connsiteX15" fmla="*/ 41276 w 233364"/>
              <a:gd name="connsiteY15" fmla="*/ 1853898 h 4824000"/>
              <a:gd name="connsiteX16" fmla="*/ 43657 w 233364"/>
              <a:gd name="connsiteY16" fmla="*/ 1094280 h 4824000"/>
              <a:gd name="connsiteX17" fmla="*/ 26988 w 233364"/>
              <a:gd name="connsiteY17" fmla="*/ 349742 h 4824000"/>
              <a:gd name="connsiteX18" fmla="*/ 69666 w 233364"/>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54803"/>
              <a:gd name="connsiteY0" fmla="*/ 0 h 4824000"/>
              <a:gd name="connsiteX1" fmla="*/ 232279 w 254803"/>
              <a:gd name="connsiteY1" fmla="*/ 0 h 4824000"/>
              <a:gd name="connsiteX2" fmla="*/ 245271 w 254803"/>
              <a:gd name="connsiteY2" fmla="*/ 1150636 h 4824000"/>
              <a:gd name="connsiteX3" fmla="*/ 254796 w 254803"/>
              <a:gd name="connsiteY3" fmla="*/ 1567355 h 4824000"/>
              <a:gd name="connsiteX4" fmla="*/ 228601 w 254803"/>
              <a:gd name="connsiteY4" fmla="*/ 1972167 h 4824000"/>
              <a:gd name="connsiteX5" fmla="*/ 228601 w 254803"/>
              <a:gd name="connsiteY5" fmla="*/ 2415080 h 4824000"/>
              <a:gd name="connsiteX6" fmla="*/ 226219 w 254803"/>
              <a:gd name="connsiteY6" fmla="*/ 2824655 h 4824000"/>
              <a:gd name="connsiteX7" fmla="*/ 226219 w 254803"/>
              <a:gd name="connsiteY7" fmla="*/ 3241373 h 4824000"/>
              <a:gd name="connsiteX8" fmla="*/ 226219 w 254803"/>
              <a:gd name="connsiteY8" fmla="*/ 3689048 h 4824000"/>
              <a:gd name="connsiteX9" fmla="*/ 232279 w 254803"/>
              <a:gd name="connsiteY9" fmla="*/ 4824000 h 4824000"/>
              <a:gd name="connsiteX10" fmla="*/ 69666 w 254803"/>
              <a:gd name="connsiteY10" fmla="*/ 4824000 h 4824000"/>
              <a:gd name="connsiteX11" fmla="*/ 0 w 254803"/>
              <a:gd name="connsiteY11" fmla="*/ 4281979 h 4824000"/>
              <a:gd name="connsiteX12" fmla="*/ 3969 w 254803"/>
              <a:gd name="connsiteY12" fmla="*/ 3702543 h 4824000"/>
              <a:gd name="connsiteX13" fmla="*/ 52388 w 254803"/>
              <a:gd name="connsiteY13" fmla="*/ 3337417 h 4824000"/>
              <a:gd name="connsiteX14" fmla="*/ 58738 w 254803"/>
              <a:gd name="connsiteY14" fmla="*/ 2616692 h 4824000"/>
              <a:gd name="connsiteX15" fmla="*/ 41276 w 254803"/>
              <a:gd name="connsiteY15" fmla="*/ 1853898 h 4824000"/>
              <a:gd name="connsiteX16" fmla="*/ 43657 w 254803"/>
              <a:gd name="connsiteY16" fmla="*/ 1094280 h 4824000"/>
              <a:gd name="connsiteX17" fmla="*/ 26988 w 254803"/>
              <a:gd name="connsiteY17" fmla="*/ 349742 h 4824000"/>
              <a:gd name="connsiteX18" fmla="*/ 69666 w 254803"/>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96" h="4824000">
                <a:moveTo>
                  <a:pt x="69666" y="0"/>
                </a:moveTo>
                <a:lnTo>
                  <a:pt x="232279" y="0"/>
                </a:lnTo>
                <a:cubicBezTo>
                  <a:pt x="232641" y="382752"/>
                  <a:pt x="244909" y="767884"/>
                  <a:pt x="245271" y="1150636"/>
                </a:cubicBezTo>
                <a:cubicBezTo>
                  <a:pt x="192089" y="1364155"/>
                  <a:pt x="219872" y="1444324"/>
                  <a:pt x="254796" y="1567355"/>
                </a:cubicBezTo>
                <a:cubicBezTo>
                  <a:pt x="177008" y="1816592"/>
                  <a:pt x="213520" y="1889617"/>
                  <a:pt x="252413" y="1976929"/>
                </a:cubicBezTo>
                <a:cubicBezTo>
                  <a:pt x="151607" y="2225372"/>
                  <a:pt x="222250" y="2278556"/>
                  <a:pt x="247651" y="2400793"/>
                </a:cubicBezTo>
                <a:cubicBezTo>
                  <a:pt x="200026" y="2551605"/>
                  <a:pt x="190501" y="2678605"/>
                  <a:pt x="250032" y="2824655"/>
                </a:cubicBezTo>
                <a:cubicBezTo>
                  <a:pt x="168275" y="3075480"/>
                  <a:pt x="210345" y="3121516"/>
                  <a:pt x="252413" y="3248516"/>
                </a:cubicBezTo>
                <a:cubicBezTo>
                  <a:pt x="146051" y="3507279"/>
                  <a:pt x="234950" y="3542204"/>
                  <a:pt x="226219" y="3689048"/>
                </a:cubicBezTo>
                <a:lnTo>
                  <a:pt x="232279" y="4824000"/>
                </a:lnTo>
                <a:lnTo>
                  <a:pt x="69666" y="4824000"/>
                </a:lnTo>
                <a:cubicBezTo>
                  <a:pt x="39684" y="4734457"/>
                  <a:pt x="163746" y="4403007"/>
                  <a:pt x="0" y="4281979"/>
                </a:cubicBezTo>
                <a:cubicBezTo>
                  <a:pt x="55329" y="4153806"/>
                  <a:pt x="30163" y="3852826"/>
                  <a:pt x="3969" y="3702543"/>
                </a:cubicBezTo>
                <a:cubicBezTo>
                  <a:pt x="75406" y="3685610"/>
                  <a:pt x="76200" y="3391392"/>
                  <a:pt x="52388" y="3337417"/>
                </a:cubicBezTo>
                <a:cubicBezTo>
                  <a:pt x="78582" y="3312017"/>
                  <a:pt x="80433" y="2689717"/>
                  <a:pt x="58738" y="2616692"/>
                </a:cubicBezTo>
                <a:cubicBezTo>
                  <a:pt x="89430" y="2557690"/>
                  <a:pt x="86784" y="1951000"/>
                  <a:pt x="41276" y="1853898"/>
                </a:cubicBezTo>
                <a:cubicBezTo>
                  <a:pt x="84138" y="1886443"/>
                  <a:pt x="91283" y="1149842"/>
                  <a:pt x="43657" y="1094280"/>
                </a:cubicBezTo>
                <a:cubicBezTo>
                  <a:pt x="82552" y="1077875"/>
                  <a:pt x="92869" y="399484"/>
                  <a:pt x="26988" y="349742"/>
                </a:cubicBezTo>
                <a:cubicBezTo>
                  <a:pt x="97570" y="283168"/>
                  <a:pt x="60996" y="116581"/>
                  <a:pt x="6966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6867">
            <a:extLst>
              <a:ext uri="{FF2B5EF4-FFF2-40B4-BE49-F238E27FC236}">
                <a16:creationId xmlns:a16="http://schemas.microsoft.com/office/drawing/2014/main" id="{CBA6B3CF-ED39-46ED-28E8-809292B036B6}"/>
              </a:ext>
            </a:extLst>
          </p:cNvPr>
          <p:cNvSpPr/>
          <p:nvPr/>
        </p:nvSpPr>
        <p:spPr>
          <a:xfrm>
            <a:off x="4291774" y="3907814"/>
            <a:ext cx="195491" cy="1016238"/>
          </a:xfrm>
          <a:custGeom>
            <a:avLst/>
            <a:gdLst>
              <a:gd name="connsiteX0" fmla="*/ 0 w 162613"/>
              <a:gd name="connsiteY0" fmla="*/ 0 h 4824000"/>
              <a:gd name="connsiteX1" fmla="*/ 162613 w 162613"/>
              <a:gd name="connsiteY1" fmla="*/ 0 h 4824000"/>
              <a:gd name="connsiteX2" fmla="*/ 162613 w 162613"/>
              <a:gd name="connsiteY2" fmla="*/ 4824000 h 4824000"/>
              <a:gd name="connsiteX3" fmla="*/ 0 w 162613"/>
              <a:gd name="connsiteY3" fmla="*/ 4824000 h 4824000"/>
              <a:gd name="connsiteX4" fmla="*/ 0 w 162613"/>
              <a:gd name="connsiteY4"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349742 h 4824000"/>
              <a:gd name="connsiteX5" fmla="*/ 4578 w 167191"/>
              <a:gd name="connsiteY5"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099042 h 4824000"/>
              <a:gd name="connsiteX5" fmla="*/ 0 w 167191"/>
              <a:gd name="connsiteY5" fmla="*/ 349742 h 4824000"/>
              <a:gd name="connsiteX6" fmla="*/ 4578 w 167191"/>
              <a:gd name="connsiteY6"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861042 h 4824000"/>
              <a:gd name="connsiteX5" fmla="*/ 0 w 167191"/>
              <a:gd name="connsiteY5" fmla="*/ 1099042 h 4824000"/>
              <a:gd name="connsiteX6" fmla="*/ 0 w 167191"/>
              <a:gd name="connsiteY6" fmla="*/ 349742 h 4824000"/>
              <a:gd name="connsiteX7" fmla="*/ 4578 w 167191"/>
              <a:gd name="connsiteY7" fmla="*/ 0 h 4824000"/>
              <a:gd name="connsiteX0" fmla="*/ 10928 w 173541"/>
              <a:gd name="connsiteY0" fmla="*/ 0 h 4824000"/>
              <a:gd name="connsiteX1" fmla="*/ 173541 w 173541"/>
              <a:gd name="connsiteY1" fmla="*/ 0 h 4824000"/>
              <a:gd name="connsiteX2" fmla="*/ 173541 w 173541"/>
              <a:gd name="connsiteY2" fmla="*/ 4824000 h 4824000"/>
              <a:gd name="connsiteX3" fmla="*/ 10928 w 173541"/>
              <a:gd name="connsiteY3" fmla="*/ 4824000 h 4824000"/>
              <a:gd name="connsiteX4" fmla="*/ 0 w 173541"/>
              <a:gd name="connsiteY4" fmla="*/ 2616692 h 4824000"/>
              <a:gd name="connsiteX5" fmla="*/ 6350 w 173541"/>
              <a:gd name="connsiteY5" fmla="*/ 1861042 h 4824000"/>
              <a:gd name="connsiteX6" fmla="*/ 6350 w 173541"/>
              <a:gd name="connsiteY6" fmla="*/ 1099042 h 4824000"/>
              <a:gd name="connsiteX7" fmla="*/ 6350 w 173541"/>
              <a:gd name="connsiteY7" fmla="*/ 349742 h 4824000"/>
              <a:gd name="connsiteX8" fmla="*/ 10928 w 173541"/>
              <a:gd name="connsiteY8" fmla="*/ 0 h 4824000"/>
              <a:gd name="connsiteX0" fmla="*/ 15870 w 178483"/>
              <a:gd name="connsiteY0" fmla="*/ 0 h 4824000"/>
              <a:gd name="connsiteX1" fmla="*/ 178483 w 178483"/>
              <a:gd name="connsiteY1" fmla="*/ 0 h 4824000"/>
              <a:gd name="connsiteX2" fmla="*/ 178483 w 178483"/>
              <a:gd name="connsiteY2" fmla="*/ 4824000 h 4824000"/>
              <a:gd name="connsiteX3" fmla="*/ 15870 w 178483"/>
              <a:gd name="connsiteY3" fmla="*/ 4824000 h 4824000"/>
              <a:gd name="connsiteX4" fmla="*/ 4942 w 178483"/>
              <a:gd name="connsiteY4" fmla="*/ 3683492 h 4824000"/>
              <a:gd name="connsiteX5" fmla="*/ 4942 w 178483"/>
              <a:gd name="connsiteY5" fmla="*/ 2616692 h 4824000"/>
              <a:gd name="connsiteX6" fmla="*/ 11292 w 178483"/>
              <a:gd name="connsiteY6" fmla="*/ 1861042 h 4824000"/>
              <a:gd name="connsiteX7" fmla="*/ 11292 w 178483"/>
              <a:gd name="connsiteY7" fmla="*/ 1099042 h 4824000"/>
              <a:gd name="connsiteX8" fmla="*/ 11292 w 178483"/>
              <a:gd name="connsiteY8" fmla="*/ 349742 h 4824000"/>
              <a:gd name="connsiteX9" fmla="*/ 15870 w 178483"/>
              <a:gd name="connsiteY9"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8297 w 181838"/>
              <a:gd name="connsiteY6" fmla="*/ 2616692 h 4824000"/>
              <a:gd name="connsiteX7" fmla="*/ 14647 w 181838"/>
              <a:gd name="connsiteY7" fmla="*/ 1861042 h 4824000"/>
              <a:gd name="connsiteX8" fmla="*/ 14647 w 181838"/>
              <a:gd name="connsiteY8" fmla="*/ 1099042 h 4824000"/>
              <a:gd name="connsiteX9" fmla="*/ 14647 w 181838"/>
              <a:gd name="connsiteY9" fmla="*/ 349742 h 4824000"/>
              <a:gd name="connsiteX10" fmla="*/ 19225 w 181838"/>
              <a:gd name="connsiteY10"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1947 w 181838"/>
              <a:gd name="connsiteY6" fmla="*/ 3327892 h 4824000"/>
              <a:gd name="connsiteX7" fmla="*/ 8297 w 181838"/>
              <a:gd name="connsiteY7" fmla="*/ 2616692 h 4824000"/>
              <a:gd name="connsiteX8" fmla="*/ 14647 w 181838"/>
              <a:gd name="connsiteY8" fmla="*/ 1861042 h 4824000"/>
              <a:gd name="connsiteX9" fmla="*/ 14647 w 181838"/>
              <a:gd name="connsiteY9" fmla="*/ 1099042 h 4824000"/>
              <a:gd name="connsiteX10" fmla="*/ 14647 w 181838"/>
              <a:gd name="connsiteY10" fmla="*/ 349742 h 4824000"/>
              <a:gd name="connsiteX11" fmla="*/ 19225 w 181838"/>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39687 w 205291"/>
              <a:gd name="connsiteY6" fmla="*/ 3332655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0983 w 232279"/>
              <a:gd name="connsiteY2" fmla="*/ 1567355 h 4824000"/>
              <a:gd name="connsiteX3" fmla="*/ 232279 w 232279"/>
              <a:gd name="connsiteY3" fmla="*/ 4824000 h 4824000"/>
              <a:gd name="connsiteX4" fmla="*/ 69666 w 232279"/>
              <a:gd name="connsiteY4" fmla="*/ 4824000 h 4824000"/>
              <a:gd name="connsiteX5" fmla="*/ 0 w 232279"/>
              <a:gd name="connsiteY5" fmla="*/ 4281979 h 4824000"/>
              <a:gd name="connsiteX6" fmla="*/ 3969 w 232279"/>
              <a:gd name="connsiteY6" fmla="*/ 3702543 h 4824000"/>
              <a:gd name="connsiteX7" fmla="*/ 52388 w 232279"/>
              <a:gd name="connsiteY7" fmla="*/ 3337417 h 4824000"/>
              <a:gd name="connsiteX8" fmla="*/ 58738 w 232279"/>
              <a:gd name="connsiteY8" fmla="*/ 2616692 h 4824000"/>
              <a:gd name="connsiteX9" fmla="*/ 41276 w 232279"/>
              <a:gd name="connsiteY9" fmla="*/ 1853898 h 4824000"/>
              <a:gd name="connsiteX10" fmla="*/ 43657 w 232279"/>
              <a:gd name="connsiteY10" fmla="*/ 1094280 h 4824000"/>
              <a:gd name="connsiteX11" fmla="*/ 26988 w 232279"/>
              <a:gd name="connsiteY11" fmla="*/ 349742 h 4824000"/>
              <a:gd name="connsiteX12" fmla="*/ 69666 w 232279"/>
              <a:gd name="connsiteY12"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32279 w 233364"/>
              <a:gd name="connsiteY4" fmla="*/ 4824000 h 4824000"/>
              <a:gd name="connsiteX5" fmla="*/ 69666 w 233364"/>
              <a:gd name="connsiteY5" fmla="*/ 4824000 h 4824000"/>
              <a:gd name="connsiteX6" fmla="*/ 0 w 233364"/>
              <a:gd name="connsiteY6" fmla="*/ 4281979 h 4824000"/>
              <a:gd name="connsiteX7" fmla="*/ 3969 w 233364"/>
              <a:gd name="connsiteY7" fmla="*/ 3702543 h 4824000"/>
              <a:gd name="connsiteX8" fmla="*/ 52388 w 233364"/>
              <a:gd name="connsiteY8" fmla="*/ 3337417 h 4824000"/>
              <a:gd name="connsiteX9" fmla="*/ 58738 w 233364"/>
              <a:gd name="connsiteY9" fmla="*/ 2616692 h 4824000"/>
              <a:gd name="connsiteX10" fmla="*/ 41276 w 233364"/>
              <a:gd name="connsiteY10" fmla="*/ 1853898 h 4824000"/>
              <a:gd name="connsiteX11" fmla="*/ 43657 w 233364"/>
              <a:gd name="connsiteY11" fmla="*/ 1094280 h 4824000"/>
              <a:gd name="connsiteX12" fmla="*/ 26988 w 233364"/>
              <a:gd name="connsiteY12" fmla="*/ 349742 h 4824000"/>
              <a:gd name="connsiteX13" fmla="*/ 69666 w 233364"/>
              <a:gd name="connsiteY13"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32279 w 233364"/>
              <a:gd name="connsiteY5" fmla="*/ 4824000 h 4824000"/>
              <a:gd name="connsiteX6" fmla="*/ 69666 w 233364"/>
              <a:gd name="connsiteY6" fmla="*/ 4824000 h 4824000"/>
              <a:gd name="connsiteX7" fmla="*/ 0 w 233364"/>
              <a:gd name="connsiteY7" fmla="*/ 4281979 h 4824000"/>
              <a:gd name="connsiteX8" fmla="*/ 3969 w 233364"/>
              <a:gd name="connsiteY8" fmla="*/ 3702543 h 4824000"/>
              <a:gd name="connsiteX9" fmla="*/ 52388 w 233364"/>
              <a:gd name="connsiteY9" fmla="*/ 3337417 h 4824000"/>
              <a:gd name="connsiteX10" fmla="*/ 58738 w 233364"/>
              <a:gd name="connsiteY10" fmla="*/ 2616692 h 4824000"/>
              <a:gd name="connsiteX11" fmla="*/ 41276 w 233364"/>
              <a:gd name="connsiteY11" fmla="*/ 1853898 h 4824000"/>
              <a:gd name="connsiteX12" fmla="*/ 43657 w 233364"/>
              <a:gd name="connsiteY12" fmla="*/ 1094280 h 4824000"/>
              <a:gd name="connsiteX13" fmla="*/ 26988 w 233364"/>
              <a:gd name="connsiteY13" fmla="*/ 349742 h 4824000"/>
              <a:gd name="connsiteX14" fmla="*/ 69666 w 233364"/>
              <a:gd name="connsiteY14"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32279 w 233364"/>
              <a:gd name="connsiteY6" fmla="*/ 4824000 h 4824000"/>
              <a:gd name="connsiteX7" fmla="*/ 69666 w 233364"/>
              <a:gd name="connsiteY7" fmla="*/ 4824000 h 4824000"/>
              <a:gd name="connsiteX8" fmla="*/ 0 w 233364"/>
              <a:gd name="connsiteY8" fmla="*/ 4281979 h 4824000"/>
              <a:gd name="connsiteX9" fmla="*/ 3969 w 233364"/>
              <a:gd name="connsiteY9" fmla="*/ 3702543 h 4824000"/>
              <a:gd name="connsiteX10" fmla="*/ 52388 w 233364"/>
              <a:gd name="connsiteY10" fmla="*/ 3337417 h 4824000"/>
              <a:gd name="connsiteX11" fmla="*/ 58738 w 233364"/>
              <a:gd name="connsiteY11" fmla="*/ 2616692 h 4824000"/>
              <a:gd name="connsiteX12" fmla="*/ 41276 w 233364"/>
              <a:gd name="connsiteY12" fmla="*/ 1853898 h 4824000"/>
              <a:gd name="connsiteX13" fmla="*/ 43657 w 233364"/>
              <a:gd name="connsiteY13" fmla="*/ 1094280 h 4824000"/>
              <a:gd name="connsiteX14" fmla="*/ 26988 w 233364"/>
              <a:gd name="connsiteY14" fmla="*/ 349742 h 4824000"/>
              <a:gd name="connsiteX15" fmla="*/ 69666 w 233364"/>
              <a:gd name="connsiteY15"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32279 w 233364"/>
              <a:gd name="connsiteY7" fmla="*/ 4824000 h 4824000"/>
              <a:gd name="connsiteX8" fmla="*/ 69666 w 233364"/>
              <a:gd name="connsiteY8" fmla="*/ 4824000 h 4824000"/>
              <a:gd name="connsiteX9" fmla="*/ 0 w 233364"/>
              <a:gd name="connsiteY9" fmla="*/ 4281979 h 4824000"/>
              <a:gd name="connsiteX10" fmla="*/ 3969 w 233364"/>
              <a:gd name="connsiteY10" fmla="*/ 3702543 h 4824000"/>
              <a:gd name="connsiteX11" fmla="*/ 52388 w 233364"/>
              <a:gd name="connsiteY11" fmla="*/ 3337417 h 4824000"/>
              <a:gd name="connsiteX12" fmla="*/ 58738 w 233364"/>
              <a:gd name="connsiteY12" fmla="*/ 2616692 h 4824000"/>
              <a:gd name="connsiteX13" fmla="*/ 41276 w 233364"/>
              <a:gd name="connsiteY13" fmla="*/ 1853898 h 4824000"/>
              <a:gd name="connsiteX14" fmla="*/ 43657 w 233364"/>
              <a:gd name="connsiteY14" fmla="*/ 1094280 h 4824000"/>
              <a:gd name="connsiteX15" fmla="*/ 26988 w 233364"/>
              <a:gd name="connsiteY15" fmla="*/ 349742 h 4824000"/>
              <a:gd name="connsiteX16" fmla="*/ 69666 w 233364"/>
              <a:gd name="connsiteY16"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32279 w 233364"/>
              <a:gd name="connsiteY8" fmla="*/ 4824000 h 4824000"/>
              <a:gd name="connsiteX9" fmla="*/ 69666 w 233364"/>
              <a:gd name="connsiteY9" fmla="*/ 4824000 h 4824000"/>
              <a:gd name="connsiteX10" fmla="*/ 0 w 233364"/>
              <a:gd name="connsiteY10" fmla="*/ 4281979 h 4824000"/>
              <a:gd name="connsiteX11" fmla="*/ 3969 w 233364"/>
              <a:gd name="connsiteY11" fmla="*/ 3702543 h 4824000"/>
              <a:gd name="connsiteX12" fmla="*/ 52388 w 233364"/>
              <a:gd name="connsiteY12" fmla="*/ 3337417 h 4824000"/>
              <a:gd name="connsiteX13" fmla="*/ 58738 w 233364"/>
              <a:gd name="connsiteY13" fmla="*/ 2616692 h 4824000"/>
              <a:gd name="connsiteX14" fmla="*/ 41276 w 233364"/>
              <a:gd name="connsiteY14" fmla="*/ 1853898 h 4824000"/>
              <a:gd name="connsiteX15" fmla="*/ 43657 w 233364"/>
              <a:gd name="connsiteY15" fmla="*/ 1094280 h 4824000"/>
              <a:gd name="connsiteX16" fmla="*/ 26988 w 233364"/>
              <a:gd name="connsiteY16" fmla="*/ 349742 h 4824000"/>
              <a:gd name="connsiteX17" fmla="*/ 69666 w 233364"/>
              <a:gd name="connsiteY17"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26219 w 233364"/>
              <a:gd name="connsiteY8" fmla="*/ 3689048 h 4824000"/>
              <a:gd name="connsiteX9" fmla="*/ 232279 w 233364"/>
              <a:gd name="connsiteY9" fmla="*/ 4824000 h 4824000"/>
              <a:gd name="connsiteX10" fmla="*/ 69666 w 233364"/>
              <a:gd name="connsiteY10" fmla="*/ 4824000 h 4824000"/>
              <a:gd name="connsiteX11" fmla="*/ 0 w 233364"/>
              <a:gd name="connsiteY11" fmla="*/ 4281979 h 4824000"/>
              <a:gd name="connsiteX12" fmla="*/ 3969 w 233364"/>
              <a:gd name="connsiteY12" fmla="*/ 3702543 h 4824000"/>
              <a:gd name="connsiteX13" fmla="*/ 52388 w 233364"/>
              <a:gd name="connsiteY13" fmla="*/ 3337417 h 4824000"/>
              <a:gd name="connsiteX14" fmla="*/ 58738 w 233364"/>
              <a:gd name="connsiteY14" fmla="*/ 2616692 h 4824000"/>
              <a:gd name="connsiteX15" fmla="*/ 41276 w 233364"/>
              <a:gd name="connsiteY15" fmla="*/ 1853898 h 4824000"/>
              <a:gd name="connsiteX16" fmla="*/ 43657 w 233364"/>
              <a:gd name="connsiteY16" fmla="*/ 1094280 h 4824000"/>
              <a:gd name="connsiteX17" fmla="*/ 26988 w 233364"/>
              <a:gd name="connsiteY17" fmla="*/ 349742 h 4824000"/>
              <a:gd name="connsiteX18" fmla="*/ 69666 w 233364"/>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54803"/>
              <a:gd name="connsiteY0" fmla="*/ 0 h 4824000"/>
              <a:gd name="connsiteX1" fmla="*/ 232279 w 254803"/>
              <a:gd name="connsiteY1" fmla="*/ 0 h 4824000"/>
              <a:gd name="connsiteX2" fmla="*/ 245271 w 254803"/>
              <a:gd name="connsiteY2" fmla="*/ 1150636 h 4824000"/>
              <a:gd name="connsiteX3" fmla="*/ 254796 w 254803"/>
              <a:gd name="connsiteY3" fmla="*/ 1567355 h 4824000"/>
              <a:gd name="connsiteX4" fmla="*/ 228601 w 254803"/>
              <a:gd name="connsiteY4" fmla="*/ 1972167 h 4824000"/>
              <a:gd name="connsiteX5" fmla="*/ 228601 w 254803"/>
              <a:gd name="connsiteY5" fmla="*/ 2415080 h 4824000"/>
              <a:gd name="connsiteX6" fmla="*/ 226219 w 254803"/>
              <a:gd name="connsiteY6" fmla="*/ 2824655 h 4824000"/>
              <a:gd name="connsiteX7" fmla="*/ 226219 w 254803"/>
              <a:gd name="connsiteY7" fmla="*/ 3241373 h 4824000"/>
              <a:gd name="connsiteX8" fmla="*/ 226219 w 254803"/>
              <a:gd name="connsiteY8" fmla="*/ 3689048 h 4824000"/>
              <a:gd name="connsiteX9" fmla="*/ 232279 w 254803"/>
              <a:gd name="connsiteY9" fmla="*/ 4824000 h 4824000"/>
              <a:gd name="connsiteX10" fmla="*/ 69666 w 254803"/>
              <a:gd name="connsiteY10" fmla="*/ 4824000 h 4824000"/>
              <a:gd name="connsiteX11" fmla="*/ 0 w 254803"/>
              <a:gd name="connsiteY11" fmla="*/ 4281979 h 4824000"/>
              <a:gd name="connsiteX12" fmla="*/ 3969 w 254803"/>
              <a:gd name="connsiteY12" fmla="*/ 3702543 h 4824000"/>
              <a:gd name="connsiteX13" fmla="*/ 52388 w 254803"/>
              <a:gd name="connsiteY13" fmla="*/ 3337417 h 4824000"/>
              <a:gd name="connsiteX14" fmla="*/ 58738 w 254803"/>
              <a:gd name="connsiteY14" fmla="*/ 2616692 h 4824000"/>
              <a:gd name="connsiteX15" fmla="*/ 41276 w 254803"/>
              <a:gd name="connsiteY15" fmla="*/ 1853898 h 4824000"/>
              <a:gd name="connsiteX16" fmla="*/ 43657 w 254803"/>
              <a:gd name="connsiteY16" fmla="*/ 1094280 h 4824000"/>
              <a:gd name="connsiteX17" fmla="*/ 26988 w 254803"/>
              <a:gd name="connsiteY17" fmla="*/ 349742 h 4824000"/>
              <a:gd name="connsiteX18" fmla="*/ 69666 w 254803"/>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96" h="4824000">
                <a:moveTo>
                  <a:pt x="69666" y="0"/>
                </a:moveTo>
                <a:lnTo>
                  <a:pt x="232279" y="0"/>
                </a:lnTo>
                <a:cubicBezTo>
                  <a:pt x="232641" y="382752"/>
                  <a:pt x="244909" y="767884"/>
                  <a:pt x="245271" y="1150636"/>
                </a:cubicBezTo>
                <a:cubicBezTo>
                  <a:pt x="192089" y="1364155"/>
                  <a:pt x="219872" y="1444324"/>
                  <a:pt x="254796" y="1567355"/>
                </a:cubicBezTo>
                <a:cubicBezTo>
                  <a:pt x="177008" y="1816592"/>
                  <a:pt x="213520" y="1889617"/>
                  <a:pt x="252413" y="1976929"/>
                </a:cubicBezTo>
                <a:cubicBezTo>
                  <a:pt x="151607" y="2225372"/>
                  <a:pt x="222250" y="2278556"/>
                  <a:pt x="247651" y="2400793"/>
                </a:cubicBezTo>
                <a:cubicBezTo>
                  <a:pt x="200026" y="2551605"/>
                  <a:pt x="190501" y="2678605"/>
                  <a:pt x="250032" y="2824655"/>
                </a:cubicBezTo>
                <a:cubicBezTo>
                  <a:pt x="168275" y="3075480"/>
                  <a:pt x="210345" y="3121516"/>
                  <a:pt x="252413" y="3248516"/>
                </a:cubicBezTo>
                <a:cubicBezTo>
                  <a:pt x="146051" y="3507279"/>
                  <a:pt x="234950" y="3542204"/>
                  <a:pt x="226219" y="3689048"/>
                </a:cubicBezTo>
                <a:lnTo>
                  <a:pt x="232279" y="4824000"/>
                </a:lnTo>
                <a:lnTo>
                  <a:pt x="69666" y="4824000"/>
                </a:lnTo>
                <a:cubicBezTo>
                  <a:pt x="39684" y="4734457"/>
                  <a:pt x="163746" y="4403007"/>
                  <a:pt x="0" y="4281979"/>
                </a:cubicBezTo>
                <a:cubicBezTo>
                  <a:pt x="55329" y="4153806"/>
                  <a:pt x="30163" y="3852826"/>
                  <a:pt x="3969" y="3702543"/>
                </a:cubicBezTo>
                <a:cubicBezTo>
                  <a:pt x="75406" y="3685610"/>
                  <a:pt x="76200" y="3391392"/>
                  <a:pt x="52388" y="3337417"/>
                </a:cubicBezTo>
                <a:cubicBezTo>
                  <a:pt x="78582" y="3312017"/>
                  <a:pt x="80433" y="2689717"/>
                  <a:pt x="58738" y="2616692"/>
                </a:cubicBezTo>
                <a:cubicBezTo>
                  <a:pt x="89430" y="2557690"/>
                  <a:pt x="86784" y="1951000"/>
                  <a:pt x="41276" y="1853898"/>
                </a:cubicBezTo>
                <a:cubicBezTo>
                  <a:pt x="84138" y="1886443"/>
                  <a:pt x="91283" y="1149842"/>
                  <a:pt x="43657" y="1094280"/>
                </a:cubicBezTo>
                <a:cubicBezTo>
                  <a:pt x="82552" y="1077875"/>
                  <a:pt x="92869" y="399484"/>
                  <a:pt x="26988" y="349742"/>
                </a:cubicBezTo>
                <a:cubicBezTo>
                  <a:pt x="97570" y="283168"/>
                  <a:pt x="60996" y="116581"/>
                  <a:pt x="6966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6867">
            <a:extLst>
              <a:ext uri="{FF2B5EF4-FFF2-40B4-BE49-F238E27FC236}">
                <a16:creationId xmlns:a16="http://schemas.microsoft.com/office/drawing/2014/main" id="{35654D65-0AD1-6AA7-4EB2-14FB11BD04D4}"/>
              </a:ext>
            </a:extLst>
          </p:cNvPr>
          <p:cNvSpPr/>
          <p:nvPr/>
        </p:nvSpPr>
        <p:spPr>
          <a:xfrm>
            <a:off x="4291774" y="5229448"/>
            <a:ext cx="195491" cy="562936"/>
          </a:xfrm>
          <a:custGeom>
            <a:avLst/>
            <a:gdLst>
              <a:gd name="connsiteX0" fmla="*/ 0 w 162613"/>
              <a:gd name="connsiteY0" fmla="*/ 0 h 4824000"/>
              <a:gd name="connsiteX1" fmla="*/ 162613 w 162613"/>
              <a:gd name="connsiteY1" fmla="*/ 0 h 4824000"/>
              <a:gd name="connsiteX2" fmla="*/ 162613 w 162613"/>
              <a:gd name="connsiteY2" fmla="*/ 4824000 h 4824000"/>
              <a:gd name="connsiteX3" fmla="*/ 0 w 162613"/>
              <a:gd name="connsiteY3" fmla="*/ 4824000 h 4824000"/>
              <a:gd name="connsiteX4" fmla="*/ 0 w 162613"/>
              <a:gd name="connsiteY4"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349742 h 4824000"/>
              <a:gd name="connsiteX5" fmla="*/ 4578 w 167191"/>
              <a:gd name="connsiteY5"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099042 h 4824000"/>
              <a:gd name="connsiteX5" fmla="*/ 0 w 167191"/>
              <a:gd name="connsiteY5" fmla="*/ 349742 h 4824000"/>
              <a:gd name="connsiteX6" fmla="*/ 4578 w 167191"/>
              <a:gd name="connsiteY6"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861042 h 4824000"/>
              <a:gd name="connsiteX5" fmla="*/ 0 w 167191"/>
              <a:gd name="connsiteY5" fmla="*/ 1099042 h 4824000"/>
              <a:gd name="connsiteX6" fmla="*/ 0 w 167191"/>
              <a:gd name="connsiteY6" fmla="*/ 349742 h 4824000"/>
              <a:gd name="connsiteX7" fmla="*/ 4578 w 167191"/>
              <a:gd name="connsiteY7" fmla="*/ 0 h 4824000"/>
              <a:gd name="connsiteX0" fmla="*/ 10928 w 173541"/>
              <a:gd name="connsiteY0" fmla="*/ 0 h 4824000"/>
              <a:gd name="connsiteX1" fmla="*/ 173541 w 173541"/>
              <a:gd name="connsiteY1" fmla="*/ 0 h 4824000"/>
              <a:gd name="connsiteX2" fmla="*/ 173541 w 173541"/>
              <a:gd name="connsiteY2" fmla="*/ 4824000 h 4824000"/>
              <a:gd name="connsiteX3" fmla="*/ 10928 w 173541"/>
              <a:gd name="connsiteY3" fmla="*/ 4824000 h 4824000"/>
              <a:gd name="connsiteX4" fmla="*/ 0 w 173541"/>
              <a:gd name="connsiteY4" fmla="*/ 2616692 h 4824000"/>
              <a:gd name="connsiteX5" fmla="*/ 6350 w 173541"/>
              <a:gd name="connsiteY5" fmla="*/ 1861042 h 4824000"/>
              <a:gd name="connsiteX6" fmla="*/ 6350 w 173541"/>
              <a:gd name="connsiteY6" fmla="*/ 1099042 h 4824000"/>
              <a:gd name="connsiteX7" fmla="*/ 6350 w 173541"/>
              <a:gd name="connsiteY7" fmla="*/ 349742 h 4824000"/>
              <a:gd name="connsiteX8" fmla="*/ 10928 w 173541"/>
              <a:gd name="connsiteY8" fmla="*/ 0 h 4824000"/>
              <a:gd name="connsiteX0" fmla="*/ 15870 w 178483"/>
              <a:gd name="connsiteY0" fmla="*/ 0 h 4824000"/>
              <a:gd name="connsiteX1" fmla="*/ 178483 w 178483"/>
              <a:gd name="connsiteY1" fmla="*/ 0 h 4824000"/>
              <a:gd name="connsiteX2" fmla="*/ 178483 w 178483"/>
              <a:gd name="connsiteY2" fmla="*/ 4824000 h 4824000"/>
              <a:gd name="connsiteX3" fmla="*/ 15870 w 178483"/>
              <a:gd name="connsiteY3" fmla="*/ 4824000 h 4824000"/>
              <a:gd name="connsiteX4" fmla="*/ 4942 w 178483"/>
              <a:gd name="connsiteY4" fmla="*/ 3683492 h 4824000"/>
              <a:gd name="connsiteX5" fmla="*/ 4942 w 178483"/>
              <a:gd name="connsiteY5" fmla="*/ 2616692 h 4824000"/>
              <a:gd name="connsiteX6" fmla="*/ 11292 w 178483"/>
              <a:gd name="connsiteY6" fmla="*/ 1861042 h 4824000"/>
              <a:gd name="connsiteX7" fmla="*/ 11292 w 178483"/>
              <a:gd name="connsiteY7" fmla="*/ 1099042 h 4824000"/>
              <a:gd name="connsiteX8" fmla="*/ 11292 w 178483"/>
              <a:gd name="connsiteY8" fmla="*/ 349742 h 4824000"/>
              <a:gd name="connsiteX9" fmla="*/ 15870 w 178483"/>
              <a:gd name="connsiteY9"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8297 w 181838"/>
              <a:gd name="connsiteY6" fmla="*/ 2616692 h 4824000"/>
              <a:gd name="connsiteX7" fmla="*/ 14647 w 181838"/>
              <a:gd name="connsiteY7" fmla="*/ 1861042 h 4824000"/>
              <a:gd name="connsiteX8" fmla="*/ 14647 w 181838"/>
              <a:gd name="connsiteY8" fmla="*/ 1099042 h 4824000"/>
              <a:gd name="connsiteX9" fmla="*/ 14647 w 181838"/>
              <a:gd name="connsiteY9" fmla="*/ 349742 h 4824000"/>
              <a:gd name="connsiteX10" fmla="*/ 19225 w 181838"/>
              <a:gd name="connsiteY10"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1947 w 181838"/>
              <a:gd name="connsiteY6" fmla="*/ 3327892 h 4824000"/>
              <a:gd name="connsiteX7" fmla="*/ 8297 w 181838"/>
              <a:gd name="connsiteY7" fmla="*/ 2616692 h 4824000"/>
              <a:gd name="connsiteX8" fmla="*/ 14647 w 181838"/>
              <a:gd name="connsiteY8" fmla="*/ 1861042 h 4824000"/>
              <a:gd name="connsiteX9" fmla="*/ 14647 w 181838"/>
              <a:gd name="connsiteY9" fmla="*/ 1099042 h 4824000"/>
              <a:gd name="connsiteX10" fmla="*/ 14647 w 181838"/>
              <a:gd name="connsiteY10" fmla="*/ 349742 h 4824000"/>
              <a:gd name="connsiteX11" fmla="*/ 19225 w 181838"/>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39687 w 205291"/>
              <a:gd name="connsiteY6" fmla="*/ 3332655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0983 w 232279"/>
              <a:gd name="connsiteY2" fmla="*/ 1567355 h 4824000"/>
              <a:gd name="connsiteX3" fmla="*/ 232279 w 232279"/>
              <a:gd name="connsiteY3" fmla="*/ 4824000 h 4824000"/>
              <a:gd name="connsiteX4" fmla="*/ 69666 w 232279"/>
              <a:gd name="connsiteY4" fmla="*/ 4824000 h 4824000"/>
              <a:gd name="connsiteX5" fmla="*/ 0 w 232279"/>
              <a:gd name="connsiteY5" fmla="*/ 4281979 h 4824000"/>
              <a:gd name="connsiteX6" fmla="*/ 3969 w 232279"/>
              <a:gd name="connsiteY6" fmla="*/ 3702543 h 4824000"/>
              <a:gd name="connsiteX7" fmla="*/ 52388 w 232279"/>
              <a:gd name="connsiteY7" fmla="*/ 3337417 h 4824000"/>
              <a:gd name="connsiteX8" fmla="*/ 58738 w 232279"/>
              <a:gd name="connsiteY8" fmla="*/ 2616692 h 4824000"/>
              <a:gd name="connsiteX9" fmla="*/ 41276 w 232279"/>
              <a:gd name="connsiteY9" fmla="*/ 1853898 h 4824000"/>
              <a:gd name="connsiteX10" fmla="*/ 43657 w 232279"/>
              <a:gd name="connsiteY10" fmla="*/ 1094280 h 4824000"/>
              <a:gd name="connsiteX11" fmla="*/ 26988 w 232279"/>
              <a:gd name="connsiteY11" fmla="*/ 349742 h 4824000"/>
              <a:gd name="connsiteX12" fmla="*/ 69666 w 232279"/>
              <a:gd name="connsiteY12"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32279 w 233364"/>
              <a:gd name="connsiteY4" fmla="*/ 4824000 h 4824000"/>
              <a:gd name="connsiteX5" fmla="*/ 69666 w 233364"/>
              <a:gd name="connsiteY5" fmla="*/ 4824000 h 4824000"/>
              <a:gd name="connsiteX6" fmla="*/ 0 w 233364"/>
              <a:gd name="connsiteY6" fmla="*/ 4281979 h 4824000"/>
              <a:gd name="connsiteX7" fmla="*/ 3969 w 233364"/>
              <a:gd name="connsiteY7" fmla="*/ 3702543 h 4824000"/>
              <a:gd name="connsiteX8" fmla="*/ 52388 w 233364"/>
              <a:gd name="connsiteY8" fmla="*/ 3337417 h 4824000"/>
              <a:gd name="connsiteX9" fmla="*/ 58738 w 233364"/>
              <a:gd name="connsiteY9" fmla="*/ 2616692 h 4824000"/>
              <a:gd name="connsiteX10" fmla="*/ 41276 w 233364"/>
              <a:gd name="connsiteY10" fmla="*/ 1853898 h 4824000"/>
              <a:gd name="connsiteX11" fmla="*/ 43657 w 233364"/>
              <a:gd name="connsiteY11" fmla="*/ 1094280 h 4824000"/>
              <a:gd name="connsiteX12" fmla="*/ 26988 w 233364"/>
              <a:gd name="connsiteY12" fmla="*/ 349742 h 4824000"/>
              <a:gd name="connsiteX13" fmla="*/ 69666 w 233364"/>
              <a:gd name="connsiteY13"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32279 w 233364"/>
              <a:gd name="connsiteY5" fmla="*/ 4824000 h 4824000"/>
              <a:gd name="connsiteX6" fmla="*/ 69666 w 233364"/>
              <a:gd name="connsiteY6" fmla="*/ 4824000 h 4824000"/>
              <a:gd name="connsiteX7" fmla="*/ 0 w 233364"/>
              <a:gd name="connsiteY7" fmla="*/ 4281979 h 4824000"/>
              <a:gd name="connsiteX8" fmla="*/ 3969 w 233364"/>
              <a:gd name="connsiteY8" fmla="*/ 3702543 h 4824000"/>
              <a:gd name="connsiteX9" fmla="*/ 52388 w 233364"/>
              <a:gd name="connsiteY9" fmla="*/ 3337417 h 4824000"/>
              <a:gd name="connsiteX10" fmla="*/ 58738 w 233364"/>
              <a:gd name="connsiteY10" fmla="*/ 2616692 h 4824000"/>
              <a:gd name="connsiteX11" fmla="*/ 41276 w 233364"/>
              <a:gd name="connsiteY11" fmla="*/ 1853898 h 4824000"/>
              <a:gd name="connsiteX12" fmla="*/ 43657 w 233364"/>
              <a:gd name="connsiteY12" fmla="*/ 1094280 h 4824000"/>
              <a:gd name="connsiteX13" fmla="*/ 26988 w 233364"/>
              <a:gd name="connsiteY13" fmla="*/ 349742 h 4824000"/>
              <a:gd name="connsiteX14" fmla="*/ 69666 w 233364"/>
              <a:gd name="connsiteY14"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32279 w 233364"/>
              <a:gd name="connsiteY6" fmla="*/ 4824000 h 4824000"/>
              <a:gd name="connsiteX7" fmla="*/ 69666 w 233364"/>
              <a:gd name="connsiteY7" fmla="*/ 4824000 h 4824000"/>
              <a:gd name="connsiteX8" fmla="*/ 0 w 233364"/>
              <a:gd name="connsiteY8" fmla="*/ 4281979 h 4824000"/>
              <a:gd name="connsiteX9" fmla="*/ 3969 w 233364"/>
              <a:gd name="connsiteY9" fmla="*/ 3702543 h 4824000"/>
              <a:gd name="connsiteX10" fmla="*/ 52388 w 233364"/>
              <a:gd name="connsiteY10" fmla="*/ 3337417 h 4824000"/>
              <a:gd name="connsiteX11" fmla="*/ 58738 w 233364"/>
              <a:gd name="connsiteY11" fmla="*/ 2616692 h 4824000"/>
              <a:gd name="connsiteX12" fmla="*/ 41276 w 233364"/>
              <a:gd name="connsiteY12" fmla="*/ 1853898 h 4824000"/>
              <a:gd name="connsiteX13" fmla="*/ 43657 w 233364"/>
              <a:gd name="connsiteY13" fmla="*/ 1094280 h 4824000"/>
              <a:gd name="connsiteX14" fmla="*/ 26988 w 233364"/>
              <a:gd name="connsiteY14" fmla="*/ 349742 h 4824000"/>
              <a:gd name="connsiteX15" fmla="*/ 69666 w 233364"/>
              <a:gd name="connsiteY15"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32279 w 233364"/>
              <a:gd name="connsiteY7" fmla="*/ 4824000 h 4824000"/>
              <a:gd name="connsiteX8" fmla="*/ 69666 w 233364"/>
              <a:gd name="connsiteY8" fmla="*/ 4824000 h 4824000"/>
              <a:gd name="connsiteX9" fmla="*/ 0 w 233364"/>
              <a:gd name="connsiteY9" fmla="*/ 4281979 h 4824000"/>
              <a:gd name="connsiteX10" fmla="*/ 3969 w 233364"/>
              <a:gd name="connsiteY10" fmla="*/ 3702543 h 4824000"/>
              <a:gd name="connsiteX11" fmla="*/ 52388 w 233364"/>
              <a:gd name="connsiteY11" fmla="*/ 3337417 h 4824000"/>
              <a:gd name="connsiteX12" fmla="*/ 58738 w 233364"/>
              <a:gd name="connsiteY12" fmla="*/ 2616692 h 4824000"/>
              <a:gd name="connsiteX13" fmla="*/ 41276 w 233364"/>
              <a:gd name="connsiteY13" fmla="*/ 1853898 h 4824000"/>
              <a:gd name="connsiteX14" fmla="*/ 43657 w 233364"/>
              <a:gd name="connsiteY14" fmla="*/ 1094280 h 4824000"/>
              <a:gd name="connsiteX15" fmla="*/ 26988 w 233364"/>
              <a:gd name="connsiteY15" fmla="*/ 349742 h 4824000"/>
              <a:gd name="connsiteX16" fmla="*/ 69666 w 233364"/>
              <a:gd name="connsiteY16"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32279 w 233364"/>
              <a:gd name="connsiteY8" fmla="*/ 4824000 h 4824000"/>
              <a:gd name="connsiteX9" fmla="*/ 69666 w 233364"/>
              <a:gd name="connsiteY9" fmla="*/ 4824000 h 4824000"/>
              <a:gd name="connsiteX10" fmla="*/ 0 w 233364"/>
              <a:gd name="connsiteY10" fmla="*/ 4281979 h 4824000"/>
              <a:gd name="connsiteX11" fmla="*/ 3969 w 233364"/>
              <a:gd name="connsiteY11" fmla="*/ 3702543 h 4824000"/>
              <a:gd name="connsiteX12" fmla="*/ 52388 w 233364"/>
              <a:gd name="connsiteY12" fmla="*/ 3337417 h 4824000"/>
              <a:gd name="connsiteX13" fmla="*/ 58738 w 233364"/>
              <a:gd name="connsiteY13" fmla="*/ 2616692 h 4824000"/>
              <a:gd name="connsiteX14" fmla="*/ 41276 w 233364"/>
              <a:gd name="connsiteY14" fmla="*/ 1853898 h 4824000"/>
              <a:gd name="connsiteX15" fmla="*/ 43657 w 233364"/>
              <a:gd name="connsiteY15" fmla="*/ 1094280 h 4824000"/>
              <a:gd name="connsiteX16" fmla="*/ 26988 w 233364"/>
              <a:gd name="connsiteY16" fmla="*/ 349742 h 4824000"/>
              <a:gd name="connsiteX17" fmla="*/ 69666 w 233364"/>
              <a:gd name="connsiteY17"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26219 w 233364"/>
              <a:gd name="connsiteY8" fmla="*/ 3689048 h 4824000"/>
              <a:gd name="connsiteX9" fmla="*/ 232279 w 233364"/>
              <a:gd name="connsiteY9" fmla="*/ 4824000 h 4824000"/>
              <a:gd name="connsiteX10" fmla="*/ 69666 w 233364"/>
              <a:gd name="connsiteY10" fmla="*/ 4824000 h 4824000"/>
              <a:gd name="connsiteX11" fmla="*/ 0 w 233364"/>
              <a:gd name="connsiteY11" fmla="*/ 4281979 h 4824000"/>
              <a:gd name="connsiteX12" fmla="*/ 3969 w 233364"/>
              <a:gd name="connsiteY12" fmla="*/ 3702543 h 4824000"/>
              <a:gd name="connsiteX13" fmla="*/ 52388 w 233364"/>
              <a:gd name="connsiteY13" fmla="*/ 3337417 h 4824000"/>
              <a:gd name="connsiteX14" fmla="*/ 58738 w 233364"/>
              <a:gd name="connsiteY14" fmla="*/ 2616692 h 4824000"/>
              <a:gd name="connsiteX15" fmla="*/ 41276 w 233364"/>
              <a:gd name="connsiteY15" fmla="*/ 1853898 h 4824000"/>
              <a:gd name="connsiteX16" fmla="*/ 43657 w 233364"/>
              <a:gd name="connsiteY16" fmla="*/ 1094280 h 4824000"/>
              <a:gd name="connsiteX17" fmla="*/ 26988 w 233364"/>
              <a:gd name="connsiteY17" fmla="*/ 349742 h 4824000"/>
              <a:gd name="connsiteX18" fmla="*/ 69666 w 233364"/>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54803"/>
              <a:gd name="connsiteY0" fmla="*/ 0 h 4824000"/>
              <a:gd name="connsiteX1" fmla="*/ 232279 w 254803"/>
              <a:gd name="connsiteY1" fmla="*/ 0 h 4824000"/>
              <a:gd name="connsiteX2" fmla="*/ 245271 w 254803"/>
              <a:gd name="connsiteY2" fmla="*/ 1150636 h 4824000"/>
              <a:gd name="connsiteX3" fmla="*/ 254796 w 254803"/>
              <a:gd name="connsiteY3" fmla="*/ 1567355 h 4824000"/>
              <a:gd name="connsiteX4" fmla="*/ 228601 w 254803"/>
              <a:gd name="connsiteY4" fmla="*/ 1972167 h 4824000"/>
              <a:gd name="connsiteX5" fmla="*/ 228601 w 254803"/>
              <a:gd name="connsiteY5" fmla="*/ 2415080 h 4824000"/>
              <a:gd name="connsiteX6" fmla="*/ 226219 w 254803"/>
              <a:gd name="connsiteY6" fmla="*/ 2824655 h 4824000"/>
              <a:gd name="connsiteX7" fmla="*/ 226219 w 254803"/>
              <a:gd name="connsiteY7" fmla="*/ 3241373 h 4824000"/>
              <a:gd name="connsiteX8" fmla="*/ 226219 w 254803"/>
              <a:gd name="connsiteY8" fmla="*/ 3689048 h 4824000"/>
              <a:gd name="connsiteX9" fmla="*/ 232279 w 254803"/>
              <a:gd name="connsiteY9" fmla="*/ 4824000 h 4824000"/>
              <a:gd name="connsiteX10" fmla="*/ 69666 w 254803"/>
              <a:gd name="connsiteY10" fmla="*/ 4824000 h 4824000"/>
              <a:gd name="connsiteX11" fmla="*/ 0 w 254803"/>
              <a:gd name="connsiteY11" fmla="*/ 4281979 h 4824000"/>
              <a:gd name="connsiteX12" fmla="*/ 3969 w 254803"/>
              <a:gd name="connsiteY12" fmla="*/ 3702543 h 4824000"/>
              <a:gd name="connsiteX13" fmla="*/ 52388 w 254803"/>
              <a:gd name="connsiteY13" fmla="*/ 3337417 h 4824000"/>
              <a:gd name="connsiteX14" fmla="*/ 58738 w 254803"/>
              <a:gd name="connsiteY14" fmla="*/ 2616692 h 4824000"/>
              <a:gd name="connsiteX15" fmla="*/ 41276 w 254803"/>
              <a:gd name="connsiteY15" fmla="*/ 1853898 h 4824000"/>
              <a:gd name="connsiteX16" fmla="*/ 43657 w 254803"/>
              <a:gd name="connsiteY16" fmla="*/ 1094280 h 4824000"/>
              <a:gd name="connsiteX17" fmla="*/ 26988 w 254803"/>
              <a:gd name="connsiteY17" fmla="*/ 349742 h 4824000"/>
              <a:gd name="connsiteX18" fmla="*/ 69666 w 254803"/>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96" h="4824000">
                <a:moveTo>
                  <a:pt x="69666" y="0"/>
                </a:moveTo>
                <a:lnTo>
                  <a:pt x="232279" y="0"/>
                </a:lnTo>
                <a:cubicBezTo>
                  <a:pt x="232641" y="382752"/>
                  <a:pt x="244909" y="767884"/>
                  <a:pt x="245271" y="1150636"/>
                </a:cubicBezTo>
                <a:cubicBezTo>
                  <a:pt x="192089" y="1364155"/>
                  <a:pt x="219872" y="1444324"/>
                  <a:pt x="254796" y="1567355"/>
                </a:cubicBezTo>
                <a:cubicBezTo>
                  <a:pt x="177008" y="1816592"/>
                  <a:pt x="213520" y="1889617"/>
                  <a:pt x="252413" y="1976929"/>
                </a:cubicBezTo>
                <a:cubicBezTo>
                  <a:pt x="151607" y="2225372"/>
                  <a:pt x="222250" y="2278556"/>
                  <a:pt x="247651" y="2400793"/>
                </a:cubicBezTo>
                <a:cubicBezTo>
                  <a:pt x="200026" y="2551605"/>
                  <a:pt x="190501" y="2678605"/>
                  <a:pt x="250032" y="2824655"/>
                </a:cubicBezTo>
                <a:cubicBezTo>
                  <a:pt x="168275" y="3075480"/>
                  <a:pt x="210345" y="3121516"/>
                  <a:pt x="252413" y="3248516"/>
                </a:cubicBezTo>
                <a:cubicBezTo>
                  <a:pt x="146051" y="3507279"/>
                  <a:pt x="234950" y="3542204"/>
                  <a:pt x="226219" y="3689048"/>
                </a:cubicBezTo>
                <a:lnTo>
                  <a:pt x="232279" y="4824000"/>
                </a:lnTo>
                <a:lnTo>
                  <a:pt x="69666" y="4824000"/>
                </a:lnTo>
                <a:cubicBezTo>
                  <a:pt x="39684" y="4734457"/>
                  <a:pt x="163746" y="4403007"/>
                  <a:pt x="0" y="4281979"/>
                </a:cubicBezTo>
                <a:cubicBezTo>
                  <a:pt x="55329" y="4153806"/>
                  <a:pt x="30163" y="3852826"/>
                  <a:pt x="3969" y="3702543"/>
                </a:cubicBezTo>
                <a:cubicBezTo>
                  <a:pt x="75406" y="3685610"/>
                  <a:pt x="76200" y="3391392"/>
                  <a:pt x="52388" y="3337417"/>
                </a:cubicBezTo>
                <a:cubicBezTo>
                  <a:pt x="78582" y="3312017"/>
                  <a:pt x="80433" y="2689717"/>
                  <a:pt x="58738" y="2616692"/>
                </a:cubicBezTo>
                <a:cubicBezTo>
                  <a:pt x="89430" y="2557690"/>
                  <a:pt x="86784" y="1951000"/>
                  <a:pt x="41276" y="1853898"/>
                </a:cubicBezTo>
                <a:cubicBezTo>
                  <a:pt x="84138" y="1886443"/>
                  <a:pt x="91283" y="1149842"/>
                  <a:pt x="43657" y="1094280"/>
                </a:cubicBezTo>
                <a:cubicBezTo>
                  <a:pt x="82552" y="1077875"/>
                  <a:pt x="92869" y="399484"/>
                  <a:pt x="26988" y="349742"/>
                </a:cubicBezTo>
                <a:cubicBezTo>
                  <a:pt x="97570" y="283168"/>
                  <a:pt x="60996" y="116581"/>
                  <a:pt x="6966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9" name="Group 108">
            <a:extLst>
              <a:ext uri="{FF2B5EF4-FFF2-40B4-BE49-F238E27FC236}">
                <a16:creationId xmlns:a16="http://schemas.microsoft.com/office/drawing/2014/main" id="{2C5C2148-31A8-566A-E27D-4DD1D987F312}"/>
              </a:ext>
            </a:extLst>
          </p:cNvPr>
          <p:cNvGrpSpPr/>
          <p:nvPr/>
        </p:nvGrpSpPr>
        <p:grpSpPr>
          <a:xfrm rot="16200000">
            <a:off x="4127076" y="4011063"/>
            <a:ext cx="163576" cy="264752"/>
            <a:chOff x="12454141" y="2260568"/>
            <a:chExt cx="1106364" cy="1839320"/>
          </a:xfrm>
        </p:grpSpPr>
        <p:sp>
          <p:nvSpPr>
            <p:cNvPr id="110" name="Graphic 6532">
              <a:extLst>
                <a:ext uri="{FF2B5EF4-FFF2-40B4-BE49-F238E27FC236}">
                  <a16:creationId xmlns:a16="http://schemas.microsoft.com/office/drawing/2014/main" id="{3E773714-AD5E-010C-0DA4-B995B54276D0}"/>
                </a:ext>
              </a:extLst>
            </p:cNvPr>
            <p:cNvSpPr/>
            <p:nvPr/>
          </p:nvSpPr>
          <p:spPr>
            <a:xfrm>
              <a:off x="12454141" y="2260568"/>
              <a:ext cx="1106364" cy="1839320"/>
            </a:xfrm>
            <a:custGeom>
              <a:avLst/>
              <a:gdLst>
                <a:gd name="connsiteX0" fmla="*/ 521732 w 1106364"/>
                <a:gd name="connsiteY0" fmla="*/ 0 h 1839320"/>
                <a:gd name="connsiteX1" fmla="*/ 584632 w 1106364"/>
                <a:gd name="connsiteY1" fmla="*/ 0 h 1839320"/>
                <a:gd name="connsiteX2" fmla="*/ 1106365 w 1106364"/>
                <a:gd name="connsiteY2" fmla="*/ 521732 h 1839320"/>
                <a:gd name="connsiteX3" fmla="*/ 1106365 w 1106364"/>
                <a:gd name="connsiteY3" fmla="*/ 1377551 h 1839320"/>
                <a:gd name="connsiteX4" fmla="*/ 644595 w 1106364"/>
                <a:gd name="connsiteY4" fmla="*/ 1839321 h 1839320"/>
                <a:gd name="connsiteX5" fmla="*/ 461845 w 1106364"/>
                <a:gd name="connsiteY5" fmla="*/ 1839321 h 1839320"/>
                <a:gd name="connsiteX6" fmla="*/ 0 w 1106364"/>
                <a:gd name="connsiteY6" fmla="*/ 1377551 h 1839320"/>
                <a:gd name="connsiteX7" fmla="*/ 0 w 1106364"/>
                <a:gd name="connsiteY7" fmla="*/ 521732 h 1839320"/>
                <a:gd name="connsiteX8" fmla="*/ 521732 w 1106364"/>
                <a:gd name="connsiteY8" fmla="*/ 0 h 18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64" h="1839320">
                  <a:moveTo>
                    <a:pt x="521732" y="0"/>
                  </a:moveTo>
                  <a:lnTo>
                    <a:pt x="584632" y="0"/>
                  </a:lnTo>
                  <a:cubicBezTo>
                    <a:pt x="872542" y="0"/>
                    <a:pt x="1106365" y="233747"/>
                    <a:pt x="1106365" y="521732"/>
                  </a:cubicBezTo>
                  <a:lnTo>
                    <a:pt x="1106365" y="1377551"/>
                  </a:lnTo>
                  <a:cubicBezTo>
                    <a:pt x="1106365" y="1632390"/>
                    <a:pt x="899435" y="1839321"/>
                    <a:pt x="644595" y="1839321"/>
                  </a:cubicBezTo>
                  <a:lnTo>
                    <a:pt x="461845" y="1839321"/>
                  </a:lnTo>
                  <a:cubicBezTo>
                    <a:pt x="206930" y="1839321"/>
                    <a:pt x="0" y="1632390"/>
                    <a:pt x="0" y="1377551"/>
                  </a:cubicBezTo>
                  <a:lnTo>
                    <a:pt x="0" y="521732"/>
                  </a:lnTo>
                  <a:cubicBezTo>
                    <a:pt x="0" y="233747"/>
                    <a:pt x="233748" y="0"/>
                    <a:pt x="521732" y="0"/>
                  </a:cubicBezTo>
                  <a:close/>
                </a:path>
              </a:pathLst>
            </a:custGeom>
            <a:gradFill>
              <a:gsLst>
                <a:gs pos="0">
                  <a:schemeClr val="tx2">
                    <a:lumMod val="20000"/>
                    <a:lumOff val="80000"/>
                  </a:schemeClr>
                </a:gs>
                <a:gs pos="100000">
                  <a:schemeClr val="tx2">
                    <a:lumMod val="40000"/>
                    <a:lumOff val="60000"/>
                  </a:schemeClr>
                </a:gs>
              </a:gsLst>
              <a:path path="circle">
                <a:fillToRect l="50000" t="50000" r="50000" b="50000"/>
              </a:path>
            </a:gradFill>
            <a:ln w="12700" cap="flat">
              <a:noFill/>
              <a:prstDash val="solid"/>
              <a:miter/>
            </a:ln>
          </p:spPr>
          <p:txBody>
            <a:bodyPr rtlCol="0" anchor="ctr"/>
            <a:lstStyle/>
            <a:p>
              <a:endParaRPr lang="en-GB"/>
            </a:p>
          </p:txBody>
        </p:sp>
        <p:sp>
          <p:nvSpPr>
            <p:cNvPr id="111" name="Oval 110">
              <a:extLst>
                <a:ext uri="{FF2B5EF4-FFF2-40B4-BE49-F238E27FC236}">
                  <a16:creationId xmlns:a16="http://schemas.microsoft.com/office/drawing/2014/main" id="{40DB31CA-E76B-6DDF-AAD5-79D82E6D2DF3}"/>
                </a:ext>
              </a:extLst>
            </p:cNvPr>
            <p:cNvSpPr/>
            <p:nvPr/>
          </p:nvSpPr>
          <p:spPr>
            <a:xfrm>
              <a:off x="12653344" y="3094838"/>
              <a:ext cx="707958" cy="433114"/>
            </a:xfrm>
            <a:prstGeom prst="ellipse">
              <a:avLst/>
            </a:prstGeom>
            <a:solidFill>
              <a:schemeClr val="tx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D8EC281F-8531-DBBE-6C4F-F46E77D76412}"/>
                </a:ext>
              </a:extLst>
            </p:cNvPr>
            <p:cNvSpPr/>
            <p:nvPr/>
          </p:nvSpPr>
          <p:spPr>
            <a:xfrm>
              <a:off x="13320093" y="2547431"/>
              <a:ext cx="63771" cy="637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EF5D3662-36BA-E534-CDAC-8F051557C3D2}"/>
                </a:ext>
              </a:extLst>
            </p:cNvPr>
            <p:cNvSpPr/>
            <p:nvPr/>
          </p:nvSpPr>
          <p:spPr>
            <a:xfrm>
              <a:off x="13059226" y="2419118"/>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E215F741-AAE3-1B39-711D-638E02CC7FCD}"/>
                </a:ext>
              </a:extLst>
            </p:cNvPr>
            <p:cNvSpPr/>
            <p:nvPr/>
          </p:nvSpPr>
          <p:spPr>
            <a:xfrm>
              <a:off x="13096495" y="2628480"/>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DE757D2C-567B-9C1C-0816-6FAE3E0E7FE2}"/>
                </a:ext>
              </a:extLst>
            </p:cNvPr>
            <p:cNvSpPr/>
            <p:nvPr/>
          </p:nvSpPr>
          <p:spPr>
            <a:xfrm>
              <a:off x="12828175" y="266900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C9412906-21A7-B9E0-85A9-AC28A2F66397}"/>
                </a:ext>
              </a:extLst>
            </p:cNvPr>
            <p:cNvSpPr/>
            <p:nvPr/>
          </p:nvSpPr>
          <p:spPr>
            <a:xfrm>
              <a:off x="12954881" y="287836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3375783C-FD91-D5EF-EE63-0AB2E674E1F6}"/>
                </a:ext>
              </a:extLst>
            </p:cNvPr>
            <p:cNvSpPr/>
            <p:nvPr/>
          </p:nvSpPr>
          <p:spPr>
            <a:xfrm>
              <a:off x="13275375" y="2885125"/>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FD62BAB3-351B-E94E-625C-6E97821A3947}"/>
                </a:ext>
              </a:extLst>
            </p:cNvPr>
            <p:cNvSpPr/>
            <p:nvPr/>
          </p:nvSpPr>
          <p:spPr>
            <a:xfrm>
              <a:off x="12828175" y="2452901"/>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04590FEB-B85A-608A-29FA-C9B05A75CD5A}"/>
                </a:ext>
              </a:extLst>
            </p:cNvPr>
            <p:cNvSpPr/>
            <p:nvPr/>
          </p:nvSpPr>
          <p:spPr>
            <a:xfrm>
              <a:off x="12656748" y="2898642"/>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BA4DBC09-4673-10AD-8680-3CFC4EC2BE97}"/>
              </a:ext>
            </a:extLst>
          </p:cNvPr>
          <p:cNvGrpSpPr/>
          <p:nvPr/>
        </p:nvGrpSpPr>
        <p:grpSpPr>
          <a:xfrm rot="16200000">
            <a:off x="4127077" y="4136826"/>
            <a:ext cx="163576" cy="264752"/>
            <a:chOff x="12454141" y="2260568"/>
            <a:chExt cx="1106364" cy="1839320"/>
          </a:xfrm>
        </p:grpSpPr>
        <p:sp>
          <p:nvSpPr>
            <p:cNvPr id="121" name="Graphic 6532">
              <a:extLst>
                <a:ext uri="{FF2B5EF4-FFF2-40B4-BE49-F238E27FC236}">
                  <a16:creationId xmlns:a16="http://schemas.microsoft.com/office/drawing/2014/main" id="{5485D8F0-AF28-86D1-5615-57324E19C828}"/>
                </a:ext>
              </a:extLst>
            </p:cNvPr>
            <p:cNvSpPr/>
            <p:nvPr/>
          </p:nvSpPr>
          <p:spPr>
            <a:xfrm>
              <a:off x="12454141" y="2260568"/>
              <a:ext cx="1106364" cy="1839320"/>
            </a:xfrm>
            <a:custGeom>
              <a:avLst/>
              <a:gdLst>
                <a:gd name="connsiteX0" fmla="*/ 521732 w 1106364"/>
                <a:gd name="connsiteY0" fmla="*/ 0 h 1839320"/>
                <a:gd name="connsiteX1" fmla="*/ 584632 w 1106364"/>
                <a:gd name="connsiteY1" fmla="*/ 0 h 1839320"/>
                <a:gd name="connsiteX2" fmla="*/ 1106365 w 1106364"/>
                <a:gd name="connsiteY2" fmla="*/ 521732 h 1839320"/>
                <a:gd name="connsiteX3" fmla="*/ 1106365 w 1106364"/>
                <a:gd name="connsiteY3" fmla="*/ 1377551 h 1839320"/>
                <a:gd name="connsiteX4" fmla="*/ 644595 w 1106364"/>
                <a:gd name="connsiteY4" fmla="*/ 1839321 h 1839320"/>
                <a:gd name="connsiteX5" fmla="*/ 461845 w 1106364"/>
                <a:gd name="connsiteY5" fmla="*/ 1839321 h 1839320"/>
                <a:gd name="connsiteX6" fmla="*/ 0 w 1106364"/>
                <a:gd name="connsiteY6" fmla="*/ 1377551 h 1839320"/>
                <a:gd name="connsiteX7" fmla="*/ 0 w 1106364"/>
                <a:gd name="connsiteY7" fmla="*/ 521732 h 1839320"/>
                <a:gd name="connsiteX8" fmla="*/ 521732 w 1106364"/>
                <a:gd name="connsiteY8" fmla="*/ 0 h 18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64" h="1839320">
                  <a:moveTo>
                    <a:pt x="521732" y="0"/>
                  </a:moveTo>
                  <a:lnTo>
                    <a:pt x="584632" y="0"/>
                  </a:lnTo>
                  <a:cubicBezTo>
                    <a:pt x="872542" y="0"/>
                    <a:pt x="1106365" y="233747"/>
                    <a:pt x="1106365" y="521732"/>
                  </a:cubicBezTo>
                  <a:lnTo>
                    <a:pt x="1106365" y="1377551"/>
                  </a:lnTo>
                  <a:cubicBezTo>
                    <a:pt x="1106365" y="1632390"/>
                    <a:pt x="899435" y="1839321"/>
                    <a:pt x="644595" y="1839321"/>
                  </a:cubicBezTo>
                  <a:lnTo>
                    <a:pt x="461845" y="1839321"/>
                  </a:lnTo>
                  <a:cubicBezTo>
                    <a:pt x="206930" y="1839321"/>
                    <a:pt x="0" y="1632390"/>
                    <a:pt x="0" y="1377551"/>
                  </a:cubicBezTo>
                  <a:lnTo>
                    <a:pt x="0" y="521732"/>
                  </a:lnTo>
                  <a:cubicBezTo>
                    <a:pt x="0" y="233747"/>
                    <a:pt x="233748" y="0"/>
                    <a:pt x="521732" y="0"/>
                  </a:cubicBezTo>
                  <a:close/>
                </a:path>
              </a:pathLst>
            </a:custGeom>
            <a:gradFill>
              <a:gsLst>
                <a:gs pos="0">
                  <a:schemeClr val="tx2">
                    <a:lumMod val="20000"/>
                    <a:lumOff val="80000"/>
                  </a:schemeClr>
                </a:gs>
                <a:gs pos="100000">
                  <a:schemeClr val="tx2">
                    <a:lumMod val="40000"/>
                    <a:lumOff val="60000"/>
                  </a:schemeClr>
                </a:gs>
              </a:gsLst>
              <a:path path="circle">
                <a:fillToRect l="50000" t="50000" r="50000" b="50000"/>
              </a:path>
            </a:gradFill>
            <a:ln w="12700" cap="flat">
              <a:noFill/>
              <a:prstDash val="solid"/>
              <a:miter/>
            </a:ln>
          </p:spPr>
          <p:txBody>
            <a:bodyPr rtlCol="0" anchor="ctr"/>
            <a:lstStyle/>
            <a:p>
              <a:endParaRPr lang="en-GB"/>
            </a:p>
          </p:txBody>
        </p:sp>
        <p:sp>
          <p:nvSpPr>
            <p:cNvPr id="122" name="Oval 121">
              <a:extLst>
                <a:ext uri="{FF2B5EF4-FFF2-40B4-BE49-F238E27FC236}">
                  <a16:creationId xmlns:a16="http://schemas.microsoft.com/office/drawing/2014/main" id="{01570AE5-89EF-7938-34BB-04B57ADDFF5B}"/>
                </a:ext>
              </a:extLst>
            </p:cNvPr>
            <p:cNvSpPr/>
            <p:nvPr/>
          </p:nvSpPr>
          <p:spPr>
            <a:xfrm>
              <a:off x="12653344" y="3094838"/>
              <a:ext cx="707958" cy="433114"/>
            </a:xfrm>
            <a:prstGeom prst="ellipse">
              <a:avLst/>
            </a:prstGeom>
            <a:solidFill>
              <a:schemeClr val="tx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11E911E9-98BF-9091-1DD9-3C62A0EDB378}"/>
                </a:ext>
              </a:extLst>
            </p:cNvPr>
            <p:cNvSpPr/>
            <p:nvPr/>
          </p:nvSpPr>
          <p:spPr>
            <a:xfrm>
              <a:off x="13320093" y="2547431"/>
              <a:ext cx="63771" cy="637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DC6AE46B-84DA-29A0-66E9-D7C37B6A77EA}"/>
                </a:ext>
              </a:extLst>
            </p:cNvPr>
            <p:cNvSpPr/>
            <p:nvPr/>
          </p:nvSpPr>
          <p:spPr>
            <a:xfrm>
              <a:off x="13059226" y="2419118"/>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1566BDDF-1597-7B08-21C8-D465717A09E8}"/>
                </a:ext>
              </a:extLst>
            </p:cNvPr>
            <p:cNvSpPr/>
            <p:nvPr/>
          </p:nvSpPr>
          <p:spPr>
            <a:xfrm>
              <a:off x="13096495" y="2628480"/>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760E6049-D55F-93CE-BA31-94D4F8C91FFB}"/>
                </a:ext>
              </a:extLst>
            </p:cNvPr>
            <p:cNvSpPr/>
            <p:nvPr/>
          </p:nvSpPr>
          <p:spPr>
            <a:xfrm>
              <a:off x="12828175" y="266900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F31E1EC5-9060-8A0F-9A22-CE7E0EB971CC}"/>
                </a:ext>
              </a:extLst>
            </p:cNvPr>
            <p:cNvSpPr/>
            <p:nvPr/>
          </p:nvSpPr>
          <p:spPr>
            <a:xfrm>
              <a:off x="12954881" y="287836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98D093A5-911C-EC0B-C59C-0E4D4B5C4753}"/>
                </a:ext>
              </a:extLst>
            </p:cNvPr>
            <p:cNvSpPr/>
            <p:nvPr/>
          </p:nvSpPr>
          <p:spPr>
            <a:xfrm>
              <a:off x="13275375" y="2885125"/>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6BC0AAC7-5490-93AC-72FF-8019798E1099}"/>
                </a:ext>
              </a:extLst>
            </p:cNvPr>
            <p:cNvSpPr/>
            <p:nvPr/>
          </p:nvSpPr>
          <p:spPr>
            <a:xfrm>
              <a:off x="12828175" y="2452901"/>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A872E04A-642D-AC04-3DFE-6599365AEBA6}"/>
                </a:ext>
              </a:extLst>
            </p:cNvPr>
            <p:cNvSpPr/>
            <p:nvPr/>
          </p:nvSpPr>
          <p:spPr>
            <a:xfrm>
              <a:off x="12656748" y="2898642"/>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Epithelial Cell">
            <a:extLst>
              <a:ext uri="{FF2B5EF4-FFF2-40B4-BE49-F238E27FC236}">
                <a16:creationId xmlns:a16="http://schemas.microsoft.com/office/drawing/2014/main" id="{1C6244DC-5DD6-6331-9D01-8C9A6ECB630B}"/>
              </a:ext>
            </a:extLst>
          </p:cNvPr>
          <p:cNvGrpSpPr>
            <a:grpSpLocks noChangeAspect="1"/>
          </p:cNvGrpSpPr>
          <p:nvPr/>
        </p:nvGrpSpPr>
        <p:grpSpPr>
          <a:xfrm rot="16200000">
            <a:off x="4075721" y="4264204"/>
            <a:ext cx="180883" cy="350156"/>
            <a:chOff x="4692938" y="1805889"/>
            <a:chExt cx="506734" cy="942934"/>
          </a:xfrm>
        </p:grpSpPr>
        <p:sp>
          <p:nvSpPr>
            <p:cNvPr id="132" name="Freeform: Shape 131">
              <a:extLst>
                <a:ext uri="{FF2B5EF4-FFF2-40B4-BE49-F238E27FC236}">
                  <a16:creationId xmlns:a16="http://schemas.microsoft.com/office/drawing/2014/main" id="{1598E346-526E-79F0-AE79-84CB22180845}"/>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133" name="Freeform: Shape 132">
              <a:extLst>
                <a:ext uri="{FF2B5EF4-FFF2-40B4-BE49-F238E27FC236}">
                  <a16:creationId xmlns:a16="http://schemas.microsoft.com/office/drawing/2014/main" id="{97B7AACD-76C1-D2FD-7CDC-F3B18535402C}"/>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4" name="Freeform: Shape 133">
              <a:extLst>
                <a:ext uri="{FF2B5EF4-FFF2-40B4-BE49-F238E27FC236}">
                  <a16:creationId xmlns:a16="http://schemas.microsoft.com/office/drawing/2014/main" id="{6BD58DD4-D78D-47A9-5C3A-D51C6D80B34E}"/>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5" name="Freeform: Shape 134">
              <a:extLst>
                <a:ext uri="{FF2B5EF4-FFF2-40B4-BE49-F238E27FC236}">
                  <a16:creationId xmlns:a16="http://schemas.microsoft.com/office/drawing/2014/main" id="{9FE94D18-87F0-C73B-0994-8224301B71BD}"/>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6" name="Freeform: Shape 135">
              <a:extLst>
                <a:ext uri="{FF2B5EF4-FFF2-40B4-BE49-F238E27FC236}">
                  <a16:creationId xmlns:a16="http://schemas.microsoft.com/office/drawing/2014/main" id="{E5EFFB88-F834-62D7-CB65-8C514734CDA7}"/>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7" name="Freeform: Shape 136">
              <a:extLst>
                <a:ext uri="{FF2B5EF4-FFF2-40B4-BE49-F238E27FC236}">
                  <a16:creationId xmlns:a16="http://schemas.microsoft.com/office/drawing/2014/main" id="{31F1C86B-C937-E238-79A3-52AD06B736C9}"/>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8" name="Freeform: Shape 137">
              <a:extLst>
                <a:ext uri="{FF2B5EF4-FFF2-40B4-BE49-F238E27FC236}">
                  <a16:creationId xmlns:a16="http://schemas.microsoft.com/office/drawing/2014/main" id="{E311DD68-2644-6A4C-AB96-9600B256B73D}"/>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9" name="Freeform: Shape 138">
              <a:extLst>
                <a:ext uri="{FF2B5EF4-FFF2-40B4-BE49-F238E27FC236}">
                  <a16:creationId xmlns:a16="http://schemas.microsoft.com/office/drawing/2014/main" id="{95334867-C90C-1A9D-9A23-53521C51D23D}"/>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40" name="Freeform: Shape 139">
              <a:extLst>
                <a:ext uri="{FF2B5EF4-FFF2-40B4-BE49-F238E27FC236}">
                  <a16:creationId xmlns:a16="http://schemas.microsoft.com/office/drawing/2014/main" id="{1A4C93C7-D8D7-63B5-52BE-6E5D62928F91}"/>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141" name="Group 140">
              <a:extLst>
                <a:ext uri="{FF2B5EF4-FFF2-40B4-BE49-F238E27FC236}">
                  <a16:creationId xmlns:a16="http://schemas.microsoft.com/office/drawing/2014/main" id="{92EB1B2B-D745-0E2B-85C5-0584F52A63AA}"/>
                </a:ext>
              </a:extLst>
            </p:cNvPr>
            <p:cNvGrpSpPr/>
            <p:nvPr/>
          </p:nvGrpSpPr>
          <p:grpSpPr>
            <a:xfrm>
              <a:off x="4692938" y="2033317"/>
              <a:ext cx="506734" cy="715506"/>
              <a:chOff x="664078" y="1946983"/>
              <a:chExt cx="506734" cy="715506"/>
            </a:xfrm>
          </p:grpSpPr>
          <p:sp>
            <p:nvSpPr>
              <p:cNvPr id="142" name="Rectangle: Rounded Corners 141">
                <a:extLst>
                  <a:ext uri="{FF2B5EF4-FFF2-40B4-BE49-F238E27FC236}">
                    <a16:creationId xmlns:a16="http://schemas.microsoft.com/office/drawing/2014/main" id="{A0F0B3C0-269D-E019-7B0C-69CB4FF2C369}"/>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143" name="Oval 142">
                <a:extLst>
                  <a:ext uri="{FF2B5EF4-FFF2-40B4-BE49-F238E27FC236}">
                    <a16:creationId xmlns:a16="http://schemas.microsoft.com/office/drawing/2014/main" id="{34668DFA-37C9-9D5F-5647-86764AE0E430}"/>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144" name="Group 143">
            <a:extLst>
              <a:ext uri="{FF2B5EF4-FFF2-40B4-BE49-F238E27FC236}">
                <a16:creationId xmlns:a16="http://schemas.microsoft.com/office/drawing/2014/main" id="{FF063E5F-5782-1380-F6E6-D7B688B08906}"/>
              </a:ext>
            </a:extLst>
          </p:cNvPr>
          <p:cNvGrpSpPr/>
          <p:nvPr/>
        </p:nvGrpSpPr>
        <p:grpSpPr>
          <a:xfrm rot="16200000" flipH="1">
            <a:off x="4053333" y="4377701"/>
            <a:ext cx="181177" cy="394638"/>
            <a:chOff x="12665208" y="4236313"/>
            <a:chExt cx="403200" cy="1547203"/>
          </a:xfrm>
        </p:grpSpPr>
        <p:sp>
          <p:nvSpPr>
            <p:cNvPr id="145" name="Graphic 6559">
              <a:extLst>
                <a:ext uri="{FF2B5EF4-FFF2-40B4-BE49-F238E27FC236}">
                  <a16:creationId xmlns:a16="http://schemas.microsoft.com/office/drawing/2014/main" id="{295DE174-420E-EE46-7226-07DF205F5C62}"/>
                </a:ext>
              </a:extLst>
            </p:cNvPr>
            <p:cNvSpPr/>
            <p:nvPr/>
          </p:nvSpPr>
          <p:spPr>
            <a:xfrm>
              <a:off x="12665208" y="4236313"/>
              <a:ext cx="403200" cy="1547203"/>
            </a:xfrm>
            <a:custGeom>
              <a:avLst/>
              <a:gdLst>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9640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7452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200" h="1547203">
                  <a:moveTo>
                    <a:pt x="329751" y="213036"/>
                  </a:moveTo>
                  <a:cubicBezTo>
                    <a:pt x="325846" y="204464"/>
                    <a:pt x="321941" y="195987"/>
                    <a:pt x="319178" y="186747"/>
                  </a:cubicBezTo>
                  <a:cubicBezTo>
                    <a:pt x="309368" y="154267"/>
                    <a:pt x="308034" y="119120"/>
                    <a:pt x="315845" y="86068"/>
                  </a:cubicBezTo>
                  <a:lnTo>
                    <a:pt x="316321" y="84068"/>
                  </a:lnTo>
                  <a:cubicBezTo>
                    <a:pt x="318893" y="73781"/>
                    <a:pt x="322226" y="63208"/>
                    <a:pt x="319940" y="52921"/>
                  </a:cubicBezTo>
                  <a:cubicBezTo>
                    <a:pt x="317654" y="42634"/>
                    <a:pt x="306796" y="33300"/>
                    <a:pt x="296890" y="37110"/>
                  </a:cubicBezTo>
                  <a:cubicBezTo>
                    <a:pt x="290699" y="39491"/>
                    <a:pt x="287079" y="46158"/>
                    <a:pt x="286317" y="52826"/>
                  </a:cubicBezTo>
                  <a:cubicBezTo>
                    <a:pt x="285555" y="59493"/>
                    <a:pt x="287174" y="66066"/>
                    <a:pt x="288603" y="72543"/>
                  </a:cubicBezTo>
                  <a:cubicBezTo>
                    <a:pt x="294032" y="97403"/>
                    <a:pt x="296795" y="122835"/>
                    <a:pt x="296985" y="148266"/>
                  </a:cubicBezTo>
                  <a:cubicBezTo>
                    <a:pt x="297080" y="163030"/>
                    <a:pt x="299462" y="178461"/>
                    <a:pt x="295747" y="193034"/>
                  </a:cubicBezTo>
                  <a:cubicBezTo>
                    <a:pt x="294509" y="197987"/>
                    <a:pt x="290984" y="209036"/>
                    <a:pt x="285079" y="210465"/>
                  </a:cubicBezTo>
                  <a:cubicBezTo>
                    <a:pt x="276792" y="212370"/>
                    <a:pt x="269458" y="199797"/>
                    <a:pt x="267648" y="193415"/>
                  </a:cubicBezTo>
                  <a:cubicBezTo>
                    <a:pt x="265172" y="184652"/>
                    <a:pt x="266124" y="175413"/>
                    <a:pt x="266791" y="166269"/>
                  </a:cubicBezTo>
                  <a:cubicBezTo>
                    <a:pt x="270029" y="119787"/>
                    <a:pt x="264124" y="72638"/>
                    <a:pt x="249551" y="28442"/>
                  </a:cubicBezTo>
                  <a:cubicBezTo>
                    <a:pt x="247455" y="22155"/>
                    <a:pt x="244407" y="15202"/>
                    <a:pt x="238025" y="13392"/>
                  </a:cubicBezTo>
                  <a:cubicBezTo>
                    <a:pt x="229548" y="11011"/>
                    <a:pt x="221642" y="20441"/>
                    <a:pt x="221833" y="29299"/>
                  </a:cubicBezTo>
                  <a:cubicBezTo>
                    <a:pt x="222023" y="38157"/>
                    <a:pt x="227167" y="45873"/>
                    <a:pt x="231644" y="53493"/>
                  </a:cubicBezTo>
                  <a:cubicBezTo>
                    <a:pt x="253932" y="91688"/>
                    <a:pt x="258599" y="137408"/>
                    <a:pt x="248217" y="179985"/>
                  </a:cubicBezTo>
                  <a:cubicBezTo>
                    <a:pt x="245455" y="191319"/>
                    <a:pt x="225055" y="205972"/>
                    <a:pt x="219928" y="196749"/>
                  </a:cubicBezTo>
                  <a:cubicBezTo>
                    <a:pt x="214801" y="187526"/>
                    <a:pt x="218499" y="144647"/>
                    <a:pt x="217452" y="124644"/>
                  </a:cubicBezTo>
                  <a:lnTo>
                    <a:pt x="205164" y="25489"/>
                  </a:lnTo>
                  <a:cubicBezTo>
                    <a:pt x="204688" y="16631"/>
                    <a:pt x="203450" y="6439"/>
                    <a:pt x="195830" y="1867"/>
                  </a:cubicBezTo>
                  <a:cubicBezTo>
                    <a:pt x="188686" y="-2419"/>
                    <a:pt x="178780" y="1105"/>
                    <a:pt x="174113" y="8058"/>
                  </a:cubicBezTo>
                  <a:cubicBezTo>
                    <a:pt x="169445" y="15012"/>
                    <a:pt x="169255" y="24060"/>
                    <a:pt x="171446" y="32061"/>
                  </a:cubicBezTo>
                  <a:cubicBezTo>
                    <a:pt x="173636" y="40062"/>
                    <a:pt x="178240" y="38094"/>
                    <a:pt x="181352" y="54826"/>
                  </a:cubicBezTo>
                  <a:cubicBezTo>
                    <a:pt x="184464" y="71558"/>
                    <a:pt x="189638" y="105690"/>
                    <a:pt x="190115" y="132455"/>
                  </a:cubicBezTo>
                  <a:cubicBezTo>
                    <a:pt x="190400" y="150648"/>
                    <a:pt x="185082" y="198399"/>
                    <a:pt x="180399" y="199225"/>
                  </a:cubicBezTo>
                  <a:cubicBezTo>
                    <a:pt x="175716" y="200051"/>
                    <a:pt x="160587" y="151219"/>
                    <a:pt x="162016" y="137408"/>
                  </a:cubicBezTo>
                  <a:cubicBezTo>
                    <a:pt x="165159" y="108071"/>
                    <a:pt x="171922" y="78258"/>
                    <a:pt x="165445" y="49587"/>
                  </a:cubicBezTo>
                  <a:cubicBezTo>
                    <a:pt x="163159" y="39396"/>
                    <a:pt x="155729" y="27489"/>
                    <a:pt x="145538" y="29680"/>
                  </a:cubicBezTo>
                  <a:cubicBezTo>
                    <a:pt x="138584" y="31109"/>
                    <a:pt x="134584" y="38919"/>
                    <a:pt x="134679" y="46063"/>
                  </a:cubicBezTo>
                  <a:cubicBezTo>
                    <a:pt x="134774" y="53207"/>
                    <a:pt x="137632" y="59874"/>
                    <a:pt x="139823" y="66637"/>
                  </a:cubicBezTo>
                  <a:cubicBezTo>
                    <a:pt x="145633" y="85211"/>
                    <a:pt x="145442" y="105023"/>
                    <a:pt x="145157" y="124549"/>
                  </a:cubicBezTo>
                  <a:cubicBezTo>
                    <a:pt x="144871" y="141789"/>
                    <a:pt x="144585" y="159030"/>
                    <a:pt x="144395" y="176270"/>
                  </a:cubicBezTo>
                  <a:cubicBezTo>
                    <a:pt x="144204" y="190938"/>
                    <a:pt x="142109" y="213608"/>
                    <a:pt x="122868" y="214846"/>
                  </a:cubicBezTo>
                  <a:cubicBezTo>
                    <a:pt x="109533" y="215703"/>
                    <a:pt x="104771" y="200559"/>
                    <a:pt x="101913" y="189700"/>
                  </a:cubicBezTo>
                  <a:cubicBezTo>
                    <a:pt x="91817" y="152362"/>
                    <a:pt x="101627" y="103975"/>
                    <a:pt x="106009" y="66161"/>
                  </a:cubicBezTo>
                  <a:cubicBezTo>
                    <a:pt x="106676" y="60160"/>
                    <a:pt x="107438" y="54064"/>
                    <a:pt x="105818" y="48254"/>
                  </a:cubicBezTo>
                  <a:cubicBezTo>
                    <a:pt x="104199" y="42444"/>
                    <a:pt x="99722" y="37014"/>
                    <a:pt x="93817" y="36252"/>
                  </a:cubicBezTo>
                  <a:cubicBezTo>
                    <a:pt x="85816" y="35205"/>
                    <a:pt x="79339" y="42539"/>
                    <a:pt x="75815" y="49778"/>
                  </a:cubicBezTo>
                  <a:cubicBezTo>
                    <a:pt x="63527" y="75019"/>
                    <a:pt x="69528" y="104832"/>
                    <a:pt x="73910" y="132550"/>
                  </a:cubicBezTo>
                  <a:cubicBezTo>
                    <a:pt x="74291" y="134931"/>
                    <a:pt x="74672" y="137408"/>
                    <a:pt x="74957" y="139789"/>
                  </a:cubicBezTo>
                  <a:cubicBezTo>
                    <a:pt x="76958" y="154839"/>
                    <a:pt x="77910" y="170555"/>
                    <a:pt x="74576" y="185509"/>
                  </a:cubicBezTo>
                  <a:cubicBezTo>
                    <a:pt x="71814" y="197606"/>
                    <a:pt x="64956" y="207417"/>
                    <a:pt x="60384" y="218561"/>
                  </a:cubicBezTo>
                  <a:cubicBezTo>
                    <a:pt x="56574" y="227895"/>
                    <a:pt x="52764" y="237230"/>
                    <a:pt x="49335" y="246660"/>
                  </a:cubicBezTo>
                  <a:cubicBezTo>
                    <a:pt x="35619" y="284283"/>
                    <a:pt x="24951" y="322955"/>
                    <a:pt x="16950" y="362198"/>
                  </a:cubicBezTo>
                  <a:cubicBezTo>
                    <a:pt x="-8958" y="488976"/>
                    <a:pt x="-6386" y="622230"/>
                    <a:pt x="33143" y="745865"/>
                  </a:cubicBezTo>
                  <a:cubicBezTo>
                    <a:pt x="95912" y="941985"/>
                    <a:pt x="109152" y="1092099"/>
                    <a:pt x="111438" y="1164393"/>
                  </a:cubicBezTo>
                  <a:lnTo>
                    <a:pt x="111438" y="1394422"/>
                  </a:lnTo>
                  <a:cubicBezTo>
                    <a:pt x="111438" y="1478814"/>
                    <a:pt x="125821" y="1547203"/>
                    <a:pt x="210212" y="1547203"/>
                  </a:cubicBezTo>
                  <a:cubicBezTo>
                    <a:pt x="294604" y="1547203"/>
                    <a:pt x="308987" y="1478814"/>
                    <a:pt x="308987" y="1394422"/>
                  </a:cubicBezTo>
                  <a:lnTo>
                    <a:pt x="308987" y="1193159"/>
                  </a:lnTo>
                  <a:cubicBezTo>
                    <a:pt x="308987" y="895026"/>
                    <a:pt x="357469" y="1014279"/>
                    <a:pt x="394712" y="745865"/>
                  </a:cubicBezTo>
                  <a:cubicBezTo>
                    <a:pt x="413000" y="614325"/>
                    <a:pt x="400236" y="479070"/>
                    <a:pt x="370804" y="350006"/>
                  </a:cubicBezTo>
                  <a:cubicBezTo>
                    <a:pt x="362041" y="311525"/>
                    <a:pt x="351754" y="273330"/>
                    <a:pt x="339371" y="235896"/>
                  </a:cubicBezTo>
                  <a:cubicBezTo>
                    <a:pt x="336800" y="228086"/>
                    <a:pt x="333466" y="220752"/>
                    <a:pt x="330132" y="213417"/>
                  </a:cubicBezTo>
                  <a:lnTo>
                    <a:pt x="329751" y="213036"/>
                  </a:lnTo>
                  <a:close/>
                </a:path>
              </a:pathLst>
            </a:custGeom>
            <a:gradFill flip="none" rotWithShape="1">
              <a:gsLst>
                <a:gs pos="0">
                  <a:schemeClr val="accent1">
                    <a:lumMod val="20000"/>
                    <a:lumOff val="80000"/>
                  </a:schemeClr>
                </a:gs>
                <a:gs pos="31000">
                  <a:srgbClr val="FF9493"/>
                </a:gs>
                <a:gs pos="100000">
                  <a:schemeClr val="accent1">
                    <a:lumMod val="60000"/>
                    <a:lumOff val="40000"/>
                  </a:schemeClr>
                </a:gs>
              </a:gsLst>
              <a:lin ang="16200000" scaled="1"/>
              <a:tileRect/>
            </a:gradFill>
            <a:ln w="12700" cap="flat">
              <a:noFill/>
              <a:prstDash val="solid"/>
              <a:miter/>
            </a:ln>
          </p:spPr>
          <p:txBody>
            <a:bodyPr rtlCol="0" anchor="ctr"/>
            <a:lstStyle/>
            <a:p>
              <a:endParaRPr lang="en-GB"/>
            </a:p>
          </p:txBody>
        </p:sp>
        <p:sp>
          <p:nvSpPr>
            <p:cNvPr id="146" name="Oval 145">
              <a:extLst>
                <a:ext uri="{FF2B5EF4-FFF2-40B4-BE49-F238E27FC236}">
                  <a16:creationId xmlns:a16="http://schemas.microsoft.com/office/drawing/2014/main" id="{B897FA02-640B-9141-7777-5DF2DCB7D91B}"/>
                </a:ext>
              </a:extLst>
            </p:cNvPr>
            <p:cNvSpPr/>
            <p:nvPr/>
          </p:nvSpPr>
          <p:spPr>
            <a:xfrm>
              <a:off x="12831352" y="5404049"/>
              <a:ext cx="104636" cy="205044"/>
            </a:xfrm>
            <a:prstGeom prst="ellipse">
              <a:avLst/>
            </a:prstGeom>
            <a:solidFill>
              <a:schemeClr val="accent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7A0338DC-A8B0-1ED3-CA05-DD8D8B6D7A86}"/>
                </a:ext>
              </a:extLst>
            </p:cNvPr>
            <p:cNvSpPr/>
            <p:nvPr/>
          </p:nvSpPr>
          <p:spPr>
            <a:xfrm>
              <a:off x="12724307" y="459812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2281163F-EBCC-4A44-F139-B1CD3D4AD65B}"/>
                </a:ext>
              </a:extLst>
            </p:cNvPr>
            <p:cNvSpPr/>
            <p:nvPr/>
          </p:nvSpPr>
          <p:spPr>
            <a:xfrm>
              <a:off x="12879065" y="4608797"/>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54B419D1-5E15-9B9E-088D-FB31888FFD1B}"/>
                </a:ext>
              </a:extLst>
            </p:cNvPr>
            <p:cNvSpPr/>
            <p:nvPr/>
          </p:nvSpPr>
          <p:spPr>
            <a:xfrm>
              <a:off x="12825700" y="474221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E677EEC3-7FBA-1E3B-C159-08CBE8D238B8}"/>
                </a:ext>
              </a:extLst>
            </p:cNvPr>
            <p:cNvSpPr/>
            <p:nvPr/>
          </p:nvSpPr>
          <p:spPr>
            <a:xfrm>
              <a:off x="12943101" y="4774228"/>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9555FE0A-5BE9-BF76-A441-DF0275DC109D}"/>
                </a:ext>
              </a:extLst>
            </p:cNvPr>
            <p:cNvSpPr/>
            <p:nvPr/>
          </p:nvSpPr>
          <p:spPr>
            <a:xfrm>
              <a:off x="12879063" y="4854276"/>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678DCCA5-1A98-1CAA-48B9-10D43DE718ED}"/>
                </a:ext>
              </a:extLst>
            </p:cNvPr>
            <p:cNvSpPr/>
            <p:nvPr/>
          </p:nvSpPr>
          <p:spPr>
            <a:xfrm>
              <a:off x="12724306" y="482759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0A1D301B-B5F6-0232-A258-E8B0463EF8C0}"/>
                </a:ext>
              </a:extLst>
            </p:cNvPr>
            <p:cNvSpPr/>
            <p:nvPr/>
          </p:nvSpPr>
          <p:spPr>
            <a:xfrm>
              <a:off x="12772334" y="498235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7B022685-1218-D379-A105-045302045BA1}"/>
                </a:ext>
              </a:extLst>
            </p:cNvPr>
            <p:cNvSpPr/>
            <p:nvPr/>
          </p:nvSpPr>
          <p:spPr>
            <a:xfrm>
              <a:off x="12905745" y="5009035"/>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Epithelial Cell">
            <a:extLst>
              <a:ext uri="{FF2B5EF4-FFF2-40B4-BE49-F238E27FC236}">
                <a16:creationId xmlns:a16="http://schemas.microsoft.com/office/drawing/2014/main" id="{B18BE765-A30B-EE11-8E9E-4897F370B82F}"/>
              </a:ext>
            </a:extLst>
          </p:cNvPr>
          <p:cNvGrpSpPr>
            <a:grpSpLocks noChangeAspect="1"/>
          </p:cNvGrpSpPr>
          <p:nvPr/>
        </p:nvGrpSpPr>
        <p:grpSpPr>
          <a:xfrm rot="16200000">
            <a:off x="4075721" y="4537305"/>
            <a:ext cx="180883" cy="350156"/>
            <a:chOff x="4692938" y="1805889"/>
            <a:chExt cx="506734" cy="942934"/>
          </a:xfrm>
        </p:grpSpPr>
        <p:sp>
          <p:nvSpPr>
            <p:cNvPr id="156" name="Freeform: Shape 155">
              <a:extLst>
                <a:ext uri="{FF2B5EF4-FFF2-40B4-BE49-F238E27FC236}">
                  <a16:creationId xmlns:a16="http://schemas.microsoft.com/office/drawing/2014/main" id="{1C59A1A5-73F1-058C-FBA0-09A608391800}"/>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157" name="Freeform: Shape 156">
              <a:extLst>
                <a:ext uri="{FF2B5EF4-FFF2-40B4-BE49-F238E27FC236}">
                  <a16:creationId xmlns:a16="http://schemas.microsoft.com/office/drawing/2014/main" id="{BACEACA5-07FA-796A-A3B5-9FA9149A442B}"/>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58" name="Freeform: Shape 157">
              <a:extLst>
                <a:ext uri="{FF2B5EF4-FFF2-40B4-BE49-F238E27FC236}">
                  <a16:creationId xmlns:a16="http://schemas.microsoft.com/office/drawing/2014/main" id="{CFF527A9-3CBE-56CE-8EF7-F1214ACF2FE0}"/>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59" name="Freeform: Shape 158">
              <a:extLst>
                <a:ext uri="{FF2B5EF4-FFF2-40B4-BE49-F238E27FC236}">
                  <a16:creationId xmlns:a16="http://schemas.microsoft.com/office/drawing/2014/main" id="{F4C78198-797A-F6CA-5E01-998D348F3C94}"/>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60" name="Freeform: Shape 159">
              <a:extLst>
                <a:ext uri="{FF2B5EF4-FFF2-40B4-BE49-F238E27FC236}">
                  <a16:creationId xmlns:a16="http://schemas.microsoft.com/office/drawing/2014/main" id="{C0FCFFB7-3DF9-E08C-3872-79D74998AF0A}"/>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61" name="Freeform: Shape 160">
              <a:extLst>
                <a:ext uri="{FF2B5EF4-FFF2-40B4-BE49-F238E27FC236}">
                  <a16:creationId xmlns:a16="http://schemas.microsoft.com/office/drawing/2014/main" id="{FBDC3BBD-F98F-0339-4056-B70619060446}"/>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62" name="Freeform: Shape 161">
              <a:extLst>
                <a:ext uri="{FF2B5EF4-FFF2-40B4-BE49-F238E27FC236}">
                  <a16:creationId xmlns:a16="http://schemas.microsoft.com/office/drawing/2014/main" id="{965AED52-7876-9FEB-C4E3-9001BED82679}"/>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63" name="Freeform: Shape 162">
              <a:extLst>
                <a:ext uri="{FF2B5EF4-FFF2-40B4-BE49-F238E27FC236}">
                  <a16:creationId xmlns:a16="http://schemas.microsoft.com/office/drawing/2014/main" id="{F986E04A-9837-47FB-9FFE-51B15CF72D89}"/>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64" name="Freeform: Shape 163">
              <a:extLst>
                <a:ext uri="{FF2B5EF4-FFF2-40B4-BE49-F238E27FC236}">
                  <a16:creationId xmlns:a16="http://schemas.microsoft.com/office/drawing/2014/main" id="{DC54D33E-866A-69C3-8BF4-43CD075C7D2A}"/>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165" name="Group 164">
              <a:extLst>
                <a:ext uri="{FF2B5EF4-FFF2-40B4-BE49-F238E27FC236}">
                  <a16:creationId xmlns:a16="http://schemas.microsoft.com/office/drawing/2014/main" id="{7E302189-2FF6-6087-42FC-219D1F8D70F7}"/>
                </a:ext>
              </a:extLst>
            </p:cNvPr>
            <p:cNvGrpSpPr/>
            <p:nvPr/>
          </p:nvGrpSpPr>
          <p:grpSpPr>
            <a:xfrm>
              <a:off x="4692938" y="2033317"/>
              <a:ext cx="506734" cy="715506"/>
              <a:chOff x="664078" y="1946983"/>
              <a:chExt cx="506734" cy="715506"/>
            </a:xfrm>
          </p:grpSpPr>
          <p:sp>
            <p:nvSpPr>
              <p:cNvPr id="166" name="Rectangle: Rounded Corners 165">
                <a:extLst>
                  <a:ext uri="{FF2B5EF4-FFF2-40B4-BE49-F238E27FC236}">
                    <a16:creationId xmlns:a16="http://schemas.microsoft.com/office/drawing/2014/main" id="{494CA97F-E08B-93D9-2FB2-4DFCA6817750}"/>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167" name="Oval 166">
                <a:extLst>
                  <a:ext uri="{FF2B5EF4-FFF2-40B4-BE49-F238E27FC236}">
                    <a16:creationId xmlns:a16="http://schemas.microsoft.com/office/drawing/2014/main" id="{D54F38B3-C2BC-4C73-9BEA-BB11301A872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168" name="Group 167">
            <a:extLst>
              <a:ext uri="{FF2B5EF4-FFF2-40B4-BE49-F238E27FC236}">
                <a16:creationId xmlns:a16="http://schemas.microsoft.com/office/drawing/2014/main" id="{D4BE2FEC-F4D9-02B5-92CF-890C99F88884}"/>
              </a:ext>
            </a:extLst>
          </p:cNvPr>
          <p:cNvGrpSpPr/>
          <p:nvPr/>
        </p:nvGrpSpPr>
        <p:grpSpPr>
          <a:xfrm rot="16200000">
            <a:off x="4144023" y="4703853"/>
            <a:ext cx="163576" cy="264752"/>
            <a:chOff x="12454141" y="2260568"/>
            <a:chExt cx="1106364" cy="1839320"/>
          </a:xfrm>
        </p:grpSpPr>
        <p:sp>
          <p:nvSpPr>
            <p:cNvPr id="169" name="Graphic 6532">
              <a:extLst>
                <a:ext uri="{FF2B5EF4-FFF2-40B4-BE49-F238E27FC236}">
                  <a16:creationId xmlns:a16="http://schemas.microsoft.com/office/drawing/2014/main" id="{461CB682-A882-6D8D-09F5-679E40A8992E}"/>
                </a:ext>
              </a:extLst>
            </p:cNvPr>
            <p:cNvSpPr/>
            <p:nvPr/>
          </p:nvSpPr>
          <p:spPr>
            <a:xfrm>
              <a:off x="12454141" y="2260568"/>
              <a:ext cx="1106364" cy="1839320"/>
            </a:xfrm>
            <a:custGeom>
              <a:avLst/>
              <a:gdLst>
                <a:gd name="connsiteX0" fmla="*/ 521732 w 1106364"/>
                <a:gd name="connsiteY0" fmla="*/ 0 h 1839320"/>
                <a:gd name="connsiteX1" fmla="*/ 584632 w 1106364"/>
                <a:gd name="connsiteY1" fmla="*/ 0 h 1839320"/>
                <a:gd name="connsiteX2" fmla="*/ 1106365 w 1106364"/>
                <a:gd name="connsiteY2" fmla="*/ 521732 h 1839320"/>
                <a:gd name="connsiteX3" fmla="*/ 1106365 w 1106364"/>
                <a:gd name="connsiteY3" fmla="*/ 1377551 h 1839320"/>
                <a:gd name="connsiteX4" fmla="*/ 644595 w 1106364"/>
                <a:gd name="connsiteY4" fmla="*/ 1839321 h 1839320"/>
                <a:gd name="connsiteX5" fmla="*/ 461845 w 1106364"/>
                <a:gd name="connsiteY5" fmla="*/ 1839321 h 1839320"/>
                <a:gd name="connsiteX6" fmla="*/ 0 w 1106364"/>
                <a:gd name="connsiteY6" fmla="*/ 1377551 h 1839320"/>
                <a:gd name="connsiteX7" fmla="*/ 0 w 1106364"/>
                <a:gd name="connsiteY7" fmla="*/ 521732 h 1839320"/>
                <a:gd name="connsiteX8" fmla="*/ 521732 w 1106364"/>
                <a:gd name="connsiteY8" fmla="*/ 0 h 18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64" h="1839320">
                  <a:moveTo>
                    <a:pt x="521732" y="0"/>
                  </a:moveTo>
                  <a:lnTo>
                    <a:pt x="584632" y="0"/>
                  </a:lnTo>
                  <a:cubicBezTo>
                    <a:pt x="872542" y="0"/>
                    <a:pt x="1106365" y="233747"/>
                    <a:pt x="1106365" y="521732"/>
                  </a:cubicBezTo>
                  <a:lnTo>
                    <a:pt x="1106365" y="1377551"/>
                  </a:lnTo>
                  <a:cubicBezTo>
                    <a:pt x="1106365" y="1632390"/>
                    <a:pt x="899435" y="1839321"/>
                    <a:pt x="644595" y="1839321"/>
                  </a:cubicBezTo>
                  <a:lnTo>
                    <a:pt x="461845" y="1839321"/>
                  </a:lnTo>
                  <a:cubicBezTo>
                    <a:pt x="206930" y="1839321"/>
                    <a:pt x="0" y="1632390"/>
                    <a:pt x="0" y="1377551"/>
                  </a:cubicBezTo>
                  <a:lnTo>
                    <a:pt x="0" y="521732"/>
                  </a:lnTo>
                  <a:cubicBezTo>
                    <a:pt x="0" y="233747"/>
                    <a:pt x="233748" y="0"/>
                    <a:pt x="521732" y="0"/>
                  </a:cubicBezTo>
                  <a:close/>
                </a:path>
              </a:pathLst>
            </a:custGeom>
            <a:gradFill>
              <a:gsLst>
                <a:gs pos="0">
                  <a:schemeClr val="tx2">
                    <a:lumMod val="20000"/>
                    <a:lumOff val="80000"/>
                  </a:schemeClr>
                </a:gs>
                <a:gs pos="100000">
                  <a:schemeClr val="tx2">
                    <a:lumMod val="40000"/>
                    <a:lumOff val="60000"/>
                  </a:schemeClr>
                </a:gs>
              </a:gsLst>
              <a:path path="circle">
                <a:fillToRect l="50000" t="50000" r="50000" b="50000"/>
              </a:path>
            </a:gradFill>
            <a:ln w="12700" cap="flat">
              <a:noFill/>
              <a:prstDash val="solid"/>
              <a:miter/>
            </a:ln>
          </p:spPr>
          <p:txBody>
            <a:bodyPr rtlCol="0" anchor="ctr"/>
            <a:lstStyle/>
            <a:p>
              <a:endParaRPr lang="en-GB"/>
            </a:p>
          </p:txBody>
        </p:sp>
        <p:sp>
          <p:nvSpPr>
            <p:cNvPr id="170" name="Oval 169">
              <a:extLst>
                <a:ext uri="{FF2B5EF4-FFF2-40B4-BE49-F238E27FC236}">
                  <a16:creationId xmlns:a16="http://schemas.microsoft.com/office/drawing/2014/main" id="{00CB6EEE-1059-4B39-63EC-54DE9151F04E}"/>
                </a:ext>
              </a:extLst>
            </p:cNvPr>
            <p:cNvSpPr/>
            <p:nvPr/>
          </p:nvSpPr>
          <p:spPr>
            <a:xfrm>
              <a:off x="12653344" y="3094838"/>
              <a:ext cx="707958" cy="433114"/>
            </a:xfrm>
            <a:prstGeom prst="ellipse">
              <a:avLst/>
            </a:prstGeom>
            <a:solidFill>
              <a:schemeClr val="tx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8CBD52E5-092E-7D93-9950-45E683C35D81}"/>
                </a:ext>
              </a:extLst>
            </p:cNvPr>
            <p:cNvSpPr/>
            <p:nvPr/>
          </p:nvSpPr>
          <p:spPr>
            <a:xfrm>
              <a:off x="13320093" y="2547431"/>
              <a:ext cx="63771" cy="637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541BF3F4-9232-9A7C-8D96-C32B9C72D7AA}"/>
                </a:ext>
              </a:extLst>
            </p:cNvPr>
            <p:cNvSpPr/>
            <p:nvPr/>
          </p:nvSpPr>
          <p:spPr>
            <a:xfrm>
              <a:off x="13059226" y="2419118"/>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85AA5D00-236D-63EA-A1F5-34D969344BFD}"/>
                </a:ext>
              </a:extLst>
            </p:cNvPr>
            <p:cNvSpPr/>
            <p:nvPr/>
          </p:nvSpPr>
          <p:spPr>
            <a:xfrm>
              <a:off x="13096495" y="2628480"/>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E5CF6129-252C-6B9A-2C76-8C22B969905F}"/>
                </a:ext>
              </a:extLst>
            </p:cNvPr>
            <p:cNvSpPr/>
            <p:nvPr/>
          </p:nvSpPr>
          <p:spPr>
            <a:xfrm>
              <a:off x="12828175" y="266900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58395CD6-1F6C-3681-C871-5830E28D55C0}"/>
                </a:ext>
              </a:extLst>
            </p:cNvPr>
            <p:cNvSpPr/>
            <p:nvPr/>
          </p:nvSpPr>
          <p:spPr>
            <a:xfrm>
              <a:off x="12954881" y="287836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A86E800D-5E16-C0EF-A3D6-F6234FE32B28}"/>
                </a:ext>
              </a:extLst>
            </p:cNvPr>
            <p:cNvSpPr/>
            <p:nvPr/>
          </p:nvSpPr>
          <p:spPr>
            <a:xfrm>
              <a:off x="13275375" y="2885125"/>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08AE325E-FE42-4EA6-AEA1-D907EA1F63CF}"/>
                </a:ext>
              </a:extLst>
            </p:cNvPr>
            <p:cNvSpPr/>
            <p:nvPr/>
          </p:nvSpPr>
          <p:spPr>
            <a:xfrm>
              <a:off x="12828175" y="2452901"/>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DEB02589-D68E-29F7-5E21-E211B22AE5E0}"/>
                </a:ext>
              </a:extLst>
            </p:cNvPr>
            <p:cNvSpPr/>
            <p:nvPr/>
          </p:nvSpPr>
          <p:spPr>
            <a:xfrm>
              <a:off x="12656748" y="2898642"/>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a:extLst>
              <a:ext uri="{FF2B5EF4-FFF2-40B4-BE49-F238E27FC236}">
                <a16:creationId xmlns:a16="http://schemas.microsoft.com/office/drawing/2014/main" id="{1091A28A-1179-650D-0CD8-269732026112}"/>
              </a:ext>
            </a:extLst>
          </p:cNvPr>
          <p:cNvGrpSpPr/>
          <p:nvPr/>
        </p:nvGrpSpPr>
        <p:grpSpPr>
          <a:xfrm rot="16200000">
            <a:off x="4221942" y="4267460"/>
            <a:ext cx="115504" cy="149747"/>
            <a:chOff x="12287345" y="1302669"/>
            <a:chExt cx="1627247" cy="1480946"/>
          </a:xfrm>
        </p:grpSpPr>
        <p:sp>
          <p:nvSpPr>
            <p:cNvPr id="180" name="Graphic 6524">
              <a:extLst>
                <a:ext uri="{FF2B5EF4-FFF2-40B4-BE49-F238E27FC236}">
                  <a16:creationId xmlns:a16="http://schemas.microsoft.com/office/drawing/2014/main" id="{B0F98EFB-4038-F857-E4DF-7A95CDA752AB}"/>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181" name="Oval 180">
              <a:extLst>
                <a:ext uri="{FF2B5EF4-FFF2-40B4-BE49-F238E27FC236}">
                  <a16:creationId xmlns:a16="http://schemas.microsoft.com/office/drawing/2014/main" id="{3DCA6853-9D4A-2ADC-986C-8861435EC890}"/>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2" name="TextBox 181">
            <a:extLst>
              <a:ext uri="{FF2B5EF4-FFF2-40B4-BE49-F238E27FC236}">
                <a16:creationId xmlns:a16="http://schemas.microsoft.com/office/drawing/2014/main" id="{1C72888A-16C6-E33C-23E2-592280B833C2}"/>
              </a:ext>
            </a:extLst>
          </p:cNvPr>
          <p:cNvSpPr txBox="1"/>
          <p:nvPr/>
        </p:nvSpPr>
        <p:spPr>
          <a:xfrm>
            <a:off x="4744923" y="1641609"/>
            <a:ext cx="2711436" cy="266606"/>
          </a:xfrm>
          <a:prstGeom prst="rect">
            <a:avLst/>
          </a:prstGeom>
          <a:noFill/>
        </p:spPr>
        <p:txBody>
          <a:bodyPr wrap="square" rtlCol="0" anchor="ctr">
            <a:noAutofit/>
          </a:bodyPr>
          <a:lstStyle/>
          <a:p>
            <a:r>
              <a:rPr lang="en-GB" sz="1300" b="1">
                <a:solidFill>
                  <a:schemeClr val="accent3"/>
                </a:solidFill>
              </a:rPr>
              <a:t>Stratified squamous epithelium</a:t>
            </a:r>
          </a:p>
        </p:txBody>
      </p:sp>
      <p:cxnSp>
        <p:nvCxnSpPr>
          <p:cNvPr id="183" name="Straight Connector 182">
            <a:extLst>
              <a:ext uri="{FF2B5EF4-FFF2-40B4-BE49-F238E27FC236}">
                <a16:creationId xmlns:a16="http://schemas.microsoft.com/office/drawing/2014/main" id="{6FFE03AA-4E75-43A7-08C0-5BADE23AED7A}"/>
              </a:ext>
            </a:extLst>
          </p:cNvPr>
          <p:cNvCxnSpPr>
            <a:cxnSpLocks/>
          </p:cNvCxnSpPr>
          <p:nvPr/>
        </p:nvCxnSpPr>
        <p:spPr>
          <a:xfrm>
            <a:off x="3451134" y="3793537"/>
            <a:ext cx="5445093"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62B4175A-8DC2-9450-ECF6-A4BCA17B1628}"/>
              </a:ext>
            </a:extLst>
          </p:cNvPr>
          <p:cNvSpPr txBox="1"/>
          <p:nvPr/>
        </p:nvSpPr>
        <p:spPr>
          <a:xfrm>
            <a:off x="4744923" y="2610843"/>
            <a:ext cx="4278646" cy="258688"/>
          </a:xfrm>
          <a:prstGeom prst="rect">
            <a:avLst/>
          </a:prstGeom>
          <a:noFill/>
        </p:spPr>
        <p:txBody>
          <a:bodyPr wrap="square" rtlCol="0" anchor="ctr">
            <a:noAutofit/>
          </a:bodyPr>
          <a:lstStyle/>
          <a:p>
            <a:r>
              <a:rPr lang="en-GB" sz="1300" b="1">
                <a:solidFill>
                  <a:schemeClr val="accent3"/>
                </a:solidFill>
              </a:rPr>
              <a:t>Pseudostratified columnar ciliated epithelium</a:t>
            </a:r>
          </a:p>
        </p:txBody>
      </p:sp>
      <p:cxnSp>
        <p:nvCxnSpPr>
          <p:cNvPr id="185" name="Straight Connector 184">
            <a:extLst>
              <a:ext uri="{FF2B5EF4-FFF2-40B4-BE49-F238E27FC236}">
                <a16:creationId xmlns:a16="http://schemas.microsoft.com/office/drawing/2014/main" id="{FBF481A9-A26B-1387-ECD7-D6854B985376}"/>
              </a:ext>
            </a:extLst>
          </p:cNvPr>
          <p:cNvCxnSpPr>
            <a:cxnSpLocks/>
          </p:cNvCxnSpPr>
          <p:nvPr/>
        </p:nvCxnSpPr>
        <p:spPr>
          <a:xfrm>
            <a:off x="3451134" y="5017147"/>
            <a:ext cx="5445093" cy="797"/>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8EAE433-473D-BD0A-2225-BA46F22DE1BD}"/>
              </a:ext>
            </a:extLst>
          </p:cNvPr>
          <p:cNvSpPr txBox="1"/>
          <p:nvPr/>
        </p:nvSpPr>
        <p:spPr>
          <a:xfrm>
            <a:off x="4744923" y="3821610"/>
            <a:ext cx="4278646" cy="251526"/>
          </a:xfrm>
          <a:prstGeom prst="rect">
            <a:avLst/>
          </a:prstGeom>
          <a:noFill/>
        </p:spPr>
        <p:txBody>
          <a:bodyPr wrap="square" rtlCol="0" anchor="ctr">
            <a:noAutofit/>
          </a:bodyPr>
          <a:lstStyle/>
          <a:p>
            <a:r>
              <a:rPr lang="en-GB" sz="1300" b="1">
                <a:solidFill>
                  <a:schemeClr val="accent3"/>
                </a:solidFill>
              </a:rPr>
              <a:t>Pseudostratified columnar ciliated epithelium</a:t>
            </a:r>
          </a:p>
        </p:txBody>
      </p:sp>
      <p:grpSp>
        <p:nvGrpSpPr>
          <p:cNvPr id="187" name="Group 186">
            <a:extLst>
              <a:ext uri="{FF2B5EF4-FFF2-40B4-BE49-F238E27FC236}">
                <a16:creationId xmlns:a16="http://schemas.microsoft.com/office/drawing/2014/main" id="{A3D4019E-D5C7-E25C-6901-1E3FF6CC2E5D}"/>
              </a:ext>
            </a:extLst>
          </p:cNvPr>
          <p:cNvGrpSpPr>
            <a:grpSpLocks noChangeAspect="1"/>
          </p:cNvGrpSpPr>
          <p:nvPr/>
        </p:nvGrpSpPr>
        <p:grpSpPr>
          <a:xfrm>
            <a:off x="7027030" y="3298714"/>
            <a:ext cx="128150" cy="273384"/>
            <a:chOff x="11490960" y="2023758"/>
            <a:chExt cx="224085" cy="448365"/>
          </a:xfrm>
        </p:grpSpPr>
        <p:sp>
          <p:nvSpPr>
            <p:cNvPr id="188" name="Rectangle: Rounded Corners 187">
              <a:extLst>
                <a:ext uri="{FF2B5EF4-FFF2-40B4-BE49-F238E27FC236}">
                  <a16:creationId xmlns:a16="http://schemas.microsoft.com/office/drawing/2014/main" id="{D7753CC9-05E4-0215-C459-33FA265FF712}"/>
                </a:ext>
              </a:extLst>
            </p:cNvPr>
            <p:cNvSpPr/>
            <p:nvPr/>
          </p:nvSpPr>
          <p:spPr>
            <a:xfrm>
              <a:off x="11490960" y="2153074"/>
              <a:ext cx="224085" cy="319049"/>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kern="0" cap="none" spc="0" normalizeH="0" noProof="0">
                <a:ln>
                  <a:noFill/>
                </a:ln>
                <a:effectLst/>
                <a:uLnTx/>
                <a:uFillTx/>
                <a:cs typeface="Arial" panose="020B0604020202020204" pitchFamily="34" charset="0"/>
              </a:endParaRPr>
            </a:p>
          </p:txBody>
        </p:sp>
        <p:sp>
          <p:nvSpPr>
            <p:cNvPr id="189" name="Oval 188">
              <a:extLst>
                <a:ext uri="{FF2B5EF4-FFF2-40B4-BE49-F238E27FC236}">
                  <a16:creationId xmlns:a16="http://schemas.microsoft.com/office/drawing/2014/main" id="{D48E9A13-AB69-D44D-B6DE-385AF55B8C88}"/>
                </a:ext>
              </a:extLst>
            </p:cNvPr>
            <p:cNvSpPr/>
            <p:nvPr/>
          </p:nvSpPr>
          <p:spPr>
            <a:xfrm>
              <a:off x="11546282" y="2303882"/>
              <a:ext cx="113436" cy="93222"/>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kern="0" cap="none" spc="0" normalizeH="0" noProof="0">
                <a:ln>
                  <a:noFill/>
                </a:ln>
                <a:effectLst/>
                <a:uLnTx/>
                <a:uFillTx/>
                <a:cs typeface="Arial" panose="020B0604020202020204" pitchFamily="34" charset="0"/>
              </a:endParaRPr>
            </a:p>
          </p:txBody>
        </p:sp>
        <p:sp>
          <p:nvSpPr>
            <p:cNvPr id="190" name="Oval 189">
              <a:extLst>
                <a:ext uri="{FF2B5EF4-FFF2-40B4-BE49-F238E27FC236}">
                  <a16:creationId xmlns:a16="http://schemas.microsoft.com/office/drawing/2014/main" id="{A107799F-2CA4-6B7E-026B-5FAB5961F30E}"/>
                </a:ext>
              </a:extLst>
            </p:cNvPr>
            <p:cNvSpPr/>
            <p:nvPr/>
          </p:nvSpPr>
          <p:spPr>
            <a:xfrm>
              <a:off x="11565757" y="2023758"/>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solidFill>
                  <a:schemeClr val="tx1"/>
                </a:solidFill>
              </a:endParaRPr>
            </a:p>
          </p:txBody>
        </p:sp>
        <p:sp>
          <p:nvSpPr>
            <p:cNvPr id="191" name="Oval 190">
              <a:extLst>
                <a:ext uri="{FF2B5EF4-FFF2-40B4-BE49-F238E27FC236}">
                  <a16:creationId xmlns:a16="http://schemas.microsoft.com/office/drawing/2014/main" id="{64DDA37C-34FB-C5FA-EE87-2DADE956F982}"/>
                </a:ext>
              </a:extLst>
            </p:cNvPr>
            <p:cNvSpPr/>
            <p:nvPr/>
          </p:nvSpPr>
          <p:spPr>
            <a:xfrm>
              <a:off x="11551035" y="2120717"/>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solidFill>
                  <a:schemeClr val="tx1"/>
                </a:solidFill>
              </a:endParaRPr>
            </a:p>
          </p:txBody>
        </p:sp>
        <p:sp>
          <p:nvSpPr>
            <p:cNvPr id="192" name="Oval 191">
              <a:extLst>
                <a:ext uri="{FF2B5EF4-FFF2-40B4-BE49-F238E27FC236}">
                  <a16:creationId xmlns:a16="http://schemas.microsoft.com/office/drawing/2014/main" id="{7E10C1F0-0F1E-6400-7277-DFC1E72BE0B8}"/>
                </a:ext>
              </a:extLst>
            </p:cNvPr>
            <p:cNvSpPr/>
            <p:nvPr/>
          </p:nvSpPr>
          <p:spPr>
            <a:xfrm>
              <a:off x="11626324" y="2085773"/>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solidFill>
                  <a:schemeClr val="tx1"/>
                </a:solidFill>
              </a:endParaRPr>
            </a:p>
          </p:txBody>
        </p:sp>
      </p:grpSp>
      <p:sp>
        <p:nvSpPr>
          <p:cNvPr id="193" name="TextBox 192">
            <a:extLst>
              <a:ext uri="{FF2B5EF4-FFF2-40B4-BE49-F238E27FC236}">
                <a16:creationId xmlns:a16="http://schemas.microsoft.com/office/drawing/2014/main" id="{1CC2BEFF-BC62-F35E-1A43-89789685C2F4}"/>
              </a:ext>
            </a:extLst>
          </p:cNvPr>
          <p:cNvSpPr txBox="1"/>
          <p:nvPr/>
        </p:nvSpPr>
        <p:spPr>
          <a:xfrm>
            <a:off x="7239706" y="3308539"/>
            <a:ext cx="1274229" cy="253733"/>
          </a:xfrm>
          <a:prstGeom prst="rect">
            <a:avLst/>
          </a:prstGeom>
          <a:noFill/>
        </p:spPr>
        <p:txBody>
          <a:bodyPr wrap="square" rtlCol="0" anchor="ctr">
            <a:noAutofit/>
          </a:bodyPr>
          <a:lstStyle/>
          <a:p>
            <a:r>
              <a:rPr lang="en-GB" sz="1050"/>
              <a:t>Secretes mucus</a:t>
            </a:r>
          </a:p>
        </p:txBody>
      </p:sp>
      <p:grpSp>
        <p:nvGrpSpPr>
          <p:cNvPr id="194" name="Epithelial Cell">
            <a:extLst>
              <a:ext uri="{FF2B5EF4-FFF2-40B4-BE49-F238E27FC236}">
                <a16:creationId xmlns:a16="http://schemas.microsoft.com/office/drawing/2014/main" id="{76DF075F-3D4E-7D9A-C2E9-5DBAB60A7E37}"/>
              </a:ext>
            </a:extLst>
          </p:cNvPr>
          <p:cNvGrpSpPr>
            <a:grpSpLocks noChangeAspect="1"/>
          </p:cNvGrpSpPr>
          <p:nvPr/>
        </p:nvGrpSpPr>
        <p:grpSpPr>
          <a:xfrm rot="10800000" flipV="1">
            <a:off x="4924325" y="2990026"/>
            <a:ext cx="136027" cy="263324"/>
            <a:chOff x="4692938" y="1805889"/>
            <a:chExt cx="506734" cy="942934"/>
          </a:xfrm>
        </p:grpSpPr>
        <p:sp>
          <p:nvSpPr>
            <p:cNvPr id="195" name="Freeform: Shape 194">
              <a:extLst>
                <a:ext uri="{FF2B5EF4-FFF2-40B4-BE49-F238E27FC236}">
                  <a16:creationId xmlns:a16="http://schemas.microsoft.com/office/drawing/2014/main" id="{C39905C8-C354-63FB-F53C-965ADCA7585F}"/>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196" name="Freeform: Shape 195">
              <a:extLst>
                <a:ext uri="{FF2B5EF4-FFF2-40B4-BE49-F238E27FC236}">
                  <a16:creationId xmlns:a16="http://schemas.microsoft.com/office/drawing/2014/main" id="{75700F99-C176-68CB-76FA-FF33CAA999B5}"/>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97" name="Freeform: Shape 196">
              <a:extLst>
                <a:ext uri="{FF2B5EF4-FFF2-40B4-BE49-F238E27FC236}">
                  <a16:creationId xmlns:a16="http://schemas.microsoft.com/office/drawing/2014/main" id="{BB5B4A54-C690-6819-0E4F-A6886B791DC4}"/>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98" name="Freeform: Shape 197">
              <a:extLst>
                <a:ext uri="{FF2B5EF4-FFF2-40B4-BE49-F238E27FC236}">
                  <a16:creationId xmlns:a16="http://schemas.microsoft.com/office/drawing/2014/main" id="{7618DA5A-1E0E-DBC1-4AC3-AAEE4B7A9044}"/>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99" name="Freeform: Shape 198">
              <a:extLst>
                <a:ext uri="{FF2B5EF4-FFF2-40B4-BE49-F238E27FC236}">
                  <a16:creationId xmlns:a16="http://schemas.microsoft.com/office/drawing/2014/main" id="{F7C90D78-511D-D75E-0E8E-DFDAA8D9A856}"/>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00" name="Freeform: Shape 199">
              <a:extLst>
                <a:ext uri="{FF2B5EF4-FFF2-40B4-BE49-F238E27FC236}">
                  <a16:creationId xmlns:a16="http://schemas.microsoft.com/office/drawing/2014/main" id="{E57F04E3-F35A-3DBD-5A7D-9AB9C861350C}"/>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01" name="Freeform: Shape 200">
              <a:extLst>
                <a:ext uri="{FF2B5EF4-FFF2-40B4-BE49-F238E27FC236}">
                  <a16:creationId xmlns:a16="http://schemas.microsoft.com/office/drawing/2014/main" id="{DE6EF26A-23D1-C160-3F83-63240D5E6154}"/>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02" name="Freeform: Shape 201">
              <a:extLst>
                <a:ext uri="{FF2B5EF4-FFF2-40B4-BE49-F238E27FC236}">
                  <a16:creationId xmlns:a16="http://schemas.microsoft.com/office/drawing/2014/main" id="{607CC104-3487-2C15-B0F7-BA312D4C5CBB}"/>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03" name="Freeform: Shape 202">
              <a:extLst>
                <a:ext uri="{FF2B5EF4-FFF2-40B4-BE49-F238E27FC236}">
                  <a16:creationId xmlns:a16="http://schemas.microsoft.com/office/drawing/2014/main" id="{16E297DC-6260-E65A-39A1-A7FD87EC7E2B}"/>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204" name="Group 203">
              <a:extLst>
                <a:ext uri="{FF2B5EF4-FFF2-40B4-BE49-F238E27FC236}">
                  <a16:creationId xmlns:a16="http://schemas.microsoft.com/office/drawing/2014/main" id="{BA05A5CA-ED71-BFFE-E1A0-831A5F8996EC}"/>
                </a:ext>
              </a:extLst>
            </p:cNvPr>
            <p:cNvGrpSpPr/>
            <p:nvPr/>
          </p:nvGrpSpPr>
          <p:grpSpPr>
            <a:xfrm>
              <a:off x="4692938" y="2033317"/>
              <a:ext cx="506734" cy="715506"/>
              <a:chOff x="664078" y="1946983"/>
              <a:chExt cx="506734" cy="715506"/>
            </a:xfrm>
          </p:grpSpPr>
          <p:sp>
            <p:nvSpPr>
              <p:cNvPr id="205" name="Rectangle: Rounded Corners 204">
                <a:extLst>
                  <a:ext uri="{FF2B5EF4-FFF2-40B4-BE49-F238E27FC236}">
                    <a16:creationId xmlns:a16="http://schemas.microsoft.com/office/drawing/2014/main" id="{7111490E-0725-4C4A-D943-8A3AD80D5D74}"/>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206" name="Oval 205">
                <a:extLst>
                  <a:ext uri="{FF2B5EF4-FFF2-40B4-BE49-F238E27FC236}">
                    <a16:creationId xmlns:a16="http://schemas.microsoft.com/office/drawing/2014/main" id="{954CE100-64AE-A414-5D1B-EF4A370C6ABA}"/>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sp>
        <p:nvSpPr>
          <p:cNvPr id="207" name="TextBox 206">
            <a:extLst>
              <a:ext uri="{FF2B5EF4-FFF2-40B4-BE49-F238E27FC236}">
                <a16:creationId xmlns:a16="http://schemas.microsoft.com/office/drawing/2014/main" id="{395A580F-3AE1-97A9-BB7A-2EADED9B68BF}"/>
              </a:ext>
            </a:extLst>
          </p:cNvPr>
          <p:cNvSpPr txBox="1"/>
          <p:nvPr/>
        </p:nvSpPr>
        <p:spPr>
          <a:xfrm>
            <a:off x="5114813" y="3012074"/>
            <a:ext cx="2127691" cy="253733"/>
          </a:xfrm>
          <a:prstGeom prst="rect">
            <a:avLst/>
          </a:prstGeom>
          <a:noFill/>
        </p:spPr>
        <p:txBody>
          <a:bodyPr wrap="square" rtlCol="0" anchor="ctr">
            <a:noAutofit/>
          </a:bodyPr>
          <a:lstStyle/>
          <a:p>
            <a:r>
              <a:rPr lang="en-GB" sz="1050"/>
              <a:t>Facilitates mucus clearance</a:t>
            </a:r>
          </a:p>
        </p:txBody>
      </p:sp>
      <p:grpSp>
        <p:nvGrpSpPr>
          <p:cNvPr id="208" name="Group 207">
            <a:extLst>
              <a:ext uri="{FF2B5EF4-FFF2-40B4-BE49-F238E27FC236}">
                <a16:creationId xmlns:a16="http://schemas.microsoft.com/office/drawing/2014/main" id="{ECA10027-FBFA-AAE8-1FFD-D45E944F87FB}"/>
              </a:ext>
            </a:extLst>
          </p:cNvPr>
          <p:cNvGrpSpPr/>
          <p:nvPr/>
        </p:nvGrpSpPr>
        <p:grpSpPr>
          <a:xfrm>
            <a:off x="4907038" y="3349706"/>
            <a:ext cx="170601" cy="171400"/>
            <a:chOff x="12287345" y="1302669"/>
            <a:chExt cx="1627247" cy="1480946"/>
          </a:xfrm>
        </p:grpSpPr>
        <p:sp>
          <p:nvSpPr>
            <p:cNvPr id="209" name="Graphic 6524">
              <a:extLst>
                <a:ext uri="{FF2B5EF4-FFF2-40B4-BE49-F238E27FC236}">
                  <a16:creationId xmlns:a16="http://schemas.microsoft.com/office/drawing/2014/main" id="{DF03D42B-4CC5-B553-E910-9BEE425CD53B}"/>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210" name="Oval 209">
              <a:extLst>
                <a:ext uri="{FF2B5EF4-FFF2-40B4-BE49-F238E27FC236}">
                  <a16:creationId xmlns:a16="http://schemas.microsoft.com/office/drawing/2014/main" id="{3C384DDC-6988-B959-9A0B-94C6023522E4}"/>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1" name="TextBox 210">
            <a:extLst>
              <a:ext uri="{FF2B5EF4-FFF2-40B4-BE49-F238E27FC236}">
                <a16:creationId xmlns:a16="http://schemas.microsoft.com/office/drawing/2014/main" id="{DCBC3400-4F76-A7D3-82E5-B20CD1A7A043}"/>
              </a:ext>
            </a:extLst>
          </p:cNvPr>
          <p:cNvSpPr txBox="1"/>
          <p:nvPr/>
        </p:nvSpPr>
        <p:spPr>
          <a:xfrm>
            <a:off x="4744923" y="5058337"/>
            <a:ext cx="3329828" cy="280586"/>
          </a:xfrm>
          <a:prstGeom prst="rect">
            <a:avLst/>
          </a:prstGeom>
          <a:noFill/>
        </p:spPr>
        <p:txBody>
          <a:bodyPr wrap="square" rtlCol="0" anchor="ctr">
            <a:noAutofit/>
          </a:bodyPr>
          <a:lstStyle/>
          <a:p>
            <a:r>
              <a:rPr lang="en-GB" sz="1300" b="1">
                <a:solidFill>
                  <a:schemeClr val="accent3"/>
                </a:solidFill>
              </a:rPr>
              <a:t>Cuboidal / simple squamous epithelium  </a:t>
            </a:r>
          </a:p>
        </p:txBody>
      </p:sp>
      <p:sp>
        <p:nvSpPr>
          <p:cNvPr id="212" name="TextBox 211">
            <a:extLst>
              <a:ext uri="{FF2B5EF4-FFF2-40B4-BE49-F238E27FC236}">
                <a16:creationId xmlns:a16="http://schemas.microsoft.com/office/drawing/2014/main" id="{097B96AE-9A82-A4E4-A0C9-EB1526CCFA2A}"/>
              </a:ext>
            </a:extLst>
          </p:cNvPr>
          <p:cNvSpPr txBox="1"/>
          <p:nvPr/>
        </p:nvSpPr>
        <p:spPr>
          <a:xfrm>
            <a:off x="5114813" y="4371249"/>
            <a:ext cx="1913625" cy="253733"/>
          </a:xfrm>
          <a:prstGeom prst="rect">
            <a:avLst/>
          </a:prstGeom>
          <a:noFill/>
        </p:spPr>
        <p:txBody>
          <a:bodyPr wrap="square" rtlCol="0" anchor="ctr">
            <a:noAutofit/>
          </a:bodyPr>
          <a:lstStyle/>
          <a:p>
            <a:r>
              <a:rPr lang="en-GB" sz="1050"/>
              <a:t>Facilitates homeostasis</a:t>
            </a:r>
          </a:p>
        </p:txBody>
      </p:sp>
      <p:grpSp>
        <p:nvGrpSpPr>
          <p:cNvPr id="213" name="Epithelial Cell">
            <a:extLst>
              <a:ext uri="{FF2B5EF4-FFF2-40B4-BE49-F238E27FC236}">
                <a16:creationId xmlns:a16="http://schemas.microsoft.com/office/drawing/2014/main" id="{E526BF91-2705-DED2-5B8F-C85205C70F8A}"/>
              </a:ext>
            </a:extLst>
          </p:cNvPr>
          <p:cNvGrpSpPr>
            <a:grpSpLocks noChangeAspect="1"/>
          </p:cNvGrpSpPr>
          <p:nvPr/>
        </p:nvGrpSpPr>
        <p:grpSpPr>
          <a:xfrm rot="16200000">
            <a:off x="4087197" y="3823177"/>
            <a:ext cx="180883" cy="350156"/>
            <a:chOff x="4692938" y="1805889"/>
            <a:chExt cx="506734" cy="942934"/>
          </a:xfrm>
        </p:grpSpPr>
        <p:sp>
          <p:nvSpPr>
            <p:cNvPr id="214" name="Freeform: Shape 213">
              <a:extLst>
                <a:ext uri="{FF2B5EF4-FFF2-40B4-BE49-F238E27FC236}">
                  <a16:creationId xmlns:a16="http://schemas.microsoft.com/office/drawing/2014/main" id="{10FEB625-FB8E-C3C9-083A-4602F558DC41}"/>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215" name="Freeform: Shape 214">
              <a:extLst>
                <a:ext uri="{FF2B5EF4-FFF2-40B4-BE49-F238E27FC236}">
                  <a16:creationId xmlns:a16="http://schemas.microsoft.com/office/drawing/2014/main" id="{10C6B133-10CE-07FB-9719-22412260A901}"/>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16" name="Freeform: Shape 215">
              <a:extLst>
                <a:ext uri="{FF2B5EF4-FFF2-40B4-BE49-F238E27FC236}">
                  <a16:creationId xmlns:a16="http://schemas.microsoft.com/office/drawing/2014/main" id="{917D6D2C-FA54-8512-2CF5-145C442EDC50}"/>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17" name="Freeform: Shape 216">
              <a:extLst>
                <a:ext uri="{FF2B5EF4-FFF2-40B4-BE49-F238E27FC236}">
                  <a16:creationId xmlns:a16="http://schemas.microsoft.com/office/drawing/2014/main" id="{132A49CF-7CB0-64BC-DFAE-1CE41975F37D}"/>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18" name="Freeform: Shape 217">
              <a:extLst>
                <a:ext uri="{FF2B5EF4-FFF2-40B4-BE49-F238E27FC236}">
                  <a16:creationId xmlns:a16="http://schemas.microsoft.com/office/drawing/2014/main" id="{01E457AB-CA1A-C537-C792-B80D48037227}"/>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19" name="Freeform: Shape 218">
              <a:extLst>
                <a:ext uri="{FF2B5EF4-FFF2-40B4-BE49-F238E27FC236}">
                  <a16:creationId xmlns:a16="http://schemas.microsoft.com/office/drawing/2014/main" id="{4FEFD948-C9C0-D3EC-5340-7CC835649B0D}"/>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20" name="Freeform: Shape 219">
              <a:extLst>
                <a:ext uri="{FF2B5EF4-FFF2-40B4-BE49-F238E27FC236}">
                  <a16:creationId xmlns:a16="http://schemas.microsoft.com/office/drawing/2014/main" id="{DEA721E5-9581-7403-3615-78BD164FD785}"/>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21" name="Freeform: Shape 220">
              <a:extLst>
                <a:ext uri="{FF2B5EF4-FFF2-40B4-BE49-F238E27FC236}">
                  <a16:creationId xmlns:a16="http://schemas.microsoft.com/office/drawing/2014/main" id="{B7090BFB-EB0B-8600-42BA-29E23D9E8F16}"/>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22" name="Freeform: Shape 221">
              <a:extLst>
                <a:ext uri="{FF2B5EF4-FFF2-40B4-BE49-F238E27FC236}">
                  <a16:creationId xmlns:a16="http://schemas.microsoft.com/office/drawing/2014/main" id="{6CE64159-6F6A-8A79-DE1A-D86BD7B6A4F2}"/>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223" name="Group 222">
              <a:extLst>
                <a:ext uri="{FF2B5EF4-FFF2-40B4-BE49-F238E27FC236}">
                  <a16:creationId xmlns:a16="http://schemas.microsoft.com/office/drawing/2014/main" id="{D25318DD-30C2-E080-7591-0B9AE3BD49F2}"/>
                </a:ext>
              </a:extLst>
            </p:cNvPr>
            <p:cNvGrpSpPr/>
            <p:nvPr/>
          </p:nvGrpSpPr>
          <p:grpSpPr>
            <a:xfrm>
              <a:off x="4692938" y="2033317"/>
              <a:ext cx="506734" cy="715506"/>
              <a:chOff x="664078" y="1946983"/>
              <a:chExt cx="506734" cy="715506"/>
            </a:xfrm>
          </p:grpSpPr>
          <p:sp>
            <p:nvSpPr>
              <p:cNvPr id="224" name="Rectangle: Rounded Corners 223">
                <a:extLst>
                  <a:ext uri="{FF2B5EF4-FFF2-40B4-BE49-F238E27FC236}">
                    <a16:creationId xmlns:a16="http://schemas.microsoft.com/office/drawing/2014/main" id="{F1CC046A-C327-9CC5-71D7-855E8C77B452}"/>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225" name="Oval 224">
                <a:extLst>
                  <a:ext uri="{FF2B5EF4-FFF2-40B4-BE49-F238E27FC236}">
                    <a16:creationId xmlns:a16="http://schemas.microsoft.com/office/drawing/2014/main" id="{3CFAB532-0A20-F820-8A77-60BAF654950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226" name="Epithelial Cell">
            <a:extLst>
              <a:ext uri="{FF2B5EF4-FFF2-40B4-BE49-F238E27FC236}">
                <a16:creationId xmlns:a16="http://schemas.microsoft.com/office/drawing/2014/main" id="{44B97963-B124-3CC1-F902-5E17C96D196F}"/>
              </a:ext>
            </a:extLst>
          </p:cNvPr>
          <p:cNvGrpSpPr>
            <a:grpSpLocks noChangeAspect="1"/>
          </p:cNvGrpSpPr>
          <p:nvPr/>
        </p:nvGrpSpPr>
        <p:grpSpPr>
          <a:xfrm rot="10800000" flipV="1">
            <a:off x="4924326" y="4061758"/>
            <a:ext cx="136027" cy="263324"/>
            <a:chOff x="4692938" y="1805889"/>
            <a:chExt cx="506734" cy="942934"/>
          </a:xfrm>
        </p:grpSpPr>
        <p:sp>
          <p:nvSpPr>
            <p:cNvPr id="227" name="Freeform: Shape 226">
              <a:extLst>
                <a:ext uri="{FF2B5EF4-FFF2-40B4-BE49-F238E27FC236}">
                  <a16:creationId xmlns:a16="http://schemas.microsoft.com/office/drawing/2014/main" id="{50B3938C-F4F1-2C91-9C21-575DB0D6F22E}"/>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228" name="Freeform: Shape 227">
              <a:extLst>
                <a:ext uri="{FF2B5EF4-FFF2-40B4-BE49-F238E27FC236}">
                  <a16:creationId xmlns:a16="http://schemas.microsoft.com/office/drawing/2014/main" id="{B0C42941-C354-DA7D-2D29-2B7D0BBB7BB5}"/>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29" name="Freeform: Shape 228">
              <a:extLst>
                <a:ext uri="{FF2B5EF4-FFF2-40B4-BE49-F238E27FC236}">
                  <a16:creationId xmlns:a16="http://schemas.microsoft.com/office/drawing/2014/main" id="{E2489354-7008-405C-6248-04C32DD8C298}"/>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0" name="Freeform: Shape 229">
              <a:extLst>
                <a:ext uri="{FF2B5EF4-FFF2-40B4-BE49-F238E27FC236}">
                  <a16:creationId xmlns:a16="http://schemas.microsoft.com/office/drawing/2014/main" id="{0E2767FB-1AE9-BB74-8885-5AB650CE7A39}"/>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1" name="Freeform: Shape 230">
              <a:extLst>
                <a:ext uri="{FF2B5EF4-FFF2-40B4-BE49-F238E27FC236}">
                  <a16:creationId xmlns:a16="http://schemas.microsoft.com/office/drawing/2014/main" id="{A5862719-5271-93C0-543F-63F21760B439}"/>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2" name="Freeform: Shape 231">
              <a:extLst>
                <a:ext uri="{FF2B5EF4-FFF2-40B4-BE49-F238E27FC236}">
                  <a16:creationId xmlns:a16="http://schemas.microsoft.com/office/drawing/2014/main" id="{CA316247-1382-5749-B8AA-5F1CB0541C43}"/>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3" name="Freeform: Shape 232">
              <a:extLst>
                <a:ext uri="{FF2B5EF4-FFF2-40B4-BE49-F238E27FC236}">
                  <a16:creationId xmlns:a16="http://schemas.microsoft.com/office/drawing/2014/main" id="{93CB48A2-762A-A710-3CD9-52005575FE3F}"/>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4" name="Freeform: Shape 233">
              <a:extLst>
                <a:ext uri="{FF2B5EF4-FFF2-40B4-BE49-F238E27FC236}">
                  <a16:creationId xmlns:a16="http://schemas.microsoft.com/office/drawing/2014/main" id="{5B8BA8CF-5980-15C4-2ADB-F3A1399DCA49}"/>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5" name="Freeform: Shape 234">
              <a:extLst>
                <a:ext uri="{FF2B5EF4-FFF2-40B4-BE49-F238E27FC236}">
                  <a16:creationId xmlns:a16="http://schemas.microsoft.com/office/drawing/2014/main" id="{D759A566-1826-32FD-3AF6-46C4DF387119}"/>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236" name="Group 235">
              <a:extLst>
                <a:ext uri="{FF2B5EF4-FFF2-40B4-BE49-F238E27FC236}">
                  <a16:creationId xmlns:a16="http://schemas.microsoft.com/office/drawing/2014/main" id="{904D3DB4-3C92-F8A4-EF81-EB6ACCEFC3FB}"/>
                </a:ext>
              </a:extLst>
            </p:cNvPr>
            <p:cNvGrpSpPr/>
            <p:nvPr/>
          </p:nvGrpSpPr>
          <p:grpSpPr>
            <a:xfrm>
              <a:off x="4692938" y="2033317"/>
              <a:ext cx="506734" cy="715506"/>
              <a:chOff x="664078" y="1946983"/>
              <a:chExt cx="506734" cy="715506"/>
            </a:xfrm>
          </p:grpSpPr>
          <p:sp>
            <p:nvSpPr>
              <p:cNvPr id="237" name="Rectangle: Rounded Corners 236">
                <a:extLst>
                  <a:ext uri="{FF2B5EF4-FFF2-40B4-BE49-F238E27FC236}">
                    <a16:creationId xmlns:a16="http://schemas.microsoft.com/office/drawing/2014/main" id="{611B80C6-C10B-BCB1-B466-5ECEABC1B229}"/>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238" name="Oval 237">
                <a:extLst>
                  <a:ext uri="{FF2B5EF4-FFF2-40B4-BE49-F238E27FC236}">
                    <a16:creationId xmlns:a16="http://schemas.microsoft.com/office/drawing/2014/main" id="{5EA33987-A5C7-BEF0-9FAD-DC385D55F0C7}"/>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sp>
        <p:nvSpPr>
          <p:cNvPr id="239" name="TextBox 238">
            <a:extLst>
              <a:ext uri="{FF2B5EF4-FFF2-40B4-BE49-F238E27FC236}">
                <a16:creationId xmlns:a16="http://schemas.microsoft.com/office/drawing/2014/main" id="{BFE9A604-96C6-D39D-8957-8BD58203BB54}"/>
              </a:ext>
            </a:extLst>
          </p:cNvPr>
          <p:cNvSpPr txBox="1"/>
          <p:nvPr/>
        </p:nvSpPr>
        <p:spPr>
          <a:xfrm>
            <a:off x="5114813" y="4066554"/>
            <a:ext cx="1781864" cy="253733"/>
          </a:xfrm>
          <a:prstGeom prst="rect">
            <a:avLst/>
          </a:prstGeom>
          <a:noFill/>
        </p:spPr>
        <p:txBody>
          <a:bodyPr wrap="square" rtlCol="0" anchor="ctr">
            <a:noAutofit/>
          </a:bodyPr>
          <a:lstStyle/>
          <a:p>
            <a:r>
              <a:rPr lang="en-GB" sz="1050"/>
              <a:t>Facilitates mucus clearance</a:t>
            </a:r>
          </a:p>
        </p:txBody>
      </p:sp>
      <p:grpSp>
        <p:nvGrpSpPr>
          <p:cNvPr id="240" name="Group 239">
            <a:extLst>
              <a:ext uri="{FF2B5EF4-FFF2-40B4-BE49-F238E27FC236}">
                <a16:creationId xmlns:a16="http://schemas.microsoft.com/office/drawing/2014/main" id="{53602F14-D3A8-FF7A-776B-0982619B1356}"/>
              </a:ext>
            </a:extLst>
          </p:cNvPr>
          <p:cNvGrpSpPr/>
          <p:nvPr/>
        </p:nvGrpSpPr>
        <p:grpSpPr>
          <a:xfrm>
            <a:off x="4907038" y="4704038"/>
            <a:ext cx="170601" cy="171400"/>
            <a:chOff x="12287345" y="1302669"/>
            <a:chExt cx="1627247" cy="1480946"/>
          </a:xfrm>
        </p:grpSpPr>
        <p:sp>
          <p:nvSpPr>
            <p:cNvPr id="241" name="Graphic 6524">
              <a:extLst>
                <a:ext uri="{FF2B5EF4-FFF2-40B4-BE49-F238E27FC236}">
                  <a16:creationId xmlns:a16="http://schemas.microsoft.com/office/drawing/2014/main" id="{86F5C858-2171-9B9D-C6AB-0A8B49B41792}"/>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242" name="Oval 241">
              <a:extLst>
                <a:ext uri="{FF2B5EF4-FFF2-40B4-BE49-F238E27FC236}">
                  <a16:creationId xmlns:a16="http://schemas.microsoft.com/office/drawing/2014/main" id="{4A43D6E8-B239-1110-6BDE-FB925AC57224}"/>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3" name="TextBox 242">
            <a:extLst>
              <a:ext uri="{FF2B5EF4-FFF2-40B4-BE49-F238E27FC236}">
                <a16:creationId xmlns:a16="http://schemas.microsoft.com/office/drawing/2014/main" id="{6A0390F3-1BBE-BEAA-F369-2151DE55E749}"/>
              </a:ext>
            </a:extLst>
          </p:cNvPr>
          <p:cNvSpPr txBox="1"/>
          <p:nvPr/>
        </p:nvSpPr>
        <p:spPr>
          <a:xfrm>
            <a:off x="5114814" y="3339292"/>
            <a:ext cx="1801698" cy="253733"/>
          </a:xfrm>
          <a:prstGeom prst="rect">
            <a:avLst/>
          </a:prstGeom>
          <a:noFill/>
        </p:spPr>
        <p:txBody>
          <a:bodyPr wrap="square" rtlCol="0" anchor="ctr">
            <a:noAutofit/>
          </a:bodyPr>
          <a:lstStyle/>
          <a:p>
            <a:r>
              <a:rPr lang="en-GB" sz="1050"/>
              <a:t>Differentiates into ciliated cell and goblet cell lineages  </a:t>
            </a:r>
          </a:p>
        </p:txBody>
      </p:sp>
      <p:sp>
        <p:nvSpPr>
          <p:cNvPr id="244" name="TextBox 243">
            <a:extLst>
              <a:ext uri="{FF2B5EF4-FFF2-40B4-BE49-F238E27FC236}">
                <a16:creationId xmlns:a16="http://schemas.microsoft.com/office/drawing/2014/main" id="{62B2AFEF-F714-3B3E-A424-B63B29B8BA2D}"/>
              </a:ext>
            </a:extLst>
          </p:cNvPr>
          <p:cNvSpPr txBox="1"/>
          <p:nvPr/>
        </p:nvSpPr>
        <p:spPr>
          <a:xfrm>
            <a:off x="5114813" y="4662871"/>
            <a:ext cx="2427312" cy="253733"/>
          </a:xfrm>
          <a:prstGeom prst="rect">
            <a:avLst/>
          </a:prstGeom>
          <a:noFill/>
        </p:spPr>
        <p:txBody>
          <a:bodyPr wrap="square" rtlCol="0" anchor="ctr">
            <a:noAutofit/>
          </a:bodyPr>
          <a:lstStyle/>
          <a:p>
            <a:r>
              <a:rPr lang="en-GB" sz="1050"/>
              <a:t>Differentiates into ciliated cell lineages  </a:t>
            </a:r>
          </a:p>
        </p:txBody>
      </p:sp>
      <p:sp>
        <p:nvSpPr>
          <p:cNvPr id="245" name="TextBox 244">
            <a:extLst>
              <a:ext uri="{FF2B5EF4-FFF2-40B4-BE49-F238E27FC236}">
                <a16:creationId xmlns:a16="http://schemas.microsoft.com/office/drawing/2014/main" id="{36A3DFEE-6032-08D1-8F5F-BEE13C82D4E6}"/>
              </a:ext>
            </a:extLst>
          </p:cNvPr>
          <p:cNvSpPr txBox="1"/>
          <p:nvPr/>
        </p:nvSpPr>
        <p:spPr>
          <a:xfrm>
            <a:off x="5209703" y="1954112"/>
            <a:ext cx="2734815" cy="253733"/>
          </a:xfrm>
          <a:prstGeom prst="rect">
            <a:avLst/>
          </a:prstGeom>
          <a:noFill/>
        </p:spPr>
        <p:txBody>
          <a:bodyPr wrap="square" rtlCol="0" anchor="ctr">
            <a:noAutofit/>
          </a:bodyPr>
          <a:lstStyle/>
          <a:p>
            <a:r>
              <a:rPr lang="en-GB" sz="1050"/>
              <a:t>Forms a physical barrier</a:t>
            </a:r>
          </a:p>
        </p:txBody>
      </p:sp>
      <p:sp>
        <p:nvSpPr>
          <p:cNvPr id="246" name="TextBox 245">
            <a:extLst>
              <a:ext uri="{FF2B5EF4-FFF2-40B4-BE49-F238E27FC236}">
                <a16:creationId xmlns:a16="http://schemas.microsoft.com/office/drawing/2014/main" id="{ADB20ECE-5052-D8C7-5D36-BFDC013ACDCD}"/>
              </a:ext>
            </a:extLst>
          </p:cNvPr>
          <p:cNvSpPr txBox="1"/>
          <p:nvPr/>
        </p:nvSpPr>
        <p:spPr>
          <a:xfrm>
            <a:off x="5114813" y="5295117"/>
            <a:ext cx="3053598" cy="253733"/>
          </a:xfrm>
          <a:prstGeom prst="rect">
            <a:avLst/>
          </a:prstGeom>
          <a:noFill/>
        </p:spPr>
        <p:txBody>
          <a:bodyPr wrap="square" rtlCol="0" anchor="ctr">
            <a:noAutofit/>
          </a:bodyPr>
          <a:lstStyle/>
          <a:p>
            <a:r>
              <a:rPr lang="en-GB" sz="1050"/>
              <a:t>Participates in surfactant production</a:t>
            </a:r>
          </a:p>
        </p:txBody>
      </p:sp>
      <p:grpSp>
        <p:nvGrpSpPr>
          <p:cNvPr id="247" name="Group 246">
            <a:extLst>
              <a:ext uri="{FF2B5EF4-FFF2-40B4-BE49-F238E27FC236}">
                <a16:creationId xmlns:a16="http://schemas.microsoft.com/office/drawing/2014/main" id="{3C991ABC-03DF-1249-767B-1A58E827E06D}"/>
              </a:ext>
            </a:extLst>
          </p:cNvPr>
          <p:cNvGrpSpPr/>
          <p:nvPr/>
        </p:nvGrpSpPr>
        <p:grpSpPr>
          <a:xfrm>
            <a:off x="4923136" y="4378705"/>
            <a:ext cx="138407" cy="238821"/>
            <a:chOff x="4545369" y="3897906"/>
            <a:chExt cx="151273" cy="261021"/>
          </a:xfrm>
        </p:grpSpPr>
        <p:sp>
          <p:nvSpPr>
            <p:cNvPr id="248" name="Graphic 6532">
              <a:extLst>
                <a:ext uri="{FF2B5EF4-FFF2-40B4-BE49-F238E27FC236}">
                  <a16:creationId xmlns:a16="http://schemas.microsoft.com/office/drawing/2014/main" id="{E7A2B95E-938E-E743-89BC-AFED9A33A3BC}"/>
                </a:ext>
              </a:extLst>
            </p:cNvPr>
            <p:cNvSpPr/>
            <p:nvPr/>
          </p:nvSpPr>
          <p:spPr>
            <a:xfrm>
              <a:off x="4545369" y="3897906"/>
              <a:ext cx="151273" cy="261021"/>
            </a:xfrm>
            <a:custGeom>
              <a:avLst/>
              <a:gdLst>
                <a:gd name="connsiteX0" fmla="*/ 521732 w 1106364"/>
                <a:gd name="connsiteY0" fmla="*/ 0 h 1839320"/>
                <a:gd name="connsiteX1" fmla="*/ 584632 w 1106364"/>
                <a:gd name="connsiteY1" fmla="*/ 0 h 1839320"/>
                <a:gd name="connsiteX2" fmla="*/ 1106365 w 1106364"/>
                <a:gd name="connsiteY2" fmla="*/ 521732 h 1839320"/>
                <a:gd name="connsiteX3" fmla="*/ 1106365 w 1106364"/>
                <a:gd name="connsiteY3" fmla="*/ 1377551 h 1839320"/>
                <a:gd name="connsiteX4" fmla="*/ 644595 w 1106364"/>
                <a:gd name="connsiteY4" fmla="*/ 1839321 h 1839320"/>
                <a:gd name="connsiteX5" fmla="*/ 461845 w 1106364"/>
                <a:gd name="connsiteY5" fmla="*/ 1839321 h 1839320"/>
                <a:gd name="connsiteX6" fmla="*/ 0 w 1106364"/>
                <a:gd name="connsiteY6" fmla="*/ 1377551 h 1839320"/>
                <a:gd name="connsiteX7" fmla="*/ 0 w 1106364"/>
                <a:gd name="connsiteY7" fmla="*/ 521732 h 1839320"/>
                <a:gd name="connsiteX8" fmla="*/ 521732 w 1106364"/>
                <a:gd name="connsiteY8" fmla="*/ 0 h 18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64" h="1839320">
                  <a:moveTo>
                    <a:pt x="521732" y="0"/>
                  </a:moveTo>
                  <a:lnTo>
                    <a:pt x="584632" y="0"/>
                  </a:lnTo>
                  <a:cubicBezTo>
                    <a:pt x="872542" y="0"/>
                    <a:pt x="1106365" y="233747"/>
                    <a:pt x="1106365" y="521732"/>
                  </a:cubicBezTo>
                  <a:lnTo>
                    <a:pt x="1106365" y="1377551"/>
                  </a:lnTo>
                  <a:cubicBezTo>
                    <a:pt x="1106365" y="1632390"/>
                    <a:pt x="899435" y="1839321"/>
                    <a:pt x="644595" y="1839321"/>
                  </a:cubicBezTo>
                  <a:lnTo>
                    <a:pt x="461845" y="1839321"/>
                  </a:lnTo>
                  <a:cubicBezTo>
                    <a:pt x="206930" y="1839321"/>
                    <a:pt x="0" y="1632390"/>
                    <a:pt x="0" y="1377551"/>
                  </a:cubicBezTo>
                  <a:lnTo>
                    <a:pt x="0" y="521732"/>
                  </a:lnTo>
                  <a:cubicBezTo>
                    <a:pt x="0" y="233747"/>
                    <a:pt x="233748" y="0"/>
                    <a:pt x="521732" y="0"/>
                  </a:cubicBezTo>
                  <a:close/>
                </a:path>
              </a:pathLst>
            </a:custGeom>
            <a:gradFill>
              <a:gsLst>
                <a:gs pos="0">
                  <a:schemeClr val="tx2">
                    <a:lumMod val="20000"/>
                    <a:lumOff val="80000"/>
                  </a:schemeClr>
                </a:gs>
                <a:gs pos="100000">
                  <a:schemeClr val="tx2">
                    <a:lumMod val="40000"/>
                    <a:lumOff val="60000"/>
                  </a:schemeClr>
                </a:gs>
              </a:gsLst>
              <a:path path="circle">
                <a:fillToRect l="50000" t="50000" r="50000" b="50000"/>
              </a:path>
            </a:gradFill>
            <a:ln w="12700" cap="flat">
              <a:noFill/>
              <a:prstDash val="solid"/>
              <a:miter/>
            </a:ln>
          </p:spPr>
          <p:txBody>
            <a:bodyPr rtlCol="0" anchor="ctr"/>
            <a:lstStyle/>
            <a:p>
              <a:endParaRPr lang="en-GB"/>
            </a:p>
          </p:txBody>
        </p:sp>
        <p:sp>
          <p:nvSpPr>
            <p:cNvPr id="249" name="Oval 248">
              <a:extLst>
                <a:ext uri="{FF2B5EF4-FFF2-40B4-BE49-F238E27FC236}">
                  <a16:creationId xmlns:a16="http://schemas.microsoft.com/office/drawing/2014/main" id="{ACF8B47A-0DE5-1032-59BC-B3F55EE8AB31}"/>
                </a:ext>
              </a:extLst>
            </p:cNvPr>
            <p:cNvSpPr/>
            <p:nvPr/>
          </p:nvSpPr>
          <p:spPr>
            <a:xfrm>
              <a:off x="4561571" y="4023872"/>
              <a:ext cx="96799" cy="61464"/>
            </a:xfrm>
            <a:prstGeom prst="ellipse">
              <a:avLst/>
            </a:prstGeom>
            <a:solidFill>
              <a:schemeClr val="tx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D0C5B3E9-5FF8-386F-D41F-189FFC991F0C}"/>
                </a:ext>
              </a:extLst>
            </p:cNvPr>
            <p:cNvSpPr/>
            <p:nvPr/>
          </p:nvSpPr>
          <p:spPr>
            <a:xfrm rot="3444525">
              <a:off x="4571925" y="4000947"/>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F69236A4-9DA9-C2B7-83C6-3D01A1ACF84B}"/>
                </a:ext>
              </a:extLst>
            </p:cNvPr>
            <p:cNvSpPr/>
            <p:nvPr/>
          </p:nvSpPr>
          <p:spPr>
            <a:xfrm rot="3444525">
              <a:off x="4614683" y="3991420"/>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D4A6DA85-A513-03CF-7AA8-22A9FE2FC1AB}"/>
                </a:ext>
              </a:extLst>
            </p:cNvPr>
            <p:cNvSpPr/>
            <p:nvPr/>
          </p:nvSpPr>
          <p:spPr>
            <a:xfrm rot="3444525">
              <a:off x="4659466" y="4002746"/>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80D7A11F-F021-B9F3-5874-6318068FA5DA}"/>
                </a:ext>
              </a:extLst>
            </p:cNvPr>
            <p:cNvSpPr/>
            <p:nvPr/>
          </p:nvSpPr>
          <p:spPr>
            <a:xfrm rot="3444525">
              <a:off x="4637077" y="3957598"/>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7765A901-57ED-8D56-CCFD-B190391E367A}"/>
                </a:ext>
              </a:extLst>
            </p:cNvPr>
            <p:cNvSpPr/>
            <p:nvPr/>
          </p:nvSpPr>
          <p:spPr>
            <a:xfrm rot="3444525">
              <a:off x="4601930" y="3964376"/>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59271D00-56B6-E955-D961-4DCFF23AED3A}"/>
                </a:ext>
              </a:extLst>
            </p:cNvPr>
            <p:cNvSpPr/>
            <p:nvPr/>
          </p:nvSpPr>
          <p:spPr>
            <a:xfrm rot="3444525">
              <a:off x="4563381" y="3968888"/>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a:extLst>
                <a:ext uri="{FF2B5EF4-FFF2-40B4-BE49-F238E27FC236}">
                  <a16:creationId xmlns:a16="http://schemas.microsoft.com/office/drawing/2014/main" id="{5B226E6D-85C4-18C9-1985-BD5EBFB8F642}"/>
                </a:ext>
              </a:extLst>
            </p:cNvPr>
            <p:cNvSpPr/>
            <p:nvPr/>
          </p:nvSpPr>
          <p:spPr>
            <a:xfrm rot="3444525">
              <a:off x="4606060" y="3940910"/>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DE74690A-C24F-4782-C8F8-B7F7BCED1A4A}"/>
                </a:ext>
              </a:extLst>
            </p:cNvPr>
            <p:cNvSpPr/>
            <p:nvPr/>
          </p:nvSpPr>
          <p:spPr>
            <a:xfrm rot="3444525">
              <a:off x="4663981" y="3965521"/>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a:extLst>
              <a:ext uri="{FF2B5EF4-FFF2-40B4-BE49-F238E27FC236}">
                <a16:creationId xmlns:a16="http://schemas.microsoft.com/office/drawing/2014/main" id="{7D455D24-0C4A-EC32-3903-1CB9BE55D7B1}"/>
              </a:ext>
            </a:extLst>
          </p:cNvPr>
          <p:cNvGrpSpPr/>
          <p:nvPr/>
        </p:nvGrpSpPr>
        <p:grpSpPr>
          <a:xfrm>
            <a:off x="6906736" y="4130348"/>
            <a:ext cx="370993" cy="105839"/>
            <a:chOff x="5045491" y="5171926"/>
            <a:chExt cx="490817" cy="203349"/>
          </a:xfrm>
        </p:grpSpPr>
        <p:sp>
          <p:nvSpPr>
            <p:cNvPr id="259" name="Oval 42">
              <a:extLst>
                <a:ext uri="{FF2B5EF4-FFF2-40B4-BE49-F238E27FC236}">
                  <a16:creationId xmlns:a16="http://schemas.microsoft.com/office/drawing/2014/main" id="{CA2E7B81-8A09-BCC1-1353-7A01BB85F58D}"/>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cs typeface="Arial" panose="020B0604020202020204" pitchFamily="34" charset="0"/>
              </a:endParaRPr>
            </a:p>
          </p:txBody>
        </p:sp>
        <p:sp>
          <p:nvSpPr>
            <p:cNvPr id="260" name="Oval 259">
              <a:extLst>
                <a:ext uri="{FF2B5EF4-FFF2-40B4-BE49-F238E27FC236}">
                  <a16:creationId xmlns:a16="http://schemas.microsoft.com/office/drawing/2014/main" id="{7F480774-E660-F287-150A-12EE7C8404FE}"/>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sp>
        <p:nvSpPr>
          <p:cNvPr id="261" name="TextBox 260">
            <a:extLst>
              <a:ext uri="{FF2B5EF4-FFF2-40B4-BE49-F238E27FC236}">
                <a16:creationId xmlns:a16="http://schemas.microsoft.com/office/drawing/2014/main" id="{1539F761-1331-B9BD-1F28-466ED0989CEE}"/>
              </a:ext>
            </a:extLst>
          </p:cNvPr>
          <p:cNvSpPr txBox="1"/>
          <p:nvPr/>
        </p:nvSpPr>
        <p:spPr>
          <a:xfrm>
            <a:off x="7249508" y="4051378"/>
            <a:ext cx="1794030" cy="253733"/>
          </a:xfrm>
          <a:prstGeom prst="rect">
            <a:avLst/>
          </a:prstGeom>
          <a:noFill/>
        </p:spPr>
        <p:txBody>
          <a:bodyPr wrap="square" rtlCol="0" anchor="ctr">
            <a:noAutofit/>
          </a:bodyPr>
          <a:lstStyle/>
          <a:p>
            <a:r>
              <a:rPr lang="en-GB" sz="1050"/>
              <a:t>Drives bronchoconstriction</a:t>
            </a:r>
          </a:p>
        </p:txBody>
      </p:sp>
      <p:grpSp>
        <p:nvGrpSpPr>
          <p:cNvPr id="262" name="Group 261">
            <a:extLst>
              <a:ext uri="{FF2B5EF4-FFF2-40B4-BE49-F238E27FC236}">
                <a16:creationId xmlns:a16="http://schemas.microsoft.com/office/drawing/2014/main" id="{13227F09-2451-3757-F694-AECB05D459B2}"/>
              </a:ext>
            </a:extLst>
          </p:cNvPr>
          <p:cNvGrpSpPr/>
          <p:nvPr/>
        </p:nvGrpSpPr>
        <p:grpSpPr>
          <a:xfrm>
            <a:off x="4897808" y="5324518"/>
            <a:ext cx="189061" cy="194929"/>
            <a:chOff x="13458963" y="4142365"/>
            <a:chExt cx="1464234" cy="1337550"/>
          </a:xfrm>
        </p:grpSpPr>
        <p:sp>
          <p:nvSpPr>
            <p:cNvPr id="263" name="Graphic 6574">
              <a:extLst>
                <a:ext uri="{FF2B5EF4-FFF2-40B4-BE49-F238E27FC236}">
                  <a16:creationId xmlns:a16="http://schemas.microsoft.com/office/drawing/2014/main" id="{AB5D6D0A-9471-FDEB-A1AF-2C00C9AC99EF}"/>
                </a:ext>
              </a:extLst>
            </p:cNvPr>
            <p:cNvSpPr/>
            <p:nvPr/>
          </p:nvSpPr>
          <p:spPr>
            <a:xfrm>
              <a:off x="13458963" y="4142365"/>
              <a:ext cx="1464234" cy="1337550"/>
            </a:xfrm>
            <a:custGeom>
              <a:avLst/>
              <a:gdLst>
                <a:gd name="connsiteX0" fmla="*/ 1401084 w 1464234"/>
                <a:gd name="connsiteY0" fmla="*/ 377666 h 1337550"/>
                <a:gd name="connsiteX1" fmla="*/ 1352221 w 1464234"/>
                <a:gd name="connsiteY1" fmla="*/ 348329 h 1337550"/>
                <a:gd name="connsiteX2" fmla="*/ 1374890 w 1464234"/>
                <a:gd name="connsiteY2" fmla="*/ 324231 h 1337550"/>
                <a:gd name="connsiteX3" fmla="*/ 1434707 w 1464234"/>
                <a:gd name="connsiteY3" fmla="*/ 245269 h 1337550"/>
                <a:gd name="connsiteX4" fmla="*/ 1392702 w 1464234"/>
                <a:gd name="connsiteY4" fmla="*/ 162306 h 1337550"/>
                <a:gd name="connsiteX5" fmla="*/ 1367080 w 1464234"/>
                <a:gd name="connsiteY5" fmla="*/ 239649 h 1337550"/>
                <a:gd name="connsiteX6" fmla="*/ 1308787 w 1464234"/>
                <a:gd name="connsiteY6" fmla="*/ 164021 h 1337550"/>
                <a:gd name="connsiteX7" fmla="*/ 1316883 w 1464234"/>
                <a:gd name="connsiteY7" fmla="*/ 118015 h 1337550"/>
                <a:gd name="connsiteX8" fmla="*/ 1298500 w 1464234"/>
                <a:gd name="connsiteY8" fmla="*/ 78295 h 1337550"/>
                <a:gd name="connsiteX9" fmla="*/ 1253447 w 1464234"/>
                <a:gd name="connsiteY9" fmla="*/ 114586 h 1337550"/>
                <a:gd name="connsiteX10" fmla="*/ 1265639 w 1464234"/>
                <a:gd name="connsiteY10" fmla="*/ 180689 h 1337550"/>
                <a:gd name="connsiteX11" fmla="*/ 1244588 w 1464234"/>
                <a:gd name="connsiteY11" fmla="*/ 239554 h 1337550"/>
                <a:gd name="connsiteX12" fmla="*/ 1228777 w 1464234"/>
                <a:gd name="connsiteY12" fmla="*/ 145733 h 1337550"/>
                <a:gd name="connsiteX13" fmla="*/ 1203631 w 1464234"/>
                <a:gd name="connsiteY13" fmla="*/ 55436 h 1337550"/>
                <a:gd name="connsiteX14" fmla="*/ 1182104 w 1464234"/>
                <a:gd name="connsiteY14" fmla="*/ 49054 h 1337550"/>
                <a:gd name="connsiteX15" fmla="*/ 1176961 w 1464234"/>
                <a:gd name="connsiteY15" fmla="*/ 95726 h 1337550"/>
                <a:gd name="connsiteX16" fmla="*/ 1190677 w 1464234"/>
                <a:gd name="connsiteY16" fmla="*/ 202787 h 1337550"/>
                <a:gd name="connsiteX17" fmla="*/ 1145719 w 1464234"/>
                <a:gd name="connsiteY17" fmla="*/ 195834 h 1337550"/>
                <a:gd name="connsiteX18" fmla="*/ 1134289 w 1464234"/>
                <a:gd name="connsiteY18" fmla="*/ 144590 h 1337550"/>
                <a:gd name="connsiteX19" fmla="*/ 1114763 w 1464234"/>
                <a:gd name="connsiteY19" fmla="*/ 96964 h 1337550"/>
                <a:gd name="connsiteX20" fmla="*/ 1096856 w 1464234"/>
                <a:gd name="connsiteY20" fmla="*/ 93631 h 1337550"/>
                <a:gd name="connsiteX21" fmla="*/ 1087235 w 1464234"/>
                <a:gd name="connsiteY21" fmla="*/ 116777 h 1337550"/>
                <a:gd name="connsiteX22" fmla="*/ 1085616 w 1464234"/>
                <a:gd name="connsiteY22" fmla="*/ 171736 h 1337550"/>
                <a:gd name="connsiteX23" fmla="*/ 1073138 w 1464234"/>
                <a:gd name="connsiteY23" fmla="*/ 197644 h 1337550"/>
                <a:gd name="connsiteX24" fmla="*/ 1050469 w 1464234"/>
                <a:gd name="connsiteY24" fmla="*/ 175070 h 1337550"/>
                <a:gd name="connsiteX25" fmla="*/ 1054660 w 1464234"/>
                <a:gd name="connsiteY25" fmla="*/ 112967 h 1337550"/>
                <a:gd name="connsiteX26" fmla="*/ 1074186 w 1464234"/>
                <a:gd name="connsiteY26" fmla="*/ 54102 h 1337550"/>
                <a:gd name="connsiteX27" fmla="*/ 1035229 w 1464234"/>
                <a:gd name="connsiteY27" fmla="*/ 19431 h 1337550"/>
                <a:gd name="connsiteX28" fmla="*/ 1016179 w 1464234"/>
                <a:gd name="connsiteY28" fmla="*/ 181166 h 1337550"/>
                <a:gd name="connsiteX29" fmla="*/ 981127 w 1464234"/>
                <a:gd name="connsiteY29" fmla="*/ 160401 h 1337550"/>
                <a:gd name="connsiteX30" fmla="*/ 989414 w 1464234"/>
                <a:gd name="connsiteY30" fmla="*/ 113633 h 1337550"/>
                <a:gd name="connsiteX31" fmla="*/ 992652 w 1464234"/>
                <a:gd name="connsiteY31" fmla="*/ 49054 h 1337550"/>
                <a:gd name="connsiteX32" fmla="*/ 948170 w 1464234"/>
                <a:gd name="connsiteY32" fmla="*/ 5524 h 1337550"/>
                <a:gd name="connsiteX33" fmla="*/ 926739 w 1464234"/>
                <a:gd name="connsiteY33" fmla="*/ 10478 h 1337550"/>
                <a:gd name="connsiteX34" fmla="*/ 920453 w 1464234"/>
                <a:gd name="connsiteY34" fmla="*/ 27813 h 1337550"/>
                <a:gd name="connsiteX35" fmla="*/ 944456 w 1464234"/>
                <a:gd name="connsiteY35" fmla="*/ 171641 h 1337550"/>
                <a:gd name="connsiteX36" fmla="*/ 910451 w 1464234"/>
                <a:gd name="connsiteY36" fmla="*/ 165449 h 1337550"/>
                <a:gd name="connsiteX37" fmla="*/ 899498 w 1464234"/>
                <a:gd name="connsiteY37" fmla="*/ 126778 h 1337550"/>
                <a:gd name="connsiteX38" fmla="*/ 861588 w 1464234"/>
                <a:gd name="connsiteY38" fmla="*/ 72676 h 1337550"/>
                <a:gd name="connsiteX39" fmla="*/ 855683 w 1464234"/>
                <a:gd name="connsiteY39" fmla="*/ 121730 h 1337550"/>
                <a:gd name="connsiteX40" fmla="*/ 863303 w 1464234"/>
                <a:gd name="connsiteY40" fmla="*/ 173546 h 1337550"/>
                <a:gd name="connsiteX41" fmla="*/ 813963 w 1464234"/>
                <a:gd name="connsiteY41" fmla="*/ 101156 h 1337550"/>
                <a:gd name="connsiteX42" fmla="*/ 832918 w 1464234"/>
                <a:gd name="connsiteY42" fmla="*/ 40100 h 1337550"/>
                <a:gd name="connsiteX43" fmla="*/ 794342 w 1464234"/>
                <a:gd name="connsiteY43" fmla="*/ 6382 h 1337550"/>
                <a:gd name="connsiteX44" fmla="*/ 782340 w 1464234"/>
                <a:gd name="connsiteY44" fmla="*/ 32385 h 1337550"/>
                <a:gd name="connsiteX45" fmla="*/ 784531 w 1464234"/>
                <a:gd name="connsiteY45" fmla="*/ 151257 h 1337550"/>
                <a:gd name="connsiteX46" fmla="*/ 748812 w 1464234"/>
                <a:gd name="connsiteY46" fmla="*/ 136112 h 1337550"/>
                <a:gd name="connsiteX47" fmla="*/ 734144 w 1464234"/>
                <a:gd name="connsiteY47" fmla="*/ 97155 h 1337550"/>
                <a:gd name="connsiteX48" fmla="*/ 661277 w 1464234"/>
                <a:gd name="connsiteY48" fmla="*/ 33147 h 1337550"/>
                <a:gd name="connsiteX49" fmla="*/ 652419 w 1464234"/>
                <a:gd name="connsiteY49" fmla="*/ 36957 h 1337550"/>
                <a:gd name="connsiteX50" fmla="*/ 649276 w 1464234"/>
                <a:gd name="connsiteY50" fmla="*/ 43720 h 1337550"/>
                <a:gd name="connsiteX51" fmla="*/ 690329 w 1464234"/>
                <a:gd name="connsiteY51" fmla="*/ 105156 h 1337550"/>
                <a:gd name="connsiteX52" fmla="*/ 718427 w 1464234"/>
                <a:gd name="connsiteY52" fmla="*/ 170117 h 1337550"/>
                <a:gd name="connsiteX53" fmla="*/ 661373 w 1464234"/>
                <a:gd name="connsiteY53" fmla="*/ 176975 h 1337550"/>
                <a:gd name="connsiteX54" fmla="*/ 610700 w 1464234"/>
                <a:gd name="connsiteY54" fmla="*/ 76486 h 1337550"/>
                <a:gd name="connsiteX55" fmla="*/ 618701 w 1464234"/>
                <a:gd name="connsiteY55" fmla="*/ 32290 h 1337550"/>
                <a:gd name="connsiteX56" fmla="*/ 593650 w 1464234"/>
                <a:gd name="connsiteY56" fmla="*/ 0 h 1337550"/>
                <a:gd name="connsiteX57" fmla="*/ 573171 w 1464234"/>
                <a:gd name="connsiteY57" fmla="*/ 157067 h 1337550"/>
                <a:gd name="connsiteX58" fmla="*/ 525737 w 1464234"/>
                <a:gd name="connsiteY58" fmla="*/ 134969 h 1337550"/>
                <a:gd name="connsiteX59" fmla="*/ 516974 w 1464234"/>
                <a:gd name="connsiteY59" fmla="*/ 77534 h 1337550"/>
                <a:gd name="connsiteX60" fmla="*/ 495066 w 1464234"/>
                <a:gd name="connsiteY60" fmla="*/ 25337 h 1337550"/>
                <a:gd name="connsiteX61" fmla="*/ 474016 w 1464234"/>
                <a:gd name="connsiteY61" fmla="*/ 71152 h 1337550"/>
                <a:gd name="connsiteX62" fmla="*/ 489446 w 1464234"/>
                <a:gd name="connsiteY62" fmla="*/ 123444 h 1337550"/>
                <a:gd name="connsiteX63" fmla="*/ 484112 w 1464234"/>
                <a:gd name="connsiteY63" fmla="*/ 144113 h 1337550"/>
                <a:gd name="connsiteX64" fmla="*/ 474873 w 1464234"/>
                <a:gd name="connsiteY64" fmla="*/ 145161 h 1337550"/>
                <a:gd name="connsiteX65" fmla="*/ 440774 w 1464234"/>
                <a:gd name="connsiteY65" fmla="*/ 100108 h 1337550"/>
                <a:gd name="connsiteX66" fmla="*/ 438011 w 1464234"/>
                <a:gd name="connsiteY66" fmla="*/ 39529 h 1337550"/>
                <a:gd name="connsiteX67" fmla="*/ 410960 w 1464234"/>
                <a:gd name="connsiteY67" fmla="*/ 15050 h 1337550"/>
                <a:gd name="connsiteX68" fmla="*/ 396768 w 1464234"/>
                <a:gd name="connsiteY68" fmla="*/ 50006 h 1337550"/>
                <a:gd name="connsiteX69" fmla="*/ 400769 w 1464234"/>
                <a:gd name="connsiteY69" fmla="*/ 114110 h 1337550"/>
                <a:gd name="connsiteX70" fmla="*/ 371717 w 1464234"/>
                <a:gd name="connsiteY70" fmla="*/ 106489 h 1337550"/>
                <a:gd name="connsiteX71" fmla="*/ 315234 w 1464234"/>
                <a:gd name="connsiteY71" fmla="*/ 40196 h 1337550"/>
                <a:gd name="connsiteX72" fmla="*/ 308948 w 1464234"/>
                <a:gd name="connsiteY72" fmla="*/ 73724 h 1337550"/>
                <a:gd name="connsiteX73" fmla="*/ 332760 w 1464234"/>
                <a:gd name="connsiteY73" fmla="*/ 102965 h 1337550"/>
                <a:gd name="connsiteX74" fmla="*/ 340666 w 1464234"/>
                <a:gd name="connsiteY74" fmla="*/ 168497 h 1337550"/>
                <a:gd name="connsiteX75" fmla="*/ 280754 w 1464234"/>
                <a:gd name="connsiteY75" fmla="*/ 182690 h 1337550"/>
                <a:gd name="connsiteX76" fmla="*/ 260561 w 1464234"/>
                <a:gd name="connsiteY76" fmla="*/ 148114 h 1337550"/>
                <a:gd name="connsiteX77" fmla="*/ 189409 w 1464234"/>
                <a:gd name="connsiteY77" fmla="*/ 52864 h 1337550"/>
                <a:gd name="connsiteX78" fmla="*/ 165501 w 1464234"/>
                <a:gd name="connsiteY78" fmla="*/ 104775 h 1337550"/>
                <a:gd name="connsiteX79" fmla="*/ 202934 w 1464234"/>
                <a:gd name="connsiteY79" fmla="*/ 158305 h 1337550"/>
                <a:gd name="connsiteX80" fmla="*/ 213507 w 1464234"/>
                <a:gd name="connsiteY80" fmla="*/ 219170 h 1337550"/>
                <a:gd name="connsiteX81" fmla="*/ 173502 w 1464234"/>
                <a:gd name="connsiteY81" fmla="*/ 207169 h 1337550"/>
                <a:gd name="connsiteX82" fmla="*/ 135497 w 1464234"/>
                <a:gd name="connsiteY82" fmla="*/ 206312 h 1337550"/>
                <a:gd name="connsiteX83" fmla="*/ 155309 w 1464234"/>
                <a:gd name="connsiteY83" fmla="*/ 239363 h 1337550"/>
                <a:gd name="connsiteX84" fmla="*/ 124639 w 1464234"/>
                <a:gd name="connsiteY84" fmla="*/ 258985 h 1337550"/>
                <a:gd name="connsiteX85" fmla="*/ 89682 w 1464234"/>
                <a:gd name="connsiteY85" fmla="*/ 232505 h 1337550"/>
                <a:gd name="connsiteX86" fmla="*/ 19292 w 1464234"/>
                <a:gd name="connsiteY86" fmla="*/ 216789 h 1337550"/>
                <a:gd name="connsiteX87" fmla="*/ 86158 w 1464234"/>
                <a:gd name="connsiteY87" fmla="*/ 276416 h 1337550"/>
                <a:gd name="connsiteX88" fmla="*/ 24150 w 1464234"/>
                <a:gd name="connsiteY88" fmla="*/ 294037 h 1337550"/>
                <a:gd name="connsiteX89" fmla="*/ 338 w 1464234"/>
                <a:gd name="connsiteY89" fmla="*/ 326231 h 1337550"/>
                <a:gd name="connsiteX90" fmla="*/ 50725 w 1464234"/>
                <a:gd name="connsiteY90" fmla="*/ 336899 h 1337550"/>
                <a:gd name="connsiteX91" fmla="*/ 111209 w 1464234"/>
                <a:gd name="connsiteY91" fmla="*/ 320897 h 1337550"/>
                <a:gd name="connsiteX92" fmla="*/ 126734 w 1464234"/>
                <a:gd name="connsiteY92" fmla="*/ 885539 h 1337550"/>
                <a:gd name="connsiteX93" fmla="*/ 517355 w 1464234"/>
                <a:gd name="connsiteY93" fmla="*/ 1307592 h 1337550"/>
                <a:gd name="connsiteX94" fmla="*/ 779102 w 1464234"/>
                <a:gd name="connsiteY94" fmla="*/ 1335119 h 1337550"/>
                <a:gd name="connsiteX95" fmla="*/ 1257161 w 1464234"/>
                <a:gd name="connsiteY95" fmla="*/ 960596 h 1337550"/>
                <a:gd name="connsiteX96" fmla="*/ 1329932 w 1464234"/>
                <a:gd name="connsiteY96" fmla="*/ 432626 h 1337550"/>
                <a:gd name="connsiteX97" fmla="*/ 1399560 w 1464234"/>
                <a:gd name="connsiteY97" fmla="*/ 417481 h 1337550"/>
                <a:gd name="connsiteX98" fmla="*/ 1464235 w 1464234"/>
                <a:gd name="connsiteY98" fmla="*/ 385762 h 1337550"/>
                <a:gd name="connsiteX99" fmla="*/ 1401179 w 1464234"/>
                <a:gd name="connsiteY99" fmla="*/ 377381 h 133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64234" h="1337550">
                  <a:moveTo>
                    <a:pt x="1401084" y="377666"/>
                  </a:moveTo>
                  <a:cubicBezTo>
                    <a:pt x="1378891" y="381095"/>
                    <a:pt x="1347744" y="370237"/>
                    <a:pt x="1352221" y="348329"/>
                  </a:cubicBezTo>
                  <a:cubicBezTo>
                    <a:pt x="1354507" y="337185"/>
                    <a:pt x="1365365" y="330422"/>
                    <a:pt x="1374890" y="324231"/>
                  </a:cubicBezTo>
                  <a:cubicBezTo>
                    <a:pt x="1403180" y="305562"/>
                    <a:pt x="1428040" y="278511"/>
                    <a:pt x="1434707" y="245269"/>
                  </a:cubicBezTo>
                  <a:cubicBezTo>
                    <a:pt x="1441375" y="212027"/>
                    <a:pt x="1424801" y="172974"/>
                    <a:pt x="1392702" y="162306"/>
                  </a:cubicBezTo>
                  <a:cubicBezTo>
                    <a:pt x="1399655" y="190119"/>
                    <a:pt x="1389273" y="221456"/>
                    <a:pt x="1367080" y="239649"/>
                  </a:cubicBezTo>
                  <a:cubicBezTo>
                    <a:pt x="1332980" y="232886"/>
                    <a:pt x="1306596" y="198692"/>
                    <a:pt x="1308787" y="164021"/>
                  </a:cubicBezTo>
                  <a:cubicBezTo>
                    <a:pt x="1309739" y="148495"/>
                    <a:pt x="1315740" y="133541"/>
                    <a:pt x="1316883" y="118015"/>
                  </a:cubicBezTo>
                  <a:cubicBezTo>
                    <a:pt x="1318121" y="102489"/>
                    <a:pt x="1312787" y="84487"/>
                    <a:pt x="1298500" y="78295"/>
                  </a:cubicBezTo>
                  <a:cubicBezTo>
                    <a:pt x="1277831" y="69342"/>
                    <a:pt x="1255542" y="92202"/>
                    <a:pt x="1253447" y="114586"/>
                  </a:cubicBezTo>
                  <a:cubicBezTo>
                    <a:pt x="1251351" y="136970"/>
                    <a:pt x="1261543" y="158591"/>
                    <a:pt x="1265639" y="180689"/>
                  </a:cubicBezTo>
                  <a:cubicBezTo>
                    <a:pt x="1269830" y="202787"/>
                    <a:pt x="1265162" y="230410"/>
                    <a:pt x="1244588" y="239554"/>
                  </a:cubicBezTo>
                  <a:cubicBezTo>
                    <a:pt x="1224300" y="214122"/>
                    <a:pt x="1226872" y="178213"/>
                    <a:pt x="1228777" y="145733"/>
                  </a:cubicBezTo>
                  <a:cubicBezTo>
                    <a:pt x="1230682" y="113252"/>
                    <a:pt x="1228777" y="76010"/>
                    <a:pt x="1203631" y="55436"/>
                  </a:cubicBezTo>
                  <a:cubicBezTo>
                    <a:pt x="1197630" y="50483"/>
                    <a:pt x="1189534" y="46768"/>
                    <a:pt x="1182104" y="49054"/>
                  </a:cubicBezTo>
                  <a:cubicBezTo>
                    <a:pt x="1165245" y="54388"/>
                    <a:pt x="1170389" y="79248"/>
                    <a:pt x="1176961" y="95726"/>
                  </a:cubicBezTo>
                  <a:cubicBezTo>
                    <a:pt x="1190582" y="129445"/>
                    <a:pt x="1195344" y="166688"/>
                    <a:pt x="1190677" y="202787"/>
                  </a:cubicBezTo>
                  <a:cubicBezTo>
                    <a:pt x="1179914" y="216884"/>
                    <a:pt x="1155625" y="210598"/>
                    <a:pt x="1145719" y="195834"/>
                  </a:cubicBezTo>
                  <a:cubicBezTo>
                    <a:pt x="1135813" y="181070"/>
                    <a:pt x="1135622" y="162211"/>
                    <a:pt x="1134289" y="144590"/>
                  </a:cubicBezTo>
                  <a:cubicBezTo>
                    <a:pt x="1132955" y="126873"/>
                    <a:pt x="1128955" y="107442"/>
                    <a:pt x="1114763" y="96964"/>
                  </a:cubicBezTo>
                  <a:cubicBezTo>
                    <a:pt x="1109619" y="93155"/>
                    <a:pt x="1102571" y="90869"/>
                    <a:pt x="1096856" y="93631"/>
                  </a:cubicBezTo>
                  <a:cubicBezTo>
                    <a:pt x="1088855" y="97441"/>
                    <a:pt x="1087521" y="108014"/>
                    <a:pt x="1087235" y="116777"/>
                  </a:cubicBezTo>
                  <a:cubicBezTo>
                    <a:pt x="1086664" y="135065"/>
                    <a:pt x="1086188" y="153353"/>
                    <a:pt x="1085616" y="171736"/>
                  </a:cubicBezTo>
                  <a:cubicBezTo>
                    <a:pt x="1085330" y="182023"/>
                    <a:pt x="1083140" y="194977"/>
                    <a:pt x="1073138" y="197644"/>
                  </a:cubicBezTo>
                  <a:cubicBezTo>
                    <a:pt x="1061613" y="200787"/>
                    <a:pt x="1052850" y="186880"/>
                    <a:pt x="1050469" y="175070"/>
                  </a:cubicBezTo>
                  <a:cubicBezTo>
                    <a:pt x="1046278" y="154496"/>
                    <a:pt x="1047707" y="132779"/>
                    <a:pt x="1054660" y="112967"/>
                  </a:cubicBezTo>
                  <a:cubicBezTo>
                    <a:pt x="1061518" y="93345"/>
                    <a:pt x="1073805" y="74867"/>
                    <a:pt x="1074186" y="54102"/>
                  </a:cubicBezTo>
                  <a:cubicBezTo>
                    <a:pt x="1074567" y="33338"/>
                    <a:pt x="1053993" y="10573"/>
                    <a:pt x="1035229" y="19431"/>
                  </a:cubicBezTo>
                  <a:cubicBezTo>
                    <a:pt x="1021989" y="72200"/>
                    <a:pt x="1015512" y="126683"/>
                    <a:pt x="1016179" y="181166"/>
                  </a:cubicBezTo>
                  <a:cubicBezTo>
                    <a:pt x="1002653" y="189738"/>
                    <a:pt x="984175" y="176117"/>
                    <a:pt x="981127" y="160401"/>
                  </a:cubicBezTo>
                  <a:cubicBezTo>
                    <a:pt x="978079" y="144685"/>
                    <a:pt x="984651" y="128969"/>
                    <a:pt x="989414" y="113633"/>
                  </a:cubicBezTo>
                  <a:cubicBezTo>
                    <a:pt x="995795" y="92774"/>
                    <a:pt x="998748" y="70009"/>
                    <a:pt x="992652" y="49054"/>
                  </a:cubicBezTo>
                  <a:cubicBezTo>
                    <a:pt x="986461" y="28099"/>
                    <a:pt x="969697" y="9335"/>
                    <a:pt x="948170" y="5524"/>
                  </a:cubicBezTo>
                  <a:cubicBezTo>
                    <a:pt x="940646" y="4191"/>
                    <a:pt x="932073" y="4953"/>
                    <a:pt x="926739" y="10478"/>
                  </a:cubicBezTo>
                  <a:cubicBezTo>
                    <a:pt x="922358" y="14954"/>
                    <a:pt x="921215" y="21622"/>
                    <a:pt x="920453" y="27813"/>
                  </a:cubicBezTo>
                  <a:cubicBezTo>
                    <a:pt x="914357" y="76772"/>
                    <a:pt x="922834" y="127349"/>
                    <a:pt x="944456" y="171641"/>
                  </a:cubicBezTo>
                  <a:cubicBezTo>
                    <a:pt x="936169" y="182309"/>
                    <a:pt x="917786" y="176689"/>
                    <a:pt x="910451" y="165449"/>
                  </a:cubicBezTo>
                  <a:cubicBezTo>
                    <a:pt x="903117" y="154210"/>
                    <a:pt x="902641" y="139922"/>
                    <a:pt x="899498" y="126778"/>
                  </a:cubicBezTo>
                  <a:cubicBezTo>
                    <a:pt x="894164" y="104870"/>
                    <a:pt x="880352" y="85154"/>
                    <a:pt x="861588" y="72676"/>
                  </a:cubicBezTo>
                  <a:cubicBezTo>
                    <a:pt x="845300" y="80963"/>
                    <a:pt x="848158" y="105156"/>
                    <a:pt x="855683" y="121730"/>
                  </a:cubicBezTo>
                  <a:cubicBezTo>
                    <a:pt x="863207" y="138303"/>
                    <a:pt x="873018" y="158115"/>
                    <a:pt x="863303" y="173546"/>
                  </a:cubicBezTo>
                  <a:cubicBezTo>
                    <a:pt x="831870" y="166688"/>
                    <a:pt x="808820" y="132969"/>
                    <a:pt x="813963" y="101156"/>
                  </a:cubicBezTo>
                  <a:cubicBezTo>
                    <a:pt x="817392" y="80010"/>
                    <a:pt x="831203" y="61436"/>
                    <a:pt x="832918" y="40100"/>
                  </a:cubicBezTo>
                  <a:cubicBezTo>
                    <a:pt x="834632" y="18764"/>
                    <a:pt x="811868" y="-5906"/>
                    <a:pt x="794342" y="6382"/>
                  </a:cubicBezTo>
                  <a:cubicBezTo>
                    <a:pt x="786245" y="12002"/>
                    <a:pt x="783769" y="22670"/>
                    <a:pt x="782340" y="32385"/>
                  </a:cubicBezTo>
                  <a:cubicBezTo>
                    <a:pt x="776435" y="71819"/>
                    <a:pt x="777197" y="112109"/>
                    <a:pt x="784531" y="151257"/>
                  </a:cubicBezTo>
                  <a:cubicBezTo>
                    <a:pt x="771386" y="156020"/>
                    <a:pt x="756623" y="147638"/>
                    <a:pt x="748812" y="136112"/>
                  </a:cubicBezTo>
                  <a:cubicBezTo>
                    <a:pt x="741002" y="124587"/>
                    <a:pt x="738144" y="110490"/>
                    <a:pt x="734144" y="97155"/>
                  </a:cubicBezTo>
                  <a:cubicBezTo>
                    <a:pt x="723952" y="63341"/>
                    <a:pt x="696234" y="28099"/>
                    <a:pt x="661277" y="33147"/>
                  </a:cubicBezTo>
                  <a:cubicBezTo>
                    <a:pt x="658039" y="33623"/>
                    <a:pt x="654610" y="34576"/>
                    <a:pt x="652419" y="36957"/>
                  </a:cubicBezTo>
                  <a:cubicBezTo>
                    <a:pt x="650705" y="38767"/>
                    <a:pt x="649847" y="41243"/>
                    <a:pt x="649276" y="43720"/>
                  </a:cubicBezTo>
                  <a:cubicBezTo>
                    <a:pt x="643942" y="69247"/>
                    <a:pt x="669278" y="89535"/>
                    <a:pt x="690329" y="105156"/>
                  </a:cubicBezTo>
                  <a:cubicBezTo>
                    <a:pt x="711284" y="120682"/>
                    <a:pt x="732620" y="148209"/>
                    <a:pt x="718427" y="170117"/>
                  </a:cubicBezTo>
                  <a:cubicBezTo>
                    <a:pt x="706997" y="187738"/>
                    <a:pt x="680042" y="186595"/>
                    <a:pt x="661373" y="176975"/>
                  </a:cubicBezTo>
                  <a:cubicBezTo>
                    <a:pt x="625749" y="158591"/>
                    <a:pt x="604223" y="116014"/>
                    <a:pt x="610700" y="76486"/>
                  </a:cubicBezTo>
                  <a:cubicBezTo>
                    <a:pt x="613081" y="61627"/>
                    <a:pt x="618986" y="47244"/>
                    <a:pt x="618701" y="32290"/>
                  </a:cubicBezTo>
                  <a:cubicBezTo>
                    <a:pt x="618320" y="17240"/>
                    <a:pt x="608604" y="667"/>
                    <a:pt x="593650" y="0"/>
                  </a:cubicBezTo>
                  <a:cubicBezTo>
                    <a:pt x="554312" y="37719"/>
                    <a:pt x="600698" y="110014"/>
                    <a:pt x="573171" y="157067"/>
                  </a:cubicBezTo>
                  <a:cubicBezTo>
                    <a:pt x="555836" y="166021"/>
                    <a:pt x="534023" y="152591"/>
                    <a:pt x="525737" y="134969"/>
                  </a:cubicBezTo>
                  <a:cubicBezTo>
                    <a:pt x="517450" y="117348"/>
                    <a:pt x="518307" y="96964"/>
                    <a:pt x="516974" y="77534"/>
                  </a:cubicBezTo>
                  <a:cubicBezTo>
                    <a:pt x="515640" y="58103"/>
                    <a:pt x="510782" y="36957"/>
                    <a:pt x="495066" y="25337"/>
                  </a:cubicBezTo>
                  <a:cubicBezTo>
                    <a:pt x="477921" y="31528"/>
                    <a:pt x="471444" y="53150"/>
                    <a:pt x="474016" y="71152"/>
                  </a:cubicBezTo>
                  <a:cubicBezTo>
                    <a:pt x="476588" y="89154"/>
                    <a:pt x="485541" y="105728"/>
                    <a:pt x="489446" y="123444"/>
                  </a:cubicBezTo>
                  <a:cubicBezTo>
                    <a:pt x="491066" y="130969"/>
                    <a:pt x="490875" y="140494"/>
                    <a:pt x="484112" y="144113"/>
                  </a:cubicBezTo>
                  <a:cubicBezTo>
                    <a:pt x="481350" y="145637"/>
                    <a:pt x="478016" y="145637"/>
                    <a:pt x="474873" y="145161"/>
                  </a:cubicBezTo>
                  <a:cubicBezTo>
                    <a:pt x="454871" y="142113"/>
                    <a:pt x="443155" y="120301"/>
                    <a:pt x="440774" y="100108"/>
                  </a:cubicBezTo>
                  <a:cubicBezTo>
                    <a:pt x="438488" y="80010"/>
                    <a:pt x="442202" y="59341"/>
                    <a:pt x="438011" y="39529"/>
                  </a:cubicBezTo>
                  <a:cubicBezTo>
                    <a:pt x="435154" y="26194"/>
                    <a:pt x="424105" y="11430"/>
                    <a:pt x="410960" y="15050"/>
                  </a:cubicBezTo>
                  <a:cubicBezTo>
                    <a:pt x="397816" y="18669"/>
                    <a:pt x="396006" y="36386"/>
                    <a:pt x="396768" y="50006"/>
                  </a:cubicBezTo>
                  <a:cubicBezTo>
                    <a:pt x="398102" y="71342"/>
                    <a:pt x="399435" y="92774"/>
                    <a:pt x="400769" y="114110"/>
                  </a:cubicBezTo>
                  <a:cubicBezTo>
                    <a:pt x="394673" y="124206"/>
                    <a:pt x="379337" y="115443"/>
                    <a:pt x="371717" y="106489"/>
                  </a:cubicBezTo>
                  <a:cubicBezTo>
                    <a:pt x="352858" y="84392"/>
                    <a:pt x="334094" y="62294"/>
                    <a:pt x="315234" y="40196"/>
                  </a:cubicBezTo>
                  <a:cubicBezTo>
                    <a:pt x="304090" y="46196"/>
                    <a:pt x="303233" y="62484"/>
                    <a:pt x="308948" y="73724"/>
                  </a:cubicBezTo>
                  <a:cubicBezTo>
                    <a:pt x="314663" y="84963"/>
                    <a:pt x="324950" y="93059"/>
                    <a:pt x="332760" y="102965"/>
                  </a:cubicBezTo>
                  <a:cubicBezTo>
                    <a:pt x="347143" y="121349"/>
                    <a:pt x="352191" y="148304"/>
                    <a:pt x="340666" y="168497"/>
                  </a:cubicBezTo>
                  <a:cubicBezTo>
                    <a:pt x="329045" y="188786"/>
                    <a:pt x="298851" y="197453"/>
                    <a:pt x="280754" y="182690"/>
                  </a:cubicBezTo>
                  <a:cubicBezTo>
                    <a:pt x="270276" y="174117"/>
                    <a:pt x="265704" y="160592"/>
                    <a:pt x="260561" y="148114"/>
                  </a:cubicBezTo>
                  <a:cubicBezTo>
                    <a:pt x="245321" y="111062"/>
                    <a:pt x="220556" y="78010"/>
                    <a:pt x="189409" y="52864"/>
                  </a:cubicBezTo>
                  <a:cubicBezTo>
                    <a:pt x="167692" y="55340"/>
                    <a:pt x="158357" y="84106"/>
                    <a:pt x="165501" y="104775"/>
                  </a:cubicBezTo>
                  <a:cubicBezTo>
                    <a:pt x="172645" y="125444"/>
                    <a:pt x="189885" y="140780"/>
                    <a:pt x="202934" y="158305"/>
                  </a:cubicBezTo>
                  <a:cubicBezTo>
                    <a:pt x="215984" y="175927"/>
                    <a:pt x="224937" y="200501"/>
                    <a:pt x="213507" y="219170"/>
                  </a:cubicBezTo>
                  <a:cubicBezTo>
                    <a:pt x="203125" y="230886"/>
                    <a:pt x="184837" y="218027"/>
                    <a:pt x="173502" y="207169"/>
                  </a:cubicBezTo>
                  <a:cubicBezTo>
                    <a:pt x="162167" y="196310"/>
                    <a:pt x="137974" y="190881"/>
                    <a:pt x="135497" y="206312"/>
                  </a:cubicBezTo>
                  <a:cubicBezTo>
                    <a:pt x="133402" y="219361"/>
                    <a:pt x="152547" y="226409"/>
                    <a:pt x="155309" y="239363"/>
                  </a:cubicBezTo>
                  <a:cubicBezTo>
                    <a:pt x="158453" y="253746"/>
                    <a:pt x="138641" y="263652"/>
                    <a:pt x="124639" y="258985"/>
                  </a:cubicBezTo>
                  <a:cubicBezTo>
                    <a:pt x="110732" y="254222"/>
                    <a:pt x="101112" y="241745"/>
                    <a:pt x="89682" y="232505"/>
                  </a:cubicBezTo>
                  <a:cubicBezTo>
                    <a:pt x="70251" y="216980"/>
                    <a:pt x="43486" y="210979"/>
                    <a:pt x="19292" y="216789"/>
                  </a:cubicBezTo>
                  <a:cubicBezTo>
                    <a:pt x="35390" y="242411"/>
                    <a:pt x="58916" y="263271"/>
                    <a:pt x="86158" y="276416"/>
                  </a:cubicBezTo>
                  <a:cubicBezTo>
                    <a:pt x="64631" y="278321"/>
                    <a:pt x="43391" y="284321"/>
                    <a:pt x="24150" y="294037"/>
                  </a:cubicBezTo>
                  <a:cubicBezTo>
                    <a:pt x="11291" y="300514"/>
                    <a:pt x="-2329" y="312134"/>
                    <a:pt x="338" y="326231"/>
                  </a:cubicBezTo>
                  <a:cubicBezTo>
                    <a:pt x="4052" y="345853"/>
                    <a:pt x="32913" y="346043"/>
                    <a:pt x="50725" y="336899"/>
                  </a:cubicBezTo>
                  <a:cubicBezTo>
                    <a:pt x="68537" y="327755"/>
                    <a:pt x="93302" y="312134"/>
                    <a:pt x="111209" y="320897"/>
                  </a:cubicBezTo>
                  <a:lnTo>
                    <a:pt x="126734" y="885539"/>
                  </a:lnTo>
                  <a:cubicBezTo>
                    <a:pt x="132735" y="1104233"/>
                    <a:pt x="299804" y="1284732"/>
                    <a:pt x="517355" y="1307592"/>
                  </a:cubicBezTo>
                  <a:lnTo>
                    <a:pt x="779102" y="1335119"/>
                  </a:lnTo>
                  <a:cubicBezTo>
                    <a:pt x="1013417" y="1359789"/>
                    <a:pt x="1225062" y="1194054"/>
                    <a:pt x="1257161" y="960596"/>
                  </a:cubicBezTo>
                  <a:lnTo>
                    <a:pt x="1329932" y="432626"/>
                  </a:lnTo>
                  <a:cubicBezTo>
                    <a:pt x="1350602" y="417862"/>
                    <a:pt x="1374128" y="418148"/>
                    <a:pt x="1399560" y="417481"/>
                  </a:cubicBezTo>
                  <a:cubicBezTo>
                    <a:pt x="1424992" y="416719"/>
                    <a:pt x="1454519" y="409289"/>
                    <a:pt x="1464235" y="385762"/>
                  </a:cubicBezTo>
                  <a:cubicBezTo>
                    <a:pt x="1450805" y="367760"/>
                    <a:pt x="1423373" y="373952"/>
                    <a:pt x="1401179" y="377381"/>
                  </a:cubicBezTo>
                  <a:close/>
                </a:path>
              </a:pathLst>
            </a:custGeom>
            <a:gradFill>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gradFill>
            <a:ln w="9525" cap="flat">
              <a:noFill/>
              <a:prstDash val="solid"/>
              <a:miter/>
            </a:ln>
          </p:spPr>
          <p:txBody>
            <a:bodyPr rtlCol="0" anchor="ctr"/>
            <a:lstStyle/>
            <a:p>
              <a:endParaRPr lang="en-GB"/>
            </a:p>
          </p:txBody>
        </p:sp>
        <p:pic>
          <p:nvPicPr>
            <p:cNvPr id="264" name="Graphic 263">
              <a:extLst>
                <a:ext uri="{FF2B5EF4-FFF2-40B4-BE49-F238E27FC236}">
                  <a16:creationId xmlns:a16="http://schemas.microsoft.com/office/drawing/2014/main" id="{68676F6E-1FD9-E383-303C-4B0AEA2EF1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51731" y="4596858"/>
              <a:ext cx="533400" cy="523875"/>
            </a:xfrm>
            <a:prstGeom prst="rect">
              <a:avLst/>
            </a:prstGeom>
          </p:spPr>
        </p:pic>
        <p:sp>
          <p:nvSpPr>
            <p:cNvPr id="265" name="Oval 264">
              <a:extLst>
                <a:ext uri="{FF2B5EF4-FFF2-40B4-BE49-F238E27FC236}">
                  <a16:creationId xmlns:a16="http://schemas.microsoft.com/office/drawing/2014/main" id="{9519AAA0-35ED-48E9-044D-69FA354723AB}"/>
                </a:ext>
              </a:extLst>
            </p:cNvPr>
            <p:cNvSpPr/>
            <p:nvPr/>
          </p:nvSpPr>
          <p:spPr>
            <a:xfrm>
              <a:off x="14412612" y="4684643"/>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EB41C801-D41D-0D17-86D2-BE70A8696CFA}"/>
                </a:ext>
              </a:extLst>
            </p:cNvPr>
            <p:cNvSpPr/>
            <p:nvPr/>
          </p:nvSpPr>
          <p:spPr>
            <a:xfrm>
              <a:off x="13809362" y="4456043"/>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AD4078D3-36A5-B49E-3A35-0F942F358169}"/>
                </a:ext>
              </a:extLst>
            </p:cNvPr>
            <p:cNvSpPr/>
            <p:nvPr/>
          </p:nvSpPr>
          <p:spPr>
            <a:xfrm>
              <a:off x="14222776" y="447396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92C65EAC-4BD9-F90F-EF68-B6C05AFD5793}"/>
                </a:ext>
              </a:extLst>
            </p:cNvPr>
            <p:cNvSpPr/>
            <p:nvPr/>
          </p:nvSpPr>
          <p:spPr>
            <a:xfrm>
              <a:off x="14476776" y="48994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0148E723-16F7-47CF-B961-92007B532920}"/>
                </a:ext>
              </a:extLst>
            </p:cNvPr>
            <p:cNvSpPr/>
            <p:nvPr/>
          </p:nvSpPr>
          <p:spPr>
            <a:xfrm>
              <a:off x="14568851" y="45469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32C12B58-5412-04D3-6035-2C76B38F9744}"/>
                </a:ext>
              </a:extLst>
            </p:cNvPr>
            <p:cNvSpPr/>
            <p:nvPr/>
          </p:nvSpPr>
          <p:spPr>
            <a:xfrm>
              <a:off x="14626001" y="47247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EBCD5B1C-707D-6219-9CC2-73B99DF759BC}"/>
                </a:ext>
              </a:extLst>
            </p:cNvPr>
            <p:cNvSpPr/>
            <p:nvPr/>
          </p:nvSpPr>
          <p:spPr>
            <a:xfrm>
              <a:off x="14499001" y="50613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C4218250-BDCD-96AA-B394-07B00AAB5D67}"/>
                </a:ext>
              </a:extLst>
            </p:cNvPr>
            <p:cNvSpPr/>
            <p:nvPr/>
          </p:nvSpPr>
          <p:spPr>
            <a:xfrm>
              <a:off x="14403751" y="45279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725AEEFD-BD33-780E-88BF-2A3B40460C0A}"/>
                </a:ext>
              </a:extLst>
            </p:cNvPr>
            <p:cNvSpPr/>
            <p:nvPr/>
          </p:nvSpPr>
          <p:spPr>
            <a:xfrm>
              <a:off x="14330726" y="52296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BFCA8412-6CE7-FCEB-D788-FD61738DA89B}"/>
                </a:ext>
              </a:extLst>
            </p:cNvPr>
            <p:cNvSpPr/>
            <p:nvPr/>
          </p:nvSpPr>
          <p:spPr>
            <a:xfrm>
              <a:off x="14149751" y="53153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4EDB452B-858D-1CA6-DA7A-EB4E59B3F690}"/>
                </a:ext>
              </a:extLst>
            </p:cNvPr>
            <p:cNvSpPr/>
            <p:nvPr/>
          </p:nvSpPr>
          <p:spPr>
            <a:xfrm>
              <a:off x="13937026" y="51692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E6C89A7E-416F-0D7C-0657-578210DB2124}"/>
                </a:ext>
              </a:extLst>
            </p:cNvPr>
            <p:cNvSpPr/>
            <p:nvPr/>
          </p:nvSpPr>
          <p:spPr>
            <a:xfrm>
              <a:off x="13994176" y="53058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DA7F03A7-6305-C718-9E7B-9939459B5AC0}"/>
                </a:ext>
              </a:extLst>
            </p:cNvPr>
            <p:cNvSpPr/>
            <p:nvPr/>
          </p:nvSpPr>
          <p:spPr>
            <a:xfrm>
              <a:off x="13711601" y="50930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C4265A88-3FE3-8977-C826-9BF8A7688B51}"/>
                </a:ext>
              </a:extLst>
            </p:cNvPr>
            <p:cNvSpPr/>
            <p:nvPr/>
          </p:nvSpPr>
          <p:spPr>
            <a:xfrm>
              <a:off x="13759226" y="49406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C613E247-9513-99EE-6A62-20328C0EEB4E}"/>
                </a:ext>
              </a:extLst>
            </p:cNvPr>
            <p:cNvSpPr/>
            <p:nvPr/>
          </p:nvSpPr>
          <p:spPr>
            <a:xfrm>
              <a:off x="13663976" y="47247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0E3E0124-388F-5C9E-FEE4-67D4CDC7ADFD}"/>
                </a:ext>
              </a:extLst>
            </p:cNvPr>
            <p:cNvSpPr/>
            <p:nvPr/>
          </p:nvSpPr>
          <p:spPr>
            <a:xfrm>
              <a:off x="13775101" y="46168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82DC6714-A87D-900A-5179-14691DC5B2F7}"/>
                </a:ext>
              </a:extLst>
            </p:cNvPr>
            <p:cNvSpPr/>
            <p:nvPr/>
          </p:nvSpPr>
          <p:spPr>
            <a:xfrm>
              <a:off x="13660801" y="455016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2" name="TextBox 281">
            <a:extLst>
              <a:ext uri="{FF2B5EF4-FFF2-40B4-BE49-F238E27FC236}">
                <a16:creationId xmlns:a16="http://schemas.microsoft.com/office/drawing/2014/main" id="{62C2C7C6-B00C-B5A5-F5B5-A2F23C2B9837}"/>
              </a:ext>
            </a:extLst>
          </p:cNvPr>
          <p:cNvSpPr txBox="1"/>
          <p:nvPr/>
        </p:nvSpPr>
        <p:spPr>
          <a:xfrm>
            <a:off x="5114813" y="5504977"/>
            <a:ext cx="3053598" cy="253733"/>
          </a:xfrm>
          <a:prstGeom prst="rect">
            <a:avLst/>
          </a:prstGeom>
          <a:noFill/>
        </p:spPr>
        <p:txBody>
          <a:bodyPr wrap="square" rtlCol="0" anchor="ctr">
            <a:noAutofit/>
          </a:bodyPr>
          <a:lstStyle/>
          <a:p>
            <a:r>
              <a:rPr lang="en-GB" sz="1050"/>
              <a:t>Facilitates gas exchange</a:t>
            </a:r>
          </a:p>
        </p:txBody>
      </p:sp>
      <p:grpSp>
        <p:nvGrpSpPr>
          <p:cNvPr id="283" name="Group 282">
            <a:extLst>
              <a:ext uri="{FF2B5EF4-FFF2-40B4-BE49-F238E27FC236}">
                <a16:creationId xmlns:a16="http://schemas.microsoft.com/office/drawing/2014/main" id="{C3049986-7433-11FE-A1CF-FF0737F2C90D}"/>
              </a:ext>
            </a:extLst>
          </p:cNvPr>
          <p:cNvGrpSpPr/>
          <p:nvPr/>
        </p:nvGrpSpPr>
        <p:grpSpPr>
          <a:xfrm rot="16200000">
            <a:off x="4161731" y="5517193"/>
            <a:ext cx="319093" cy="92639"/>
            <a:chOff x="12336650" y="5910684"/>
            <a:chExt cx="3190402" cy="499688"/>
          </a:xfrm>
        </p:grpSpPr>
        <p:sp>
          <p:nvSpPr>
            <p:cNvPr id="284" name="Graphic 6570">
              <a:extLst>
                <a:ext uri="{FF2B5EF4-FFF2-40B4-BE49-F238E27FC236}">
                  <a16:creationId xmlns:a16="http://schemas.microsoft.com/office/drawing/2014/main" id="{1FCAE011-205A-87C5-5103-D10FE353CA44}"/>
                </a:ext>
              </a:extLst>
            </p:cNvPr>
            <p:cNvSpPr/>
            <p:nvPr/>
          </p:nvSpPr>
          <p:spPr>
            <a:xfrm>
              <a:off x="12336650" y="5910684"/>
              <a:ext cx="3190402" cy="499688"/>
            </a:xfrm>
            <a:custGeom>
              <a:avLst/>
              <a:gdLst>
                <a:gd name="connsiteX0" fmla="*/ 31404 w 3190402"/>
                <a:gd name="connsiteY0" fmla="*/ 207432 h 499688"/>
                <a:gd name="connsiteX1" fmla="*/ 3150842 w 3190402"/>
                <a:gd name="connsiteY1" fmla="*/ 212099 h 499688"/>
                <a:gd name="connsiteX2" fmla="*/ 3181036 w 3190402"/>
                <a:gd name="connsiteY2" fmla="*/ 123422 h 499688"/>
                <a:gd name="connsiteX3" fmla="*/ 3181036 w 3190402"/>
                <a:gd name="connsiteY3" fmla="*/ 123422 h 499688"/>
                <a:gd name="connsiteX4" fmla="*/ 3103884 w 3190402"/>
                <a:gd name="connsiteY4" fmla="*/ 101895 h 499688"/>
                <a:gd name="connsiteX5" fmla="*/ 2440658 w 3190402"/>
                <a:gd name="connsiteY5" fmla="*/ 278393 h 499688"/>
                <a:gd name="connsiteX6" fmla="*/ 1988411 w 3190402"/>
                <a:gd name="connsiteY6" fmla="*/ 121898 h 499688"/>
                <a:gd name="connsiteX7" fmla="*/ 964664 w 3190402"/>
                <a:gd name="connsiteY7" fmla="*/ 141329 h 499688"/>
                <a:gd name="connsiteX8" fmla="*/ 81125 w 3190402"/>
                <a:gd name="connsiteY8" fmla="*/ 113801 h 499688"/>
                <a:gd name="connsiteX9" fmla="*/ 3591 w 3190402"/>
                <a:gd name="connsiteY9" fmla="*/ 139709 h 499688"/>
                <a:gd name="connsiteX10" fmla="*/ 3591 w 3190402"/>
                <a:gd name="connsiteY10" fmla="*/ 139709 h 499688"/>
                <a:gd name="connsiteX11" fmla="*/ 31404 w 3190402"/>
                <a:gd name="connsiteY11" fmla="*/ 207432 h 49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0402" h="499688">
                  <a:moveTo>
                    <a:pt x="31404" y="207432"/>
                  </a:moveTo>
                  <a:cubicBezTo>
                    <a:pt x="281245" y="318589"/>
                    <a:pt x="1528353" y="802745"/>
                    <a:pt x="3150842" y="212099"/>
                  </a:cubicBezTo>
                  <a:cubicBezTo>
                    <a:pt x="3186846" y="198955"/>
                    <a:pt x="3201610" y="155807"/>
                    <a:pt x="3181036" y="123422"/>
                  </a:cubicBezTo>
                  <a:lnTo>
                    <a:pt x="3181036" y="123422"/>
                  </a:lnTo>
                  <a:cubicBezTo>
                    <a:pt x="3164558" y="97514"/>
                    <a:pt x="3131316" y="88274"/>
                    <a:pt x="3103884" y="101895"/>
                  </a:cubicBezTo>
                  <a:cubicBezTo>
                    <a:pt x="3005776" y="150663"/>
                    <a:pt x="2762412" y="255152"/>
                    <a:pt x="2440658" y="278393"/>
                  </a:cubicBezTo>
                  <a:cubicBezTo>
                    <a:pt x="2260540" y="291443"/>
                    <a:pt x="1988411" y="121898"/>
                    <a:pt x="1988411" y="121898"/>
                  </a:cubicBezTo>
                  <a:cubicBezTo>
                    <a:pt x="1988411" y="121898"/>
                    <a:pt x="1551118" y="-164900"/>
                    <a:pt x="964664" y="141329"/>
                  </a:cubicBezTo>
                  <a:cubicBezTo>
                    <a:pt x="552803" y="356403"/>
                    <a:pt x="208855" y="193049"/>
                    <a:pt x="81125" y="113801"/>
                  </a:cubicBezTo>
                  <a:cubicBezTo>
                    <a:pt x="52836" y="96275"/>
                    <a:pt x="15688" y="108658"/>
                    <a:pt x="3591" y="139709"/>
                  </a:cubicBezTo>
                  <a:lnTo>
                    <a:pt x="3591" y="139709"/>
                  </a:lnTo>
                  <a:cubicBezTo>
                    <a:pt x="-6600" y="166094"/>
                    <a:pt x="5592" y="195907"/>
                    <a:pt x="31404" y="207432"/>
                  </a:cubicBezTo>
                  <a:close/>
                </a:path>
              </a:pathLst>
            </a:custGeom>
            <a:solidFill>
              <a:schemeClr val="accent1">
                <a:lumMod val="60000"/>
                <a:lumOff val="40000"/>
              </a:schemeClr>
            </a:solidFill>
            <a:ln w="9525" cap="flat">
              <a:noFill/>
              <a:prstDash val="solid"/>
              <a:miter/>
            </a:ln>
          </p:spPr>
          <p:txBody>
            <a:bodyPr rtlCol="0" anchor="ctr"/>
            <a:lstStyle/>
            <a:p>
              <a:endParaRPr lang="en-GB"/>
            </a:p>
          </p:txBody>
        </p:sp>
        <p:sp>
          <p:nvSpPr>
            <p:cNvPr id="285" name="Oval 284">
              <a:extLst>
                <a:ext uri="{FF2B5EF4-FFF2-40B4-BE49-F238E27FC236}">
                  <a16:creationId xmlns:a16="http://schemas.microsoft.com/office/drawing/2014/main" id="{EFE46A1A-5C95-E2F1-3223-4292D059ADEF}"/>
                </a:ext>
              </a:extLst>
            </p:cNvPr>
            <p:cNvSpPr/>
            <p:nvPr/>
          </p:nvSpPr>
          <p:spPr>
            <a:xfrm>
              <a:off x="13511212" y="6008128"/>
              <a:ext cx="681038" cy="30480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6" name="Graphic 6574">
            <a:extLst>
              <a:ext uri="{FF2B5EF4-FFF2-40B4-BE49-F238E27FC236}">
                <a16:creationId xmlns:a16="http://schemas.microsoft.com/office/drawing/2014/main" id="{E92BEFE5-BCAC-0485-95F2-BE4E39ABEE49}"/>
              </a:ext>
            </a:extLst>
          </p:cNvPr>
          <p:cNvSpPr/>
          <p:nvPr/>
        </p:nvSpPr>
        <p:spPr>
          <a:xfrm rot="16200000">
            <a:off x="4181056" y="5624509"/>
            <a:ext cx="201321" cy="170008"/>
          </a:xfrm>
          <a:custGeom>
            <a:avLst/>
            <a:gdLst>
              <a:gd name="connsiteX0" fmla="*/ 1401084 w 1464234"/>
              <a:gd name="connsiteY0" fmla="*/ 377666 h 1337550"/>
              <a:gd name="connsiteX1" fmla="*/ 1352221 w 1464234"/>
              <a:gd name="connsiteY1" fmla="*/ 348329 h 1337550"/>
              <a:gd name="connsiteX2" fmla="*/ 1374890 w 1464234"/>
              <a:gd name="connsiteY2" fmla="*/ 324231 h 1337550"/>
              <a:gd name="connsiteX3" fmla="*/ 1434707 w 1464234"/>
              <a:gd name="connsiteY3" fmla="*/ 245269 h 1337550"/>
              <a:gd name="connsiteX4" fmla="*/ 1392702 w 1464234"/>
              <a:gd name="connsiteY4" fmla="*/ 162306 h 1337550"/>
              <a:gd name="connsiteX5" fmla="*/ 1367080 w 1464234"/>
              <a:gd name="connsiteY5" fmla="*/ 239649 h 1337550"/>
              <a:gd name="connsiteX6" fmla="*/ 1308787 w 1464234"/>
              <a:gd name="connsiteY6" fmla="*/ 164021 h 1337550"/>
              <a:gd name="connsiteX7" fmla="*/ 1316883 w 1464234"/>
              <a:gd name="connsiteY7" fmla="*/ 118015 h 1337550"/>
              <a:gd name="connsiteX8" fmla="*/ 1298500 w 1464234"/>
              <a:gd name="connsiteY8" fmla="*/ 78295 h 1337550"/>
              <a:gd name="connsiteX9" fmla="*/ 1253447 w 1464234"/>
              <a:gd name="connsiteY9" fmla="*/ 114586 h 1337550"/>
              <a:gd name="connsiteX10" fmla="*/ 1265639 w 1464234"/>
              <a:gd name="connsiteY10" fmla="*/ 180689 h 1337550"/>
              <a:gd name="connsiteX11" fmla="*/ 1244588 w 1464234"/>
              <a:gd name="connsiteY11" fmla="*/ 239554 h 1337550"/>
              <a:gd name="connsiteX12" fmla="*/ 1228777 w 1464234"/>
              <a:gd name="connsiteY12" fmla="*/ 145733 h 1337550"/>
              <a:gd name="connsiteX13" fmla="*/ 1203631 w 1464234"/>
              <a:gd name="connsiteY13" fmla="*/ 55436 h 1337550"/>
              <a:gd name="connsiteX14" fmla="*/ 1182104 w 1464234"/>
              <a:gd name="connsiteY14" fmla="*/ 49054 h 1337550"/>
              <a:gd name="connsiteX15" fmla="*/ 1176961 w 1464234"/>
              <a:gd name="connsiteY15" fmla="*/ 95726 h 1337550"/>
              <a:gd name="connsiteX16" fmla="*/ 1190677 w 1464234"/>
              <a:gd name="connsiteY16" fmla="*/ 202787 h 1337550"/>
              <a:gd name="connsiteX17" fmla="*/ 1145719 w 1464234"/>
              <a:gd name="connsiteY17" fmla="*/ 195834 h 1337550"/>
              <a:gd name="connsiteX18" fmla="*/ 1134289 w 1464234"/>
              <a:gd name="connsiteY18" fmla="*/ 144590 h 1337550"/>
              <a:gd name="connsiteX19" fmla="*/ 1114763 w 1464234"/>
              <a:gd name="connsiteY19" fmla="*/ 96964 h 1337550"/>
              <a:gd name="connsiteX20" fmla="*/ 1096856 w 1464234"/>
              <a:gd name="connsiteY20" fmla="*/ 93631 h 1337550"/>
              <a:gd name="connsiteX21" fmla="*/ 1087235 w 1464234"/>
              <a:gd name="connsiteY21" fmla="*/ 116777 h 1337550"/>
              <a:gd name="connsiteX22" fmla="*/ 1085616 w 1464234"/>
              <a:gd name="connsiteY22" fmla="*/ 171736 h 1337550"/>
              <a:gd name="connsiteX23" fmla="*/ 1073138 w 1464234"/>
              <a:gd name="connsiteY23" fmla="*/ 197644 h 1337550"/>
              <a:gd name="connsiteX24" fmla="*/ 1050469 w 1464234"/>
              <a:gd name="connsiteY24" fmla="*/ 175070 h 1337550"/>
              <a:gd name="connsiteX25" fmla="*/ 1054660 w 1464234"/>
              <a:gd name="connsiteY25" fmla="*/ 112967 h 1337550"/>
              <a:gd name="connsiteX26" fmla="*/ 1074186 w 1464234"/>
              <a:gd name="connsiteY26" fmla="*/ 54102 h 1337550"/>
              <a:gd name="connsiteX27" fmla="*/ 1035229 w 1464234"/>
              <a:gd name="connsiteY27" fmla="*/ 19431 h 1337550"/>
              <a:gd name="connsiteX28" fmla="*/ 1016179 w 1464234"/>
              <a:gd name="connsiteY28" fmla="*/ 181166 h 1337550"/>
              <a:gd name="connsiteX29" fmla="*/ 981127 w 1464234"/>
              <a:gd name="connsiteY29" fmla="*/ 160401 h 1337550"/>
              <a:gd name="connsiteX30" fmla="*/ 989414 w 1464234"/>
              <a:gd name="connsiteY30" fmla="*/ 113633 h 1337550"/>
              <a:gd name="connsiteX31" fmla="*/ 992652 w 1464234"/>
              <a:gd name="connsiteY31" fmla="*/ 49054 h 1337550"/>
              <a:gd name="connsiteX32" fmla="*/ 948170 w 1464234"/>
              <a:gd name="connsiteY32" fmla="*/ 5524 h 1337550"/>
              <a:gd name="connsiteX33" fmla="*/ 926739 w 1464234"/>
              <a:gd name="connsiteY33" fmla="*/ 10478 h 1337550"/>
              <a:gd name="connsiteX34" fmla="*/ 920453 w 1464234"/>
              <a:gd name="connsiteY34" fmla="*/ 27813 h 1337550"/>
              <a:gd name="connsiteX35" fmla="*/ 944456 w 1464234"/>
              <a:gd name="connsiteY35" fmla="*/ 171641 h 1337550"/>
              <a:gd name="connsiteX36" fmla="*/ 910451 w 1464234"/>
              <a:gd name="connsiteY36" fmla="*/ 165449 h 1337550"/>
              <a:gd name="connsiteX37" fmla="*/ 899498 w 1464234"/>
              <a:gd name="connsiteY37" fmla="*/ 126778 h 1337550"/>
              <a:gd name="connsiteX38" fmla="*/ 861588 w 1464234"/>
              <a:gd name="connsiteY38" fmla="*/ 72676 h 1337550"/>
              <a:gd name="connsiteX39" fmla="*/ 855683 w 1464234"/>
              <a:gd name="connsiteY39" fmla="*/ 121730 h 1337550"/>
              <a:gd name="connsiteX40" fmla="*/ 863303 w 1464234"/>
              <a:gd name="connsiteY40" fmla="*/ 173546 h 1337550"/>
              <a:gd name="connsiteX41" fmla="*/ 813963 w 1464234"/>
              <a:gd name="connsiteY41" fmla="*/ 101156 h 1337550"/>
              <a:gd name="connsiteX42" fmla="*/ 832918 w 1464234"/>
              <a:gd name="connsiteY42" fmla="*/ 40100 h 1337550"/>
              <a:gd name="connsiteX43" fmla="*/ 794342 w 1464234"/>
              <a:gd name="connsiteY43" fmla="*/ 6382 h 1337550"/>
              <a:gd name="connsiteX44" fmla="*/ 782340 w 1464234"/>
              <a:gd name="connsiteY44" fmla="*/ 32385 h 1337550"/>
              <a:gd name="connsiteX45" fmla="*/ 784531 w 1464234"/>
              <a:gd name="connsiteY45" fmla="*/ 151257 h 1337550"/>
              <a:gd name="connsiteX46" fmla="*/ 748812 w 1464234"/>
              <a:gd name="connsiteY46" fmla="*/ 136112 h 1337550"/>
              <a:gd name="connsiteX47" fmla="*/ 734144 w 1464234"/>
              <a:gd name="connsiteY47" fmla="*/ 97155 h 1337550"/>
              <a:gd name="connsiteX48" fmla="*/ 661277 w 1464234"/>
              <a:gd name="connsiteY48" fmla="*/ 33147 h 1337550"/>
              <a:gd name="connsiteX49" fmla="*/ 652419 w 1464234"/>
              <a:gd name="connsiteY49" fmla="*/ 36957 h 1337550"/>
              <a:gd name="connsiteX50" fmla="*/ 649276 w 1464234"/>
              <a:gd name="connsiteY50" fmla="*/ 43720 h 1337550"/>
              <a:gd name="connsiteX51" fmla="*/ 690329 w 1464234"/>
              <a:gd name="connsiteY51" fmla="*/ 105156 h 1337550"/>
              <a:gd name="connsiteX52" fmla="*/ 718427 w 1464234"/>
              <a:gd name="connsiteY52" fmla="*/ 170117 h 1337550"/>
              <a:gd name="connsiteX53" fmla="*/ 661373 w 1464234"/>
              <a:gd name="connsiteY53" fmla="*/ 176975 h 1337550"/>
              <a:gd name="connsiteX54" fmla="*/ 610700 w 1464234"/>
              <a:gd name="connsiteY54" fmla="*/ 76486 h 1337550"/>
              <a:gd name="connsiteX55" fmla="*/ 618701 w 1464234"/>
              <a:gd name="connsiteY55" fmla="*/ 32290 h 1337550"/>
              <a:gd name="connsiteX56" fmla="*/ 593650 w 1464234"/>
              <a:gd name="connsiteY56" fmla="*/ 0 h 1337550"/>
              <a:gd name="connsiteX57" fmla="*/ 573171 w 1464234"/>
              <a:gd name="connsiteY57" fmla="*/ 157067 h 1337550"/>
              <a:gd name="connsiteX58" fmla="*/ 525737 w 1464234"/>
              <a:gd name="connsiteY58" fmla="*/ 134969 h 1337550"/>
              <a:gd name="connsiteX59" fmla="*/ 516974 w 1464234"/>
              <a:gd name="connsiteY59" fmla="*/ 77534 h 1337550"/>
              <a:gd name="connsiteX60" fmla="*/ 495066 w 1464234"/>
              <a:gd name="connsiteY60" fmla="*/ 25337 h 1337550"/>
              <a:gd name="connsiteX61" fmla="*/ 474016 w 1464234"/>
              <a:gd name="connsiteY61" fmla="*/ 71152 h 1337550"/>
              <a:gd name="connsiteX62" fmla="*/ 489446 w 1464234"/>
              <a:gd name="connsiteY62" fmla="*/ 123444 h 1337550"/>
              <a:gd name="connsiteX63" fmla="*/ 484112 w 1464234"/>
              <a:gd name="connsiteY63" fmla="*/ 144113 h 1337550"/>
              <a:gd name="connsiteX64" fmla="*/ 474873 w 1464234"/>
              <a:gd name="connsiteY64" fmla="*/ 145161 h 1337550"/>
              <a:gd name="connsiteX65" fmla="*/ 440774 w 1464234"/>
              <a:gd name="connsiteY65" fmla="*/ 100108 h 1337550"/>
              <a:gd name="connsiteX66" fmla="*/ 438011 w 1464234"/>
              <a:gd name="connsiteY66" fmla="*/ 39529 h 1337550"/>
              <a:gd name="connsiteX67" fmla="*/ 410960 w 1464234"/>
              <a:gd name="connsiteY67" fmla="*/ 15050 h 1337550"/>
              <a:gd name="connsiteX68" fmla="*/ 396768 w 1464234"/>
              <a:gd name="connsiteY68" fmla="*/ 50006 h 1337550"/>
              <a:gd name="connsiteX69" fmla="*/ 400769 w 1464234"/>
              <a:gd name="connsiteY69" fmla="*/ 114110 h 1337550"/>
              <a:gd name="connsiteX70" fmla="*/ 371717 w 1464234"/>
              <a:gd name="connsiteY70" fmla="*/ 106489 h 1337550"/>
              <a:gd name="connsiteX71" fmla="*/ 315234 w 1464234"/>
              <a:gd name="connsiteY71" fmla="*/ 40196 h 1337550"/>
              <a:gd name="connsiteX72" fmla="*/ 308948 w 1464234"/>
              <a:gd name="connsiteY72" fmla="*/ 73724 h 1337550"/>
              <a:gd name="connsiteX73" fmla="*/ 332760 w 1464234"/>
              <a:gd name="connsiteY73" fmla="*/ 102965 h 1337550"/>
              <a:gd name="connsiteX74" fmla="*/ 340666 w 1464234"/>
              <a:gd name="connsiteY74" fmla="*/ 168497 h 1337550"/>
              <a:gd name="connsiteX75" fmla="*/ 280754 w 1464234"/>
              <a:gd name="connsiteY75" fmla="*/ 182690 h 1337550"/>
              <a:gd name="connsiteX76" fmla="*/ 260561 w 1464234"/>
              <a:gd name="connsiteY76" fmla="*/ 148114 h 1337550"/>
              <a:gd name="connsiteX77" fmla="*/ 189409 w 1464234"/>
              <a:gd name="connsiteY77" fmla="*/ 52864 h 1337550"/>
              <a:gd name="connsiteX78" fmla="*/ 165501 w 1464234"/>
              <a:gd name="connsiteY78" fmla="*/ 104775 h 1337550"/>
              <a:gd name="connsiteX79" fmla="*/ 202934 w 1464234"/>
              <a:gd name="connsiteY79" fmla="*/ 158305 h 1337550"/>
              <a:gd name="connsiteX80" fmla="*/ 213507 w 1464234"/>
              <a:gd name="connsiteY80" fmla="*/ 219170 h 1337550"/>
              <a:gd name="connsiteX81" fmla="*/ 173502 w 1464234"/>
              <a:gd name="connsiteY81" fmla="*/ 207169 h 1337550"/>
              <a:gd name="connsiteX82" fmla="*/ 135497 w 1464234"/>
              <a:gd name="connsiteY82" fmla="*/ 206312 h 1337550"/>
              <a:gd name="connsiteX83" fmla="*/ 155309 w 1464234"/>
              <a:gd name="connsiteY83" fmla="*/ 239363 h 1337550"/>
              <a:gd name="connsiteX84" fmla="*/ 124639 w 1464234"/>
              <a:gd name="connsiteY84" fmla="*/ 258985 h 1337550"/>
              <a:gd name="connsiteX85" fmla="*/ 89682 w 1464234"/>
              <a:gd name="connsiteY85" fmla="*/ 232505 h 1337550"/>
              <a:gd name="connsiteX86" fmla="*/ 19292 w 1464234"/>
              <a:gd name="connsiteY86" fmla="*/ 216789 h 1337550"/>
              <a:gd name="connsiteX87" fmla="*/ 86158 w 1464234"/>
              <a:gd name="connsiteY87" fmla="*/ 276416 h 1337550"/>
              <a:gd name="connsiteX88" fmla="*/ 24150 w 1464234"/>
              <a:gd name="connsiteY88" fmla="*/ 294037 h 1337550"/>
              <a:gd name="connsiteX89" fmla="*/ 338 w 1464234"/>
              <a:gd name="connsiteY89" fmla="*/ 326231 h 1337550"/>
              <a:gd name="connsiteX90" fmla="*/ 50725 w 1464234"/>
              <a:gd name="connsiteY90" fmla="*/ 336899 h 1337550"/>
              <a:gd name="connsiteX91" fmla="*/ 111209 w 1464234"/>
              <a:gd name="connsiteY91" fmla="*/ 320897 h 1337550"/>
              <a:gd name="connsiteX92" fmla="*/ 126734 w 1464234"/>
              <a:gd name="connsiteY92" fmla="*/ 885539 h 1337550"/>
              <a:gd name="connsiteX93" fmla="*/ 517355 w 1464234"/>
              <a:gd name="connsiteY93" fmla="*/ 1307592 h 1337550"/>
              <a:gd name="connsiteX94" fmla="*/ 779102 w 1464234"/>
              <a:gd name="connsiteY94" fmla="*/ 1335119 h 1337550"/>
              <a:gd name="connsiteX95" fmla="*/ 1257161 w 1464234"/>
              <a:gd name="connsiteY95" fmla="*/ 960596 h 1337550"/>
              <a:gd name="connsiteX96" fmla="*/ 1329932 w 1464234"/>
              <a:gd name="connsiteY96" fmla="*/ 432626 h 1337550"/>
              <a:gd name="connsiteX97" fmla="*/ 1399560 w 1464234"/>
              <a:gd name="connsiteY97" fmla="*/ 417481 h 1337550"/>
              <a:gd name="connsiteX98" fmla="*/ 1464235 w 1464234"/>
              <a:gd name="connsiteY98" fmla="*/ 385762 h 1337550"/>
              <a:gd name="connsiteX99" fmla="*/ 1401179 w 1464234"/>
              <a:gd name="connsiteY99" fmla="*/ 377381 h 133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64234" h="1337550">
                <a:moveTo>
                  <a:pt x="1401084" y="377666"/>
                </a:moveTo>
                <a:cubicBezTo>
                  <a:pt x="1378891" y="381095"/>
                  <a:pt x="1347744" y="370237"/>
                  <a:pt x="1352221" y="348329"/>
                </a:cubicBezTo>
                <a:cubicBezTo>
                  <a:pt x="1354507" y="337185"/>
                  <a:pt x="1365365" y="330422"/>
                  <a:pt x="1374890" y="324231"/>
                </a:cubicBezTo>
                <a:cubicBezTo>
                  <a:pt x="1403180" y="305562"/>
                  <a:pt x="1428040" y="278511"/>
                  <a:pt x="1434707" y="245269"/>
                </a:cubicBezTo>
                <a:cubicBezTo>
                  <a:pt x="1441375" y="212027"/>
                  <a:pt x="1424801" y="172974"/>
                  <a:pt x="1392702" y="162306"/>
                </a:cubicBezTo>
                <a:cubicBezTo>
                  <a:pt x="1399655" y="190119"/>
                  <a:pt x="1389273" y="221456"/>
                  <a:pt x="1367080" y="239649"/>
                </a:cubicBezTo>
                <a:cubicBezTo>
                  <a:pt x="1332980" y="232886"/>
                  <a:pt x="1306596" y="198692"/>
                  <a:pt x="1308787" y="164021"/>
                </a:cubicBezTo>
                <a:cubicBezTo>
                  <a:pt x="1309739" y="148495"/>
                  <a:pt x="1315740" y="133541"/>
                  <a:pt x="1316883" y="118015"/>
                </a:cubicBezTo>
                <a:cubicBezTo>
                  <a:pt x="1318121" y="102489"/>
                  <a:pt x="1312787" y="84487"/>
                  <a:pt x="1298500" y="78295"/>
                </a:cubicBezTo>
                <a:cubicBezTo>
                  <a:pt x="1277831" y="69342"/>
                  <a:pt x="1255542" y="92202"/>
                  <a:pt x="1253447" y="114586"/>
                </a:cubicBezTo>
                <a:cubicBezTo>
                  <a:pt x="1251351" y="136970"/>
                  <a:pt x="1261543" y="158591"/>
                  <a:pt x="1265639" y="180689"/>
                </a:cubicBezTo>
                <a:cubicBezTo>
                  <a:pt x="1269830" y="202787"/>
                  <a:pt x="1265162" y="230410"/>
                  <a:pt x="1244588" y="239554"/>
                </a:cubicBezTo>
                <a:cubicBezTo>
                  <a:pt x="1224300" y="214122"/>
                  <a:pt x="1226872" y="178213"/>
                  <a:pt x="1228777" y="145733"/>
                </a:cubicBezTo>
                <a:cubicBezTo>
                  <a:pt x="1230682" y="113252"/>
                  <a:pt x="1228777" y="76010"/>
                  <a:pt x="1203631" y="55436"/>
                </a:cubicBezTo>
                <a:cubicBezTo>
                  <a:pt x="1197630" y="50483"/>
                  <a:pt x="1189534" y="46768"/>
                  <a:pt x="1182104" y="49054"/>
                </a:cubicBezTo>
                <a:cubicBezTo>
                  <a:pt x="1165245" y="54388"/>
                  <a:pt x="1170389" y="79248"/>
                  <a:pt x="1176961" y="95726"/>
                </a:cubicBezTo>
                <a:cubicBezTo>
                  <a:pt x="1190582" y="129445"/>
                  <a:pt x="1195344" y="166688"/>
                  <a:pt x="1190677" y="202787"/>
                </a:cubicBezTo>
                <a:cubicBezTo>
                  <a:pt x="1179914" y="216884"/>
                  <a:pt x="1155625" y="210598"/>
                  <a:pt x="1145719" y="195834"/>
                </a:cubicBezTo>
                <a:cubicBezTo>
                  <a:pt x="1135813" y="181070"/>
                  <a:pt x="1135622" y="162211"/>
                  <a:pt x="1134289" y="144590"/>
                </a:cubicBezTo>
                <a:cubicBezTo>
                  <a:pt x="1132955" y="126873"/>
                  <a:pt x="1128955" y="107442"/>
                  <a:pt x="1114763" y="96964"/>
                </a:cubicBezTo>
                <a:cubicBezTo>
                  <a:pt x="1109619" y="93155"/>
                  <a:pt x="1102571" y="90869"/>
                  <a:pt x="1096856" y="93631"/>
                </a:cubicBezTo>
                <a:cubicBezTo>
                  <a:pt x="1088855" y="97441"/>
                  <a:pt x="1087521" y="108014"/>
                  <a:pt x="1087235" y="116777"/>
                </a:cubicBezTo>
                <a:cubicBezTo>
                  <a:pt x="1086664" y="135065"/>
                  <a:pt x="1086188" y="153353"/>
                  <a:pt x="1085616" y="171736"/>
                </a:cubicBezTo>
                <a:cubicBezTo>
                  <a:pt x="1085330" y="182023"/>
                  <a:pt x="1083140" y="194977"/>
                  <a:pt x="1073138" y="197644"/>
                </a:cubicBezTo>
                <a:cubicBezTo>
                  <a:pt x="1061613" y="200787"/>
                  <a:pt x="1052850" y="186880"/>
                  <a:pt x="1050469" y="175070"/>
                </a:cubicBezTo>
                <a:cubicBezTo>
                  <a:pt x="1046278" y="154496"/>
                  <a:pt x="1047707" y="132779"/>
                  <a:pt x="1054660" y="112967"/>
                </a:cubicBezTo>
                <a:cubicBezTo>
                  <a:pt x="1061518" y="93345"/>
                  <a:pt x="1073805" y="74867"/>
                  <a:pt x="1074186" y="54102"/>
                </a:cubicBezTo>
                <a:cubicBezTo>
                  <a:pt x="1074567" y="33338"/>
                  <a:pt x="1053993" y="10573"/>
                  <a:pt x="1035229" y="19431"/>
                </a:cubicBezTo>
                <a:cubicBezTo>
                  <a:pt x="1021989" y="72200"/>
                  <a:pt x="1015512" y="126683"/>
                  <a:pt x="1016179" y="181166"/>
                </a:cubicBezTo>
                <a:cubicBezTo>
                  <a:pt x="1002653" y="189738"/>
                  <a:pt x="984175" y="176117"/>
                  <a:pt x="981127" y="160401"/>
                </a:cubicBezTo>
                <a:cubicBezTo>
                  <a:pt x="978079" y="144685"/>
                  <a:pt x="984651" y="128969"/>
                  <a:pt x="989414" y="113633"/>
                </a:cubicBezTo>
                <a:cubicBezTo>
                  <a:pt x="995795" y="92774"/>
                  <a:pt x="998748" y="70009"/>
                  <a:pt x="992652" y="49054"/>
                </a:cubicBezTo>
                <a:cubicBezTo>
                  <a:pt x="986461" y="28099"/>
                  <a:pt x="969697" y="9335"/>
                  <a:pt x="948170" y="5524"/>
                </a:cubicBezTo>
                <a:cubicBezTo>
                  <a:pt x="940646" y="4191"/>
                  <a:pt x="932073" y="4953"/>
                  <a:pt x="926739" y="10478"/>
                </a:cubicBezTo>
                <a:cubicBezTo>
                  <a:pt x="922358" y="14954"/>
                  <a:pt x="921215" y="21622"/>
                  <a:pt x="920453" y="27813"/>
                </a:cubicBezTo>
                <a:cubicBezTo>
                  <a:pt x="914357" y="76772"/>
                  <a:pt x="922834" y="127349"/>
                  <a:pt x="944456" y="171641"/>
                </a:cubicBezTo>
                <a:cubicBezTo>
                  <a:pt x="936169" y="182309"/>
                  <a:pt x="917786" y="176689"/>
                  <a:pt x="910451" y="165449"/>
                </a:cubicBezTo>
                <a:cubicBezTo>
                  <a:pt x="903117" y="154210"/>
                  <a:pt x="902641" y="139922"/>
                  <a:pt x="899498" y="126778"/>
                </a:cubicBezTo>
                <a:cubicBezTo>
                  <a:pt x="894164" y="104870"/>
                  <a:pt x="880352" y="85154"/>
                  <a:pt x="861588" y="72676"/>
                </a:cubicBezTo>
                <a:cubicBezTo>
                  <a:pt x="845300" y="80963"/>
                  <a:pt x="848158" y="105156"/>
                  <a:pt x="855683" y="121730"/>
                </a:cubicBezTo>
                <a:cubicBezTo>
                  <a:pt x="863207" y="138303"/>
                  <a:pt x="873018" y="158115"/>
                  <a:pt x="863303" y="173546"/>
                </a:cubicBezTo>
                <a:cubicBezTo>
                  <a:pt x="831870" y="166688"/>
                  <a:pt x="808820" y="132969"/>
                  <a:pt x="813963" y="101156"/>
                </a:cubicBezTo>
                <a:cubicBezTo>
                  <a:pt x="817392" y="80010"/>
                  <a:pt x="831203" y="61436"/>
                  <a:pt x="832918" y="40100"/>
                </a:cubicBezTo>
                <a:cubicBezTo>
                  <a:pt x="834632" y="18764"/>
                  <a:pt x="811868" y="-5906"/>
                  <a:pt x="794342" y="6382"/>
                </a:cubicBezTo>
                <a:cubicBezTo>
                  <a:pt x="786245" y="12002"/>
                  <a:pt x="783769" y="22670"/>
                  <a:pt x="782340" y="32385"/>
                </a:cubicBezTo>
                <a:cubicBezTo>
                  <a:pt x="776435" y="71819"/>
                  <a:pt x="777197" y="112109"/>
                  <a:pt x="784531" y="151257"/>
                </a:cubicBezTo>
                <a:cubicBezTo>
                  <a:pt x="771386" y="156020"/>
                  <a:pt x="756623" y="147638"/>
                  <a:pt x="748812" y="136112"/>
                </a:cubicBezTo>
                <a:cubicBezTo>
                  <a:pt x="741002" y="124587"/>
                  <a:pt x="738144" y="110490"/>
                  <a:pt x="734144" y="97155"/>
                </a:cubicBezTo>
                <a:cubicBezTo>
                  <a:pt x="723952" y="63341"/>
                  <a:pt x="696234" y="28099"/>
                  <a:pt x="661277" y="33147"/>
                </a:cubicBezTo>
                <a:cubicBezTo>
                  <a:pt x="658039" y="33623"/>
                  <a:pt x="654610" y="34576"/>
                  <a:pt x="652419" y="36957"/>
                </a:cubicBezTo>
                <a:cubicBezTo>
                  <a:pt x="650705" y="38767"/>
                  <a:pt x="649847" y="41243"/>
                  <a:pt x="649276" y="43720"/>
                </a:cubicBezTo>
                <a:cubicBezTo>
                  <a:pt x="643942" y="69247"/>
                  <a:pt x="669278" y="89535"/>
                  <a:pt x="690329" y="105156"/>
                </a:cubicBezTo>
                <a:cubicBezTo>
                  <a:pt x="711284" y="120682"/>
                  <a:pt x="732620" y="148209"/>
                  <a:pt x="718427" y="170117"/>
                </a:cubicBezTo>
                <a:cubicBezTo>
                  <a:pt x="706997" y="187738"/>
                  <a:pt x="680042" y="186595"/>
                  <a:pt x="661373" y="176975"/>
                </a:cubicBezTo>
                <a:cubicBezTo>
                  <a:pt x="625749" y="158591"/>
                  <a:pt x="604223" y="116014"/>
                  <a:pt x="610700" y="76486"/>
                </a:cubicBezTo>
                <a:cubicBezTo>
                  <a:pt x="613081" y="61627"/>
                  <a:pt x="618986" y="47244"/>
                  <a:pt x="618701" y="32290"/>
                </a:cubicBezTo>
                <a:cubicBezTo>
                  <a:pt x="618320" y="17240"/>
                  <a:pt x="608604" y="667"/>
                  <a:pt x="593650" y="0"/>
                </a:cubicBezTo>
                <a:cubicBezTo>
                  <a:pt x="554312" y="37719"/>
                  <a:pt x="600698" y="110014"/>
                  <a:pt x="573171" y="157067"/>
                </a:cubicBezTo>
                <a:cubicBezTo>
                  <a:pt x="555836" y="166021"/>
                  <a:pt x="534023" y="152591"/>
                  <a:pt x="525737" y="134969"/>
                </a:cubicBezTo>
                <a:cubicBezTo>
                  <a:pt x="517450" y="117348"/>
                  <a:pt x="518307" y="96964"/>
                  <a:pt x="516974" y="77534"/>
                </a:cubicBezTo>
                <a:cubicBezTo>
                  <a:pt x="515640" y="58103"/>
                  <a:pt x="510782" y="36957"/>
                  <a:pt x="495066" y="25337"/>
                </a:cubicBezTo>
                <a:cubicBezTo>
                  <a:pt x="477921" y="31528"/>
                  <a:pt x="471444" y="53150"/>
                  <a:pt x="474016" y="71152"/>
                </a:cubicBezTo>
                <a:cubicBezTo>
                  <a:pt x="476588" y="89154"/>
                  <a:pt x="485541" y="105728"/>
                  <a:pt x="489446" y="123444"/>
                </a:cubicBezTo>
                <a:cubicBezTo>
                  <a:pt x="491066" y="130969"/>
                  <a:pt x="490875" y="140494"/>
                  <a:pt x="484112" y="144113"/>
                </a:cubicBezTo>
                <a:cubicBezTo>
                  <a:pt x="481350" y="145637"/>
                  <a:pt x="478016" y="145637"/>
                  <a:pt x="474873" y="145161"/>
                </a:cubicBezTo>
                <a:cubicBezTo>
                  <a:pt x="454871" y="142113"/>
                  <a:pt x="443155" y="120301"/>
                  <a:pt x="440774" y="100108"/>
                </a:cubicBezTo>
                <a:cubicBezTo>
                  <a:pt x="438488" y="80010"/>
                  <a:pt x="442202" y="59341"/>
                  <a:pt x="438011" y="39529"/>
                </a:cubicBezTo>
                <a:cubicBezTo>
                  <a:pt x="435154" y="26194"/>
                  <a:pt x="424105" y="11430"/>
                  <a:pt x="410960" y="15050"/>
                </a:cubicBezTo>
                <a:cubicBezTo>
                  <a:pt x="397816" y="18669"/>
                  <a:pt x="396006" y="36386"/>
                  <a:pt x="396768" y="50006"/>
                </a:cubicBezTo>
                <a:cubicBezTo>
                  <a:pt x="398102" y="71342"/>
                  <a:pt x="399435" y="92774"/>
                  <a:pt x="400769" y="114110"/>
                </a:cubicBezTo>
                <a:cubicBezTo>
                  <a:pt x="394673" y="124206"/>
                  <a:pt x="379337" y="115443"/>
                  <a:pt x="371717" y="106489"/>
                </a:cubicBezTo>
                <a:cubicBezTo>
                  <a:pt x="352858" y="84392"/>
                  <a:pt x="334094" y="62294"/>
                  <a:pt x="315234" y="40196"/>
                </a:cubicBezTo>
                <a:cubicBezTo>
                  <a:pt x="304090" y="46196"/>
                  <a:pt x="303233" y="62484"/>
                  <a:pt x="308948" y="73724"/>
                </a:cubicBezTo>
                <a:cubicBezTo>
                  <a:pt x="314663" y="84963"/>
                  <a:pt x="324950" y="93059"/>
                  <a:pt x="332760" y="102965"/>
                </a:cubicBezTo>
                <a:cubicBezTo>
                  <a:pt x="347143" y="121349"/>
                  <a:pt x="352191" y="148304"/>
                  <a:pt x="340666" y="168497"/>
                </a:cubicBezTo>
                <a:cubicBezTo>
                  <a:pt x="329045" y="188786"/>
                  <a:pt x="298851" y="197453"/>
                  <a:pt x="280754" y="182690"/>
                </a:cubicBezTo>
                <a:cubicBezTo>
                  <a:pt x="270276" y="174117"/>
                  <a:pt x="265704" y="160592"/>
                  <a:pt x="260561" y="148114"/>
                </a:cubicBezTo>
                <a:cubicBezTo>
                  <a:pt x="245321" y="111062"/>
                  <a:pt x="220556" y="78010"/>
                  <a:pt x="189409" y="52864"/>
                </a:cubicBezTo>
                <a:cubicBezTo>
                  <a:pt x="167692" y="55340"/>
                  <a:pt x="158357" y="84106"/>
                  <a:pt x="165501" y="104775"/>
                </a:cubicBezTo>
                <a:cubicBezTo>
                  <a:pt x="172645" y="125444"/>
                  <a:pt x="189885" y="140780"/>
                  <a:pt x="202934" y="158305"/>
                </a:cubicBezTo>
                <a:cubicBezTo>
                  <a:pt x="215984" y="175927"/>
                  <a:pt x="224937" y="200501"/>
                  <a:pt x="213507" y="219170"/>
                </a:cubicBezTo>
                <a:cubicBezTo>
                  <a:pt x="203125" y="230886"/>
                  <a:pt x="184837" y="218027"/>
                  <a:pt x="173502" y="207169"/>
                </a:cubicBezTo>
                <a:cubicBezTo>
                  <a:pt x="162167" y="196310"/>
                  <a:pt x="137974" y="190881"/>
                  <a:pt x="135497" y="206312"/>
                </a:cubicBezTo>
                <a:cubicBezTo>
                  <a:pt x="133402" y="219361"/>
                  <a:pt x="152547" y="226409"/>
                  <a:pt x="155309" y="239363"/>
                </a:cubicBezTo>
                <a:cubicBezTo>
                  <a:pt x="158453" y="253746"/>
                  <a:pt x="138641" y="263652"/>
                  <a:pt x="124639" y="258985"/>
                </a:cubicBezTo>
                <a:cubicBezTo>
                  <a:pt x="110732" y="254222"/>
                  <a:pt x="101112" y="241745"/>
                  <a:pt x="89682" y="232505"/>
                </a:cubicBezTo>
                <a:cubicBezTo>
                  <a:pt x="70251" y="216980"/>
                  <a:pt x="43486" y="210979"/>
                  <a:pt x="19292" y="216789"/>
                </a:cubicBezTo>
                <a:cubicBezTo>
                  <a:pt x="35390" y="242411"/>
                  <a:pt x="58916" y="263271"/>
                  <a:pt x="86158" y="276416"/>
                </a:cubicBezTo>
                <a:cubicBezTo>
                  <a:pt x="64631" y="278321"/>
                  <a:pt x="43391" y="284321"/>
                  <a:pt x="24150" y="294037"/>
                </a:cubicBezTo>
                <a:cubicBezTo>
                  <a:pt x="11291" y="300514"/>
                  <a:pt x="-2329" y="312134"/>
                  <a:pt x="338" y="326231"/>
                </a:cubicBezTo>
                <a:cubicBezTo>
                  <a:pt x="4052" y="345853"/>
                  <a:pt x="32913" y="346043"/>
                  <a:pt x="50725" y="336899"/>
                </a:cubicBezTo>
                <a:cubicBezTo>
                  <a:pt x="68537" y="327755"/>
                  <a:pt x="93302" y="312134"/>
                  <a:pt x="111209" y="320897"/>
                </a:cubicBezTo>
                <a:lnTo>
                  <a:pt x="126734" y="885539"/>
                </a:lnTo>
                <a:cubicBezTo>
                  <a:pt x="132735" y="1104233"/>
                  <a:pt x="299804" y="1284732"/>
                  <a:pt x="517355" y="1307592"/>
                </a:cubicBezTo>
                <a:lnTo>
                  <a:pt x="779102" y="1335119"/>
                </a:lnTo>
                <a:cubicBezTo>
                  <a:pt x="1013417" y="1359789"/>
                  <a:pt x="1225062" y="1194054"/>
                  <a:pt x="1257161" y="960596"/>
                </a:cubicBezTo>
                <a:lnTo>
                  <a:pt x="1329932" y="432626"/>
                </a:lnTo>
                <a:cubicBezTo>
                  <a:pt x="1350602" y="417862"/>
                  <a:pt x="1374128" y="418148"/>
                  <a:pt x="1399560" y="417481"/>
                </a:cubicBezTo>
                <a:cubicBezTo>
                  <a:pt x="1424992" y="416719"/>
                  <a:pt x="1454519" y="409289"/>
                  <a:pt x="1464235" y="385762"/>
                </a:cubicBezTo>
                <a:cubicBezTo>
                  <a:pt x="1450805" y="367760"/>
                  <a:pt x="1423373" y="373952"/>
                  <a:pt x="1401179" y="377381"/>
                </a:cubicBezTo>
                <a:close/>
              </a:path>
            </a:pathLst>
          </a:custGeom>
          <a:gradFill>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gradFill>
          <a:ln w="9525" cap="flat">
            <a:noFill/>
            <a:prstDash val="solid"/>
            <a:miter/>
          </a:ln>
        </p:spPr>
        <p:txBody>
          <a:bodyPr rtlCol="0" anchor="ctr"/>
          <a:lstStyle/>
          <a:p>
            <a:endParaRPr lang="en-GB"/>
          </a:p>
        </p:txBody>
      </p:sp>
      <p:pic>
        <p:nvPicPr>
          <p:cNvPr id="287" name="Graphic 286">
            <a:extLst>
              <a:ext uri="{FF2B5EF4-FFF2-40B4-BE49-F238E27FC236}">
                <a16:creationId xmlns:a16="http://schemas.microsoft.com/office/drawing/2014/main" id="{C4F8FEFD-D979-6D92-530D-6823C94BB2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251105" y="5686208"/>
            <a:ext cx="73339" cy="66586"/>
          </a:xfrm>
          <a:prstGeom prst="rect">
            <a:avLst/>
          </a:prstGeom>
        </p:spPr>
      </p:pic>
      <p:sp>
        <p:nvSpPr>
          <p:cNvPr id="288" name="Oval 287">
            <a:extLst>
              <a:ext uri="{FF2B5EF4-FFF2-40B4-BE49-F238E27FC236}">
                <a16:creationId xmlns:a16="http://schemas.microsoft.com/office/drawing/2014/main" id="{DA55FAB6-8578-CC2D-8E7A-C8608738C67A}"/>
              </a:ext>
            </a:extLst>
          </p:cNvPr>
          <p:cNvSpPr/>
          <p:nvPr/>
        </p:nvSpPr>
        <p:spPr>
          <a:xfrm rot="16200000">
            <a:off x="4265401" y="5673005"/>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B71DA3A3-1DD2-7692-2F1F-E2E341CFEFCD}"/>
              </a:ext>
            </a:extLst>
          </p:cNvPr>
          <p:cNvSpPr/>
          <p:nvPr/>
        </p:nvSpPr>
        <p:spPr>
          <a:xfrm rot="16200000">
            <a:off x="4236345" y="5755947"/>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17FFDFC4-F1FF-BFDA-0CFD-9A061CE180EA}"/>
              </a:ext>
            </a:extLst>
          </p:cNvPr>
          <p:cNvSpPr/>
          <p:nvPr/>
        </p:nvSpPr>
        <p:spPr>
          <a:xfrm rot="16200000">
            <a:off x="4238622" y="5699106"/>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885184E1-9FB5-8900-F5B7-51B7BBA32166}"/>
              </a:ext>
            </a:extLst>
          </p:cNvPr>
          <p:cNvSpPr/>
          <p:nvPr/>
        </p:nvSpPr>
        <p:spPr>
          <a:xfrm rot="16200000">
            <a:off x="4292698" y="5664183"/>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34812E46-4DC3-91CC-0637-2CC1896D1A08}"/>
              </a:ext>
            </a:extLst>
          </p:cNvPr>
          <p:cNvSpPr/>
          <p:nvPr/>
        </p:nvSpPr>
        <p:spPr>
          <a:xfrm rot="16200000">
            <a:off x="4247904" y="5651523"/>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95C1A9C1-63C2-DFC0-B95E-719DF632FBCE}"/>
              </a:ext>
            </a:extLst>
          </p:cNvPr>
          <p:cNvSpPr/>
          <p:nvPr/>
        </p:nvSpPr>
        <p:spPr>
          <a:xfrm rot="16200000">
            <a:off x="4270503" y="5643666"/>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623B36D9-B226-9CC3-6961-B2FB073011D4}"/>
              </a:ext>
            </a:extLst>
          </p:cNvPr>
          <p:cNvSpPr/>
          <p:nvPr/>
        </p:nvSpPr>
        <p:spPr>
          <a:xfrm rot="16200000">
            <a:off x="4313280" y="5661127"/>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C865F62F-38AB-E3A3-DFFE-FA0DC3F2220E}"/>
              </a:ext>
            </a:extLst>
          </p:cNvPr>
          <p:cNvSpPr/>
          <p:nvPr/>
        </p:nvSpPr>
        <p:spPr>
          <a:xfrm rot="16200000">
            <a:off x="4245483" y="5674223"/>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50CAEDA9-C9F4-320D-96A5-A52FB9B6BA62}"/>
              </a:ext>
            </a:extLst>
          </p:cNvPr>
          <p:cNvSpPr/>
          <p:nvPr/>
        </p:nvSpPr>
        <p:spPr>
          <a:xfrm rot="16200000">
            <a:off x="4334668" y="5684264"/>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A404F96E-28E0-094B-C0A1-F455F4C68C85}"/>
              </a:ext>
            </a:extLst>
          </p:cNvPr>
          <p:cNvSpPr/>
          <p:nvPr/>
        </p:nvSpPr>
        <p:spPr>
          <a:xfrm rot="16200000">
            <a:off x="4345564" y="5709146"/>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1EC71D8E-4DF1-6680-5DAA-AA5ADF538B48}"/>
              </a:ext>
            </a:extLst>
          </p:cNvPr>
          <p:cNvSpPr/>
          <p:nvPr/>
        </p:nvSpPr>
        <p:spPr>
          <a:xfrm rot="16200000">
            <a:off x="4327001" y="5738394"/>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19731B3E-F85A-B738-5CC1-0EF92F434BCD}"/>
              </a:ext>
            </a:extLst>
          </p:cNvPr>
          <p:cNvSpPr/>
          <p:nvPr/>
        </p:nvSpPr>
        <p:spPr>
          <a:xfrm rot="16200000">
            <a:off x="4344354" y="5730537"/>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4CF5D757-76D0-150F-D669-4E0FC6FEB8D3}"/>
              </a:ext>
            </a:extLst>
          </p:cNvPr>
          <p:cNvSpPr/>
          <p:nvPr/>
        </p:nvSpPr>
        <p:spPr>
          <a:xfrm rot="16200000">
            <a:off x="4317316" y="5769389"/>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CCEBD273-9AD1-55A9-4093-CF88AC668B52}"/>
              </a:ext>
            </a:extLst>
          </p:cNvPr>
          <p:cNvSpPr/>
          <p:nvPr/>
        </p:nvSpPr>
        <p:spPr>
          <a:xfrm rot="16200000">
            <a:off x="4297945" y="5762841"/>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2A938D28-0A1C-4C78-0A07-70DF12F36AB8}"/>
              </a:ext>
            </a:extLst>
          </p:cNvPr>
          <p:cNvSpPr/>
          <p:nvPr/>
        </p:nvSpPr>
        <p:spPr>
          <a:xfrm rot="16200000">
            <a:off x="4270503" y="5775936"/>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16CC3E8E-D534-4AC0-B94B-B0DAFE9FB79A}"/>
              </a:ext>
            </a:extLst>
          </p:cNvPr>
          <p:cNvSpPr/>
          <p:nvPr/>
        </p:nvSpPr>
        <p:spPr>
          <a:xfrm rot="16200000">
            <a:off x="4256782" y="5760658"/>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1E5D0A49-6886-3381-7194-CBDE1EF89935}"/>
              </a:ext>
            </a:extLst>
          </p:cNvPr>
          <p:cNvSpPr/>
          <p:nvPr/>
        </p:nvSpPr>
        <p:spPr>
          <a:xfrm rot="16200000">
            <a:off x="4248308" y="5776373"/>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5" name="Group 304">
            <a:extLst>
              <a:ext uri="{FF2B5EF4-FFF2-40B4-BE49-F238E27FC236}">
                <a16:creationId xmlns:a16="http://schemas.microsoft.com/office/drawing/2014/main" id="{4A6AD0D0-63B7-AB3B-87AA-127C0AE0E0DF}"/>
              </a:ext>
            </a:extLst>
          </p:cNvPr>
          <p:cNvGrpSpPr/>
          <p:nvPr/>
        </p:nvGrpSpPr>
        <p:grpSpPr>
          <a:xfrm>
            <a:off x="4781845" y="5589008"/>
            <a:ext cx="404092" cy="70605"/>
            <a:chOff x="4709584" y="4948014"/>
            <a:chExt cx="317859" cy="55538"/>
          </a:xfrm>
        </p:grpSpPr>
        <p:sp>
          <p:nvSpPr>
            <p:cNvPr id="306" name="Graphic 6570">
              <a:extLst>
                <a:ext uri="{FF2B5EF4-FFF2-40B4-BE49-F238E27FC236}">
                  <a16:creationId xmlns:a16="http://schemas.microsoft.com/office/drawing/2014/main" id="{053CAD35-24B5-65E0-7BE3-ACE4AD9A2D31}"/>
                </a:ext>
              </a:extLst>
            </p:cNvPr>
            <p:cNvSpPr/>
            <p:nvPr/>
          </p:nvSpPr>
          <p:spPr>
            <a:xfrm>
              <a:off x="4709584" y="4948014"/>
              <a:ext cx="317859" cy="55538"/>
            </a:xfrm>
            <a:custGeom>
              <a:avLst/>
              <a:gdLst>
                <a:gd name="connsiteX0" fmla="*/ 31404 w 3190402"/>
                <a:gd name="connsiteY0" fmla="*/ 207432 h 499688"/>
                <a:gd name="connsiteX1" fmla="*/ 3150842 w 3190402"/>
                <a:gd name="connsiteY1" fmla="*/ 212099 h 499688"/>
                <a:gd name="connsiteX2" fmla="*/ 3181036 w 3190402"/>
                <a:gd name="connsiteY2" fmla="*/ 123422 h 499688"/>
                <a:gd name="connsiteX3" fmla="*/ 3181036 w 3190402"/>
                <a:gd name="connsiteY3" fmla="*/ 123422 h 499688"/>
                <a:gd name="connsiteX4" fmla="*/ 3103884 w 3190402"/>
                <a:gd name="connsiteY4" fmla="*/ 101895 h 499688"/>
                <a:gd name="connsiteX5" fmla="*/ 2440658 w 3190402"/>
                <a:gd name="connsiteY5" fmla="*/ 278393 h 499688"/>
                <a:gd name="connsiteX6" fmla="*/ 1988411 w 3190402"/>
                <a:gd name="connsiteY6" fmla="*/ 121898 h 499688"/>
                <a:gd name="connsiteX7" fmla="*/ 964664 w 3190402"/>
                <a:gd name="connsiteY7" fmla="*/ 141329 h 499688"/>
                <a:gd name="connsiteX8" fmla="*/ 81125 w 3190402"/>
                <a:gd name="connsiteY8" fmla="*/ 113801 h 499688"/>
                <a:gd name="connsiteX9" fmla="*/ 3591 w 3190402"/>
                <a:gd name="connsiteY9" fmla="*/ 139709 h 499688"/>
                <a:gd name="connsiteX10" fmla="*/ 3591 w 3190402"/>
                <a:gd name="connsiteY10" fmla="*/ 139709 h 499688"/>
                <a:gd name="connsiteX11" fmla="*/ 31404 w 3190402"/>
                <a:gd name="connsiteY11" fmla="*/ 207432 h 49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0402" h="499688">
                  <a:moveTo>
                    <a:pt x="31404" y="207432"/>
                  </a:moveTo>
                  <a:cubicBezTo>
                    <a:pt x="281245" y="318589"/>
                    <a:pt x="1528353" y="802745"/>
                    <a:pt x="3150842" y="212099"/>
                  </a:cubicBezTo>
                  <a:cubicBezTo>
                    <a:pt x="3186846" y="198955"/>
                    <a:pt x="3201610" y="155807"/>
                    <a:pt x="3181036" y="123422"/>
                  </a:cubicBezTo>
                  <a:lnTo>
                    <a:pt x="3181036" y="123422"/>
                  </a:lnTo>
                  <a:cubicBezTo>
                    <a:pt x="3164558" y="97514"/>
                    <a:pt x="3131316" y="88274"/>
                    <a:pt x="3103884" y="101895"/>
                  </a:cubicBezTo>
                  <a:cubicBezTo>
                    <a:pt x="3005776" y="150663"/>
                    <a:pt x="2762412" y="255152"/>
                    <a:pt x="2440658" y="278393"/>
                  </a:cubicBezTo>
                  <a:cubicBezTo>
                    <a:pt x="2260540" y="291443"/>
                    <a:pt x="1988411" y="121898"/>
                    <a:pt x="1988411" y="121898"/>
                  </a:cubicBezTo>
                  <a:cubicBezTo>
                    <a:pt x="1988411" y="121898"/>
                    <a:pt x="1551118" y="-164900"/>
                    <a:pt x="964664" y="141329"/>
                  </a:cubicBezTo>
                  <a:cubicBezTo>
                    <a:pt x="552803" y="356403"/>
                    <a:pt x="208855" y="193049"/>
                    <a:pt x="81125" y="113801"/>
                  </a:cubicBezTo>
                  <a:cubicBezTo>
                    <a:pt x="52836" y="96275"/>
                    <a:pt x="15688" y="108658"/>
                    <a:pt x="3591" y="139709"/>
                  </a:cubicBezTo>
                  <a:lnTo>
                    <a:pt x="3591" y="139709"/>
                  </a:lnTo>
                  <a:cubicBezTo>
                    <a:pt x="-6600" y="166094"/>
                    <a:pt x="5592" y="195907"/>
                    <a:pt x="31404" y="207432"/>
                  </a:cubicBezTo>
                  <a:close/>
                </a:path>
              </a:pathLst>
            </a:custGeom>
            <a:solidFill>
              <a:schemeClr val="accent1">
                <a:lumMod val="60000"/>
                <a:lumOff val="40000"/>
              </a:schemeClr>
            </a:solidFill>
            <a:ln w="9525" cap="flat">
              <a:noFill/>
              <a:prstDash val="solid"/>
              <a:miter/>
            </a:ln>
          </p:spPr>
          <p:txBody>
            <a:bodyPr rtlCol="0" anchor="ctr"/>
            <a:lstStyle/>
            <a:p>
              <a:endParaRPr lang="en-GB"/>
            </a:p>
          </p:txBody>
        </p:sp>
        <p:sp>
          <p:nvSpPr>
            <p:cNvPr id="307" name="Oval 306">
              <a:extLst>
                <a:ext uri="{FF2B5EF4-FFF2-40B4-BE49-F238E27FC236}">
                  <a16:creationId xmlns:a16="http://schemas.microsoft.com/office/drawing/2014/main" id="{1F4A723D-29C9-7483-A754-23912CB20CC3}"/>
                </a:ext>
              </a:extLst>
            </p:cNvPr>
            <p:cNvSpPr/>
            <p:nvPr/>
          </p:nvSpPr>
          <p:spPr>
            <a:xfrm>
              <a:off x="4826605" y="4958844"/>
              <a:ext cx="67852" cy="33877"/>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8" name="Epithelial Cell">
            <a:extLst>
              <a:ext uri="{FF2B5EF4-FFF2-40B4-BE49-F238E27FC236}">
                <a16:creationId xmlns:a16="http://schemas.microsoft.com/office/drawing/2014/main" id="{BC8ED55F-59BD-FB56-D17A-A0A21415B7D1}"/>
              </a:ext>
            </a:extLst>
          </p:cNvPr>
          <p:cNvGrpSpPr>
            <a:grpSpLocks noChangeAspect="1"/>
          </p:cNvGrpSpPr>
          <p:nvPr/>
        </p:nvGrpSpPr>
        <p:grpSpPr>
          <a:xfrm rot="16200000">
            <a:off x="4079756" y="2568291"/>
            <a:ext cx="180883" cy="350156"/>
            <a:chOff x="4692938" y="1805889"/>
            <a:chExt cx="506734" cy="942934"/>
          </a:xfrm>
        </p:grpSpPr>
        <p:sp>
          <p:nvSpPr>
            <p:cNvPr id="309" name="Freeform: Shape 308">
              <a:extLst>
                <a:ext uri="{FF2B5EF4-FFF2-40B4-BE49-F238E27FC236}">
                  <a16:creationId xmlns:a16="http://schemas.microsoft.com/office/drawing/2014/main" id="{D2D22A26-8663-7EBB-790A-FA52E2571956}"/>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310" name="Freeform: Shape 309">
              <a:extLst>
                <a:ext uri="{FF2B5EF4-FFF2-40B4-BE49-F238E27FC236}">
                  <a16:creationId xmlns:a16="http://schemas.microsoft.com/office/drawing/2014/main" id="{3F1C2206-E045-B357-AB59-19289293F2B7}"/>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1" name="Freeform: Shape 310">
              <a:extLst>
                <a:ext uri="{FF2B5EF4-FFF2-40B4-BE49-F238E27FC236}">
                  <a16:creationId xmlns:a16="http://schemas.microsoft.com/office/drawing/2014/main" id="{F7E0BC2A-7C36-2F8D-56ED-89CAF9E15F21}"/>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2" name="Freeform: Shape 311">
              <a:extLst>
                <a:ext uri="{FF2B5EF4-FFF2-40B4-BE49-F238E27FC236}">
                  <a16:creationId xmlns:a16="http://schemas.microsoft.com/office/drawing/2014/main" id="{C5EE727B-7BB9-60A6-46A7-8FB026F67F93}"/>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3" name="Freeform: Shape 312">
              <a:extLst>
                <a:ext uri="{FF2B5EF4-FFF2-40B4-BE49-F238E27FC236}">
                  <a16:creationId xmlns:a16="http://schemas.microsoft.com/office/drawing/2014/main" id="{F9563B28-F14E-F5D1-2861-3CCA4AB98313}"/>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4" name="Freeform: Shape 313">
              <a:extLst>
                <a:ext uri="{FF2B5EF4-FFF2-40B4-BE49-F238E27FC236}">
                  <a16:creationId xmlns:a16="http://schemas.microsoft.com/office/drawing/2014/main" id="{6284A916-8818-9C71-D69A-055F1D66FCDF}"/>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5" name="Freeform: Shape 314">
              <a:extLst>
                <a:ext uri="{FF2B5EF4-FFF2-40B4-BE49-F238E27FC236}">
                  <a16:creationId xmlns:a16="http://schemas.microsoft.com/office/drawing/2014/main" id="{81CAA526-785E-F752-48BB-D6EC32170851}"/>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6" name="Freeform: Shape 315">
              <a:extLst>
                <a:ext uri="{FF2B5EF4-FFF2-40B4-BE49-F238E27FC236}">
                  <a16:creationId xmlns:a16="http://schemas.microsoft.com/office/drawing/2014/main" id="{25B32399-8DE8-1C62-798C-2B6A0191EDE5}"/>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7" name="Freeform: Shape 316">
              <a:extLst>
                <a:ext uri="{FF2B5EF4-FFF2-40B4-BE49-F238E27FC236}">
                  <a16:creationId xmlns:a16="http://schemas.microsoft.com/office/drawing/2014/main" id="{74C07425-B4CF-D53C-CDC0-A9F225159DC5}"/>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318" name="Group 317">
              <a:extLst>
                <a:ext uri="{FF2B5EF4-FFF2-40B4-BE49-F238E27FC236}">
                  <a16:creationId xmlns:a16="http://schemas.microsoft.com/office/drawing/2014/main" id="{E7201776-3E6D-BC9A-1C56-F629FBB66559}"/>
                </a:ext>
              </a:extLst>
            </p:cNvPr>
            <p:cNvGrpSpPr/>
            <p:nvPr/>
          </p:nvGrpSpPr>
          <p:grpSpPr>
            <a:xfrm>
              <a:off x="4692938" y="2033317"/>
              <a:ext cx="506734" cy="715506"/>
              <a:chOff x="664078" y="1946983"/>
              <a:chExt cx="506734" cy="715506"/>
            </a:xfrm>
          </p:grpSpPr>
          <p:sp>
            <p:nvSpPr>
              <p:cNvPr id="319" name="Rectangle: Rounded Corners 318">
                <a:extLst>
                  <a:ext uri="{FF2B5EF4-FFF2-40B4-BE49-F238E27FC236}">
                    <a16:creationId xmlns:a16="http://schemas.microsoft.com/office/drawing/2014/main" id="{B340E72F-173E-7EC4-2F42-156E35249438}"/>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320" name="Oval 319">
                <a:extLst>
                  <a:ext uri="{FF2B5EF4-FFF2-40B4-BE49-F238E27FC236}">
                    <a16:creationId xmlns:a16="http://schemas.microsoft.com/office/drawing/2014/main" id="{D70104A6-3B9C-E7A4-C817-66D8E8A47CD4}"/>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321" name="Group 320">
            <a:extLst>
              <a:ext uri="{FF2B5EF4-FFF2-40B4-BE49-F238E27FC236}">
                <a16:creationId xmlns:a16="http://schemas.microsoft.com/office/drawing/2014/main" id="{AA909F7C-BB7C-1C9C-6A00-95D98C0CE32A}"/>
              </a:ext>
            </a:extLst>
          </p:cNvPr>
          <p:cNvGrpSpPr>
            <a:grpSpLocks noChangeAspect="1"/>
          </p:cNvGrpSpPr>
          <p:nvPr/>
        </p:nvGrpSpPr>
        <p:grpSpPr>
          <a:xfrm flipH="1">
            <a:off x="7030513" y="4352223"/>
            <a:ext cx="120975" cy="263505"/>
            <a:chOff x="12665208" y="4236313"/>
            <a:chExt cx="403200" cy="1547203"/>
          </a:xfrm>
        </p:grpSpPr>
        <p:sp>
          <p:nvSpPr>
            <p:cNvPr id="322" name="Graphic 6559">
              <a:extLst>
                <a:ext uri="{FF2B5EF4-FFF2-40B4-BE49-F238E27FC236}">
                  <a16:creationId xmlns:a16="http://schemas.microsoft.com/office/drawing/2014/main" id="{CBF9422E-0CC8-4492-9C1E-1D0D76D2FD77}"/>
                </a:ext>
              </a:extLst>
            </p:cNvPr>
            <p:cNvSpPr/>
            <p:nvPr/>
          </p:nvSpPr>
          <p:spPr>
            <a:xfrm>
              <a:off x="12665208" y="4236313"/>
              <a:ext cx="403200" cy="1547203"/>
            </a:xfrm>
            <a:custGeom>
              <a:avLst/>
              <a:gdLst>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9640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7452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200" h="1547203">
                  <a:moveTo>
                    <a:pt x="329751" y="213036"/>
                  </a:moveTo>
                  <a:cubicBezTo>
                    <a:pt x="325846" y="204464"/>
                    <a:pt x="321941" y="195987"/>
                    <a:pt x="319178" y="186747"/>
                  </a:cubicBezTo>
                  <a:cubicBezTo>
                    <a:pt x="309368" y="154267"/>
                    <a:pt x="308034" y="119120"/>
                    <a:pt x="315845" y="86068"/>
                  </a:cubicBezTo>
                  <a:lnTo>
                    <a:pt x="316321" y="84068"/>
                  </a:lnTo>
                  <a:cubicBezTo>
                    <a:pt x="318893" y="73781"/>
                    <a:pt x="322226" y="63208"/>
                    <a:pt x="319940" y="52921"/>
                  </a:cubicBezTo>
                  <a:cubicBezTo>
                    <a:pt x="317654" y="42634"/>
                    <a:pt x="306796" y="33300"/>
                    <a:pt x="296890" y="37110"/>
                  </a:cubicBezTo>
                  <a:cubicBezTo>
                    <a:pt x="290699" y="39491"/>
                    <a:pt x="287079" y="46158"/>
                    <a:pt x="286317" y="52826"/>
                  </a:cubicBezTo>
                  <a:cubicBezTo>
                    <a:pt x="285555" y="59493"/>
                    <a:pt x="287174" y="66066"/>
                    <a:pt x="288603" y="72543"/>
                  </a:cubicBezTo>
                  <a:cubicBezTo>
                    <a:pt x="294032" y="97403"/>
                    <a:pt x="296795" y="122835"/>
                    <a:pt x="296985" y="148266"/>
                  </a:cubicBezTo>
                  <a:cubicBezTo>
                    <a:pt x="297080" y="163030"/>
                    <a:pt x="299462" y="178461"/>
                    <a:pt x="295747" y="193034"/>
                  </a:cubicBezTo>
                  <a:cubicBezTo>
                    <a:pt x="294509" y="197987"/>
                    <a:pt x="290984" y="209036"/>
                    <a:pt x="285079" y="210465"/>
                  </a:cubicBezTo>
                  <a:cubicBezTo>
                    <a:pt x="276792" y="212370"/>
                    <a:pt x="269458" y="199797"/>
                    <a:pt x="267648" y="193415"/>
                  </a:cubicBezTo>
                  <a:cubicBezTo>
                    <a:pt x="265172" y="184652"/>
                    <a:pt x="266124" y="175413"/>
                    <a:pt x="266791" y="166269"/>
                  </a:cubicBezTo>
                  <a:cubicBezTo>
                    <a:pt x="270029" y="119787"/>
                    <a:pt x="264124" y="72638"/>
                    <a:pt x="249551" y="28442"/>
                  </a:cubicBezTo>
                  <a:cubicBezTo>
                    <a:pt x="247455" y="22155"/>
                    <a:pt x="244407" y="15202"/>
                    <a:pt x="238025" y="13392"/>
                  </a:cubicBezTo>
                  <a:cubicBezTo>
                    <a:pt x="229548" y="11011"/>
                    <a:pt x="221642" y="20441"/>
                    <a:pt x="221833" y="29299"/>
                  </a:cubicBezTo>
                  <a:cubicBezTo>
                    <a:pt x="222023" y="38157"/>
                    <a:pt x="227167" y="45873"/>
                    <a:pt x="231644" y="53493"/>
                  </a:cubicBezTo>
                  <a:cubicBezTo>
                    <a:pt x="253932" y="91688"/>
                    <a:pt x="258599" y="137408"/>
                    <a:pt x="248217" y="179985"/>
                  </a:cubicBezTo>
                  <a:cubicBezTo>
                    <a:pt x="245455" y="191319"/>
                    <a:pt x="225055" y="205972"/>
                    <a:pt x="219928" y="196749"/>
                  </a:cubicBezTo>
                  <a:cubicBezTo>
                    <a:pt x="214801" y="187526"/>
                    <a:pt x="218499" y="144647"/>
                    <a:pt x="217452" y="124644"/>
                  </a:cubicBezTo>
                  <a:lnTo>
                    <a:pt x="205164" y="25489"/>
                  </a:lnTo>
                  <a:cubicBezTo>
                    <a:pt x="204688" y="16631"/>
                    <a:pt x="203450" y="6439"/>
                    <a:pt x="195830" y="1867"/>
                  </a:cubicBezTo>
                  <a:cubicBezTo>
                    <a:pt x="188686" y="-2419"/>
                    <a:pt x="178780" y="1105"/>
                    <a:pt x="174113" y="8058"/>
                  </a:cubicBezTo>
                  <a:cubicBezTo>
                    <a:pt x="169445" y="15012"/>
                    <a:pt x="169255" y="24060"/>
                    <a:pt x="171446" y="32061"/>
                  </a:cubicBezTo>
                  <a:cubicBezTo>
                    <a:pt x="173636" y="40062"/>
                    <a:pt x="178240" y="38094"/>
                    <a:pt x="181352" y="54826"/>
                  </a:cubicBezTo>
                  <a:cubicBezTo>
                    <a:pt x="184464" y="71558"/>
                    <a:pt x="189638" y="105690"/>
                    <a:pt x="190115" y="132455"/>
                  </a:cubicBezTo>
                  <a:cubicBezTo>
                    <a:pt x="190400" y="150648"/>
                    <a:pt x="185082" y="198399"/>
                    <a:pt x="180399" y="199225"/>
                  </a:cubicBezTo>
                  <a:cubicBezTo>
                    <a:pt x="175716" y="200051"/>
                    <a:pt x="160587" y="151219"/>
                    <a:pt x="162016" y="137408"/>
                  </a:cubicBezTo>
                  <a:cubicBezTo>
                    <a:pt x="165159" y="108071"/>
                    <a:pt x="171922" y="78258"/>
                    <a:pt x="165445" y="49587"/>
                  </a:cubicBezTo>
                  <a:cubicBezTo>
                    <a:pt x="163159" y="39396"/>
                    <a:pt x="155729" y="27489"/>
                    <a:pt x="145538" y="29680"/>
                  </a:cubicBezTo>
                  <a:cubicBezTo>
                    <a:pt x="138584" y="31109"/>
                    <a:pt x="134584" y="38919"/>
                    <a:pt x="134679" y="46063"/>
                  </a:cubicBezTo>
                  <a:cubicBezTo>
                    <a:pt x="134774" y="53207"/>
                    <a:pt x="137632" y="59874"/>
                    <a:pt x="139823" y="66637"/>
                  </a:cubicBezTo>
                  <a:cubicBezTo>
                    <a:pt x="145633" y="85211"/>
                    <a:pt x="145442" y="105023"/>
                    <a:pt x="145157" y="124549"/>
                  </a:cubicBezTo>
                  <a:cubicBezTo>
                    <a:pt x="144871" y="141789"/>
                    <a:pt x="144585" y="159030"/>
                    <a:pt x="144395" y="176270"/>
                  </a:cubicBezTo>
                  <a:cubicBezTo>
                    <a:pt x="144204" y="190938"/>
                    <a:pt x="142109" y="213608"/>
                    <a:pt x="122868" y="214846"/>
                  </a:cubicBezTo>
                  <a:cubicBezTo>
                    <a:pt x="109533" y="215703"/>
                    <a:pt x="104771" y="200559"/>
                    <a:pt x="101913" y="189700"/>
                  </a:cubicBezTo>
                  <a:cubicBezTo>
                    <a:pt x="91817" y="152362"/>
                    <a:pt x="101627" y="103975"/>
                    <a:pt x="106009" y="66161"/>
                  </a:cubicBezTo>
                  <a:cubicBezTo>
                    <a:pt x="106676" y="60160"/>
                    <a:pt x="107438" y="54064"/>
                    <a:pt x="105818" y="48254"/>
                  </a:cubicBezTo>
                  <a:cubicBezTo>
                    <a:pt x="104199" y="42444"/>
                    <a:pt x="99722" y="37014"/>
                    <a:pt x="93817" y="36252"/>
                  </a:cubicBezTo>
                  <a:cubicBezTo>
                    <a:pt x="85816" y="35205"/>
                    <a:pt x="79339" y="42539"/>
                    <a:pt x="75815" y="49778"/>
                  </a:cubicBezTo>
                  <a:cubicBezTo>
                    <a:pt x="63527" y="75019"/>
                    <a:pt x="69528" y="104832"/>
                    <a:pt x="73910" y="132550"/>
                  </a:cubicBezTo>
                  <a:cubicBezTo>
                    <a:pt x="74291" y="134931"/>
                    <a:pt x="74672" y="137408"/>
                    <a:pt x="74957" y="139789"/>
                  </a:cubicBezTo>
                  <a:cubicBezTo>
                    <a:pt x="76958" y="154839"/>
                    <a:pt x="77910" y="170555"/>
                    <a:pt x="74576" y="185509"/>
                  </a:cubicBezTo>
                  <a:cubicBezTo>
                    <a:pt x="71814" y="197606"/>
                    <a:pt x="64956" y="207417"/>
                    <a:pt x="60384" y="218561"/>
                  </a:cubicBezTo>
                  <a:cubicBezTo>
                    <a:pt x="56574" y="227895"/>
                    <a:pt x="52764" y="237230"/>
                    <a:pt x="49335" y="246660"/>
                  </a:cubicBezTo>
                  <a:cubicBezTo>
                    <a:pt x="35619" y="284283"/>
                    <a:pt x="24951" y="322955"/>
                    <a:pt x="16950" y="362198"/>
                  </a:cubicBezTo>
                  <a:cubicBezTo>
                    <a:pt x="-8958" y="488976"/>
                    <a:pt x="-6386" y="622230"/>
                    <a:pt x="33143" y="745865"/>
                  </a:cubicBezTo>
                  <a:cubicBezTo>
                    <a:pt x="95912" y="941985"/>
                    <a:pt x="109152" y="1092099"/>
                    <a:pt x="111438" y="1164393"/>
                  </a:cubicBezTo>
                  <a:lnTo>
                    <a:pt x="111438" y="1394422"/>
                  </a:lnTo>
                  <a:cubicBezTo>
                    <a:pt x="111438" y="1478814"/>
                    <a:pt x="125821" y="1547203"/>
                    <a:pt x="210212" y="1547203"/>
                  </a:cubicBezTo>
                  <a:cubicBezTo>
                    <a:pt x="294604" y="1547203"/>
                    <a:pt x="308987" y="1478814"/>
                    <a:pt x="308987" y="1394422"/>
                  </a:cubicBezTo>
                  <a:lnTo>
                    <a:pt x="308987" y="1193159"/>
                  </a:lnTo>
                  <a:cubicBezTo>
                    <a:pt x="308987" y="895026"/>
                    <a:pt x="357469" y="1014279"/>
                    <a:pt x="394712" y="745865"/>
                  </a:cubicBezTo>
                  <a:cubicBezTo>
                    <a:pt x="413000" y="614325"/>
                    <a:pt x="400236" y="479070"/>
                    <a:pt x="370804" y="350006"/>
                  </a:cubicBezTo>
                  <a:cubicBezTo>
                    <a:pt x="362041" y="311525"/>
                    <a:pt x="351754" y="273330"/>
                    <a:pt x="339371" y="235896"/>
                  </a:cubicBezTo>
                  <a:cubicBezTo>
                    <a:pt x="336800" y="228086"/>
                    <a:pt x="333466" y="220752"/>
                    <a:pt x="330132" y="213417"/>
                  </a:cubicBezTo>
                  <a:lnTo>
                    <a:pt x="329751" y="213036"/>
                  </a:lnTo>
                  <a:close/>
                </a:path>
              </a:pathLst>
            </a:custGeom>
            <a:gradFill flip="none" rotWithShape="1">
              <a:gsLst>
                <a:gs pos="0">
                  <a:schemeClr val="accent1">
                    <a:lumMod val="20000"/>
                    <a:lumOff val="80000"/>
                  </a:schemeClr>
                </a:gs>
                <a:gs pos="31000">
                  <a:srgbClr val="FF9493"/>
                </a:gs>
                <a:gs pos="100000">
                  <a:schemeClr val="accent1">
                    <a:lumMod val="60000"/>
                    <a:lumOff val="40000"/>
                  </a:schemeClr>
                </a:gs>
              </a:gsLst>
              <a:lin ang="16200000" scaled="1"/>
              <a:tileRect/>
            </a:gradFill>
            <a:ln w="12700" cap="flat">
              <a:noFill/>
              <a:prstDash val="solid"/>
              <a:miter/>
            </a:ln>
          </p:spPr>
          <p:txBody>
            <a:bodyPr rtlCol="0" anchor="ctr"/>
            <a:lstStyle/>
            <a:p>
              <a:endParaRPr lang="en-GB"/>
            </a:p>
          </p:txBody>
        </p:sp>
        <p:sp>
          <p:nvSpPr>
            <p:cNvPr id="323" name="Oval 322">
              <a:extLst>
                <a:ext uri="{FF2B5EF4-FFF2-40B4-BE49-F238E27FC236}">
                  <a16:creationId xmlns:a16="http://schemas.microsoft.com/office/drawing/2014/main" id="{6C6DEE34-39D7-0A5E-66E1-2243DE0BBB86}"/>
                </a:ext>
              </a:extLst>
            </p:cNvPr>
            <p:cNvSpPr/>
            <p:nvPr/>
          </p:nvSpPr>
          <p:spPr>
            <a:xfrm>
              <a:off x="12831352" y="5404049"/>
              <a:ext cx="104636" cy="205044"/>
            </a:xfrm>
            <a:prstGeom prst="ellipse">
              <a:avLst/>
            </a:prstGeom>
            <a:solidFill>
              <a:schemeClr val="accent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4" name="Oval 323">
              <a:extLst>
                <a:ext uri="{FF2B5EF4-FFF2-40B4-BE49-F238E27FC236}">
                  <a16:creationId xmlns:a16="http://schemas.microsoft.com/office/drawing/2014/main" id="{678A30D4-6980-4E9B-8EBC-761FCBFFBE94}"/>
                </a:ext>
              </a:extLst>
            </p:cNvPr>
            <p:cNvSpPr/>
            <p:nvPr/>
          </p:nvSpPr>
          <p:spPr>
            <a:xfrm>
              <a:off x="12724307" y="459812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5" name="Oval 324">
              <a:extLst>
                <a:ext uri="{FF2B5EF4-FFF2-40B4-BE49-F238E27FC236}">
                  <a16:creationId xmlns:a16="http://schemas.microsoft.com/office/drawing/2014/main" id="{0435BE2E-C247-1169-3662-FB60DDCAC548}"/>
                </a:ext>
              </a:extLst>
            </p:cNvPr>
            <p:cNvSpPr/>
            <p:nvPr/>
          </p:nvSpPr>
          <p:spPr>
            <a:xfrm>
              <a:off x="12879065" y="4608797"/>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6" name="Oval 325">
              <a:extLst>
                <a:ext uri="{FF2B5EF4-FFF2-40B4-BE49-F238E27FC236}">
                  <a16:creationId xmlns:a16="http://schemas.microsoft.com/office/drawing/2014/main" id="{C3BBC815-579A-AD6E-3B32-B148C61A287E}"/>
                </a:ext>
              </a:extLst>
            </p:cNvPr>
            <p:cNvSpPr/>
            <p:nvPr/>
          </p:nvSpPr>
          <p:spPr>
            <a:xfrm>
              <a:off x="12825700" y="474221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7" name="Oval 326">
              <a:extLst>
                <a:ext uri="{FF2B5EF4-FFF2-40B4-BE49-F238E27FC236}">
                  <a16:creationId xmlns:a16="http://schemas.microsoft.com/office/drawing/2014/main" id="{D0C981C7-419C-A587-181D-81F60939BC13}"/>
                </a:ext>
              </a:extLst>
            </p:cNvPr>
            <p:cNvSpPr/>
            <p:nvPr/>
          </p:nvSpPr>
          <p:spPr>
            <a:xfrm>
              <a:off x="12943101" y="4774228"/>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8" name="Oval 327">
              <a:extLst>
                <a:ext uri="{FF2B5EF4-FFF2-40B4-BE49-F238E27FC236}">
                  <a16:creationId xmlns:a16="http://schemas.microsoft.com/office/drawing/2014/main" id="{D5D77D92-0DBF-9F43-EAAF-8F3DEF8F062F}"/>
                </a:ext>
              </a:extLst>
            </p:cNvPr>
            <p:cNvSpPr/>
            <p:nvPr/>
          </p:nvSpPr>
          <p:spPr>
            <a:xfrm>
              <a:off x="12879063" y="4854276"/>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9" name="Oval 328">
              <a:extLst>
                <a:ext uri="{FF2B5EF4-FFF2-40B4-BE49-F238E27FC236}">
                  <a16:creationId xmlns:a16="http://schemas.microsoft.com/office/drawing/2014/main" id="{54493145-24C8-099A-9711-074DD7042187}"/>
                </a:ext>
              </a:extLst>
            </p:cNvPr>
            <p:cNvSpPr/>
            <p:nvPr/>
          </p:nvSpPr>
          <p:spPr>
            <a:xfrm>
              <a:off x="12724306" y="482759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0" name="Oval 329">
              <a:extLst>
                <a:ext uri="{FF2B5EF4-FFF2-40B4-BE49-F238E27FC236}">
                  <a16:creationId xmlns:a16="http://schemas.microsoft.com/office/drawing/2014/main" id="{8F5117D2-9F09-3EAD-97CC-C3BCDA69B0B4}"/>
                </a:ext>
              </a:extLst>
            </p:cNvPr>
            <p:cNvSpPr/>
            <p:nvPr/>
          </p:nvSpPr>
          <p:spPr>
            <a:xfrm>
              <a:off x="12772334" y="498235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1" name="Oval 330">
              <a:extLst>
                <a:ext uri="{FF2B5EF4-FFF2-40B4-BE49-F238E27FC236}">
                  <a16:creationId xmlns:a16="http://schemas.microsoft.com/office/drawing/2014/main" id="{F3043D05-8FAC-5416-D95F-7096EC6406DC}"/>
                </a:ext>
              </a:extLst>
            </p:cNvPr>
            <p:cNvSpPr/>
            <p:nvPr/>
          </p:nvSpPr>
          <p:spPr>
            <a:xfrm>
              <a:off x="12905745" y="5009035"/>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32" name="TextBox 331">
            <a:extLst>
              <a:ext uri="{FF2B5EF4-FFF2-40B4-BE49-F238E27FC236}">
                <a16:creationId xmlns:a16="http://schemas.microsoft.com/office/drawing/2014/main" id="{02F13536-6095-B382-FD5A-9B97F1C0B5BA}"/>
              </a:ext>
            </a:extLst>
          </p:cNvPr>
          <p:cNvSpPr txBox="1"/>
          <p:nvPr/>
        </p:nvSpPr>
        <p:spPr>
          <a:xfrm>
            <a:off x="7249508" y="4383086"/>
            <a:ext cx="1730934" cy="253733"/>
          </a:xfrm>
          <a:prstGeom prst="rect">
            <a:avLst/>
          </a:prstGeom>
          <a:noFill/>
        </p:spPr>
        <p:txBody>
          <a:bodyPr wrap="square" rtlCol="0" anchor="ctr">
            <a:noAutofit/>
          </a:bodyPr>
          <a:lstStyle/>
          <a:p>
            <a:r>
              <a:rPr lang="en-GB" sz="1050"/>
              <a:t>Releases effector molecules</a:t>
            </a:r>
          </a:p>
        </p:txBody>
      </p:sp>
      <p:grpSp>
        <p:nvGrpSpPr>
          <p:cNvPr id="333" name="Group 332">
            <a:extLst>
              <a:ext uri="{FF2B5EF4-FFF2-40B4-BE49-F238E27FC236}">
                <a16:creationId xmlns:a16="http://schemas.microsoft.com/office/drawing/2014/main" id="{84875D0C-68C1-A78E-67F1-81780A17FB68}"/>
              </a:ext>
            </a:extLst>
          </p:cNvPr>
          <p:cNvGrpSpPr>
            <a:grpSpLocks noChangeAspect="1"/>
          </p:cNvGrpSpPr>
          <p:nvPr/>
        </p:nvGrpSpPr>
        <p:grpSpPr>
          <a:xfrm flipH="1">
            <a:off x="7030513" y="2977792"/>
            <a:ext cx="120975" cy="263505"/>
            <a:chOff x="12665208" y="4236313"/>
            <a:chExt cx="403200" cy="1547203"/>
          </a:xfrm>
        </p:grpSpPr>
        <p:sp>
          <p:nvSpPr>
            <p:cNvPr id="334" name="Graphic 6559">
              <a:extLst>
                <a:ext uri="{FF2B5EF4-FFF2-40B4-BE49-F238E27FC236}">
                  <a16:creationId xmlns:a16="http://schemas.microsoft.com/office/drawing/2014/main" id="{EE04B84F-C9AF-F8BD-EBC1-E36BC51E00F0}"/>
                </a:ext>
              </a:extLst>
            </p:cNvPr>
            <p:cNvSpPr/>
            <p:nvPr/>
          </p:nvSpPr>
          <p:spPr>
            <a:xfrm>
              <a:off x="12665208" y="4236313"/>
              <a:ext cx="403200" cy="1547203"/>
            </a:xfrm>
            <a:custGeom>
              <a:avLst/>
              <a:gdLst>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9640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7452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200" h="1547203">
                  <a:moveTo>
                    <a:pt x="329751" y="213036"/>
                  </a:moveTo>
                  <a:cubicBezTo>
                    <a:pt x="325846" y="204464"/>
                    <a:pt x="321941" y="195987"/>
                    <a:pt x="319178" y="186747"/>
                  </a:cubicBezTo>
                  <a:cubicBezTo>
                    <a:pt x="309368" y="154267"/>
                    <a:pt x="308034" y="119120"/>
                    <a:pt x="315845" y="86068"/>
                  </a:cubicBezTo>
                  <a:lnTo>
                    <a:pt x="316321" y="84068"/>
                  </a:lnTo>
                  <a:cubicBezTo>
                    <a:pt x="318893" y="73781"/>
                    <a:pt x="322226" y="63208"/>
                    <a:pt x="319940" y="52921"/>
                  </a:cubicBezTo>
                  <a:cubicBezTo>
                    <a:pt x="317654" y="42634"/>
                    <a:pt x="306796" y="33300"/>
                    <a:pt x="296890" y="37110"/>
                  </a:cubicBezTo>
                  <a:cubicBezTo>
                    <a:pt x="290699" y="39491"/>
                    <a:pt x="287079" y="46158"/>
                    <a:pt x="286317" y="52826"/>
                  </a:cubicBezTo>
                  <a:cubicBezTo>
                    <a:pt x="285555" y="59493"/>
                    <a:pt x="287174" y="66066"/>
                    <a:pt x="288603" y="72543"/>
                  </a:cubicBezTo>
                  <a:cubicBezTo>
                    <a:pt x="294032" y="97403"/>
                    <a:pt x="296795" y="122835"/>
                    <a:pt x="296985" y="148266"/>
                  </a:cubicBezTo>
                  <a:cubicBezTo>
                    <a:pt x="297080" y="163030"/>
                    <a:pt x="299462" y="178461"/>
                    <a:pt x="295747" y="193034"/>
                  </a:cubicBezTo>
                  <a:cubicBezTo>
                    <a:pt x="294509" y="197987"/>
                    <a:pt x="290984" y="209036"/>
                    <a:pt x="285079" y="210465"/>
                  </a:cubicBezTo>
                  <a:cubicBezTo>
                    <a:pt x="276792" y="212370"/>
                    <a:pt x="269458" y="199797"/>
                    <a:pt x="267648" y="193415"/>
                  </a:cubicBezTo>
                  <a:cubicBezTo>
                    <a:pt x="265172" y="184652"/>
                    <a:pt x="266124" y="175413"/>
                    <a:pt x="266791" y="166269"/>
                  </a:cubicBezTo>
                  <a:cubicBezTo>
                    <a:pt x="270029" y="119787"/>
                    <a:pt x="264124" y="72638"/>
                    <a:pt x="249551" y="28442"/>
                  </a:cubicBezTo>
                  <a:cubicBezTo>
                    <a:pt x="247455" y="22155"/>
                    <a:pt x="244407" y="15202"/>
                    <a:pt x="238025" y="13392"/>
                  </a:cubicBezTo>
                  <a:cubicBezTo>
                    <a:pt x="229548" y="11011"/>
                    <a:pt x="221642" y="20441"/>
                    <a:pt x="221833" y="29299"/>
                  </a:cubicBezTo>
                  <a:cubicBezTo>
                    <a:pt x="222023" y="38157"/>
                    <a:pt x="227167" y="45873"/>
                    <a:pt x="231644" y="53493"/>
                  </a:cubicBezTo>
                  <a:cubicBezTo>
                    <a:pt x="253932" y="91688"/>
                    <a:pt x="258599" y="137408"/>
                    <a:pt x="248217" y="179985"/>
                  </a:cubicBezTo>
                  <a:cubicBezTo>
                    <a:pt x="245455" y="191319"/>
                    <a:pt x="225055" y="205972"/>
                    <a:pt x="219928" y="196749"/>
                  </a:cubicBezTo>
                  <a:cubicBezTo>
                    <a:pt x="214801" y="187526"/>
                    <a:pt x="218499" y="144647"/>
                    <a:pt x="217452" y="124644"/>
                  </a:cubicBezTo>
                  <a:lnTo>
                    <a:pt x="205164" y="25489"/>
                  </a:lnTo>
                  <a:cubicBezTo>
                    <a:pt x="204688" y="16631"/>
                    <a:pt x="203450" y="6439"/>
                    <a:pt x="195830" y="1867"/>
                  </a:cubicBezTo>
                  <a:cubicBezTo>
                    <a:pt x="188686" y="-2419"/>
                    <a:pt x="178780" y="1105"/>
                    <a:pt x="174113" y="8058"/>
                  </a:cubicBezTo>
                  <a:cubicBezTo>
                    <a:pt x="169445" y="15012"/>
                    <a:pt x="169255" y="24060"/>
                    <a:pt x="171446" y="32061"/>
                  </a:cubicBezTo>
                  <a:cubicBezTo>
                    <a:pt x="173636" y="40062"/>
                    <a:pt x="178240" y="38094"/>
                    <a:pt x="181352" y="54826"/>
                  </a:cubicBezTo>
                  <a:cubicBezTo>
                    <a:pt x="184464" y="71558"/>
                    <a:pt x="189638" y="105690"/>
                    <a:pt x="190115" y="132455"/>
                  </a:cubicBezTo>
                  <a:cubicBezTo>
                    <a:pt x="190400" y="150648"/>
                    <a:pt x="185082" y="198399"/>
                    <a:pt x="180399" y="199225"/>
                  </a:cubicBezTo>
                  <a:cubicBezTo>
                    <a:pt x="175716" y="200051"/>
                    <a:pt x="160587" y="151219"/>
                    <a:pt x="162016" y="137408"/>
                  </a:cubicBezTo>
                  <a:cubicBezTo>
                    <a:pt x="165159" y="108071"/>
                    <a:pt x="171922" y="78258"/>
                    <a:pt x="165445" y="49587"/>
                  </a:cubicBezTo>
                  <a:cubicBezTo>
                    <a:pt x="163159" y="39396"/>
                    <a:pt x="155729" y="27489"/>
                    <a:pt x="145538" y="29680"/>
                  </a:cubicBezTo>
                  <a:cubicBezTo>
                    <a:pt x="138584" y="31109"/>
                    <a:pt x="134584" y="38919"/>
                    <a:pt x="134679" y="46063"/>
                  </a:cubicBezTo>
                  <a:cubicBezTo>
                    <a:pt x="134774" y="53207"/>
                    <a:pt x="137632" y="59874"/>
                    <a:pt x="139823" y="66637"/>
                  </a:cubicBezTo>
                  <a:cubicBezTo>
                    <a:pt x="145633" y="85211"/>
                    <a:pt x="145442" y="105023"/>
                    <a:pt x="145157" y="124549"/>
                  </a:cubicBezTo>
                  <a:cubicBezTo>
                    <a:pt x="144871" y="141789"/>
                    <a:pt x="144585" y="159030"/>
                    <a:pt x="144395" y="176270"/>
                  </a:cubicBezTo>
                  <a:cubicBezTo>
                    <a:pt x="144204" y="190938"/>
                    <a:pt x="142109" y="213608"/>
                    <a:pt x="122868" y="214846"/>
                  </a:cubicBezTo>
                  <a:cubicBezTo>
                    <a:pt x="109533" y="215703"/>
                    <a:pt x="104771" y="200559"/>
                    <a:pt x="101913" y="189700"/>
                  </a:cubicBezTo>
                  <a:cubicBezTo>
                    <a:pt x="91817" y="152362"/>
                    <a:pt x="101627" y="103975"/>
                    <a:pt x="106009" y="66161"/>
                  </a:cubicBezTo>
                  <a:cubicBezTo>
                    <a:pt x="106676" y="60160"/>
                    <a:pt x="107438" y="54064"/>
                    <a:pt x="105818" y="48254"/>
                  </a:cubicBezTo>
                  <a:cubicBezTo>
                    <a:pt x="104199" y="42444"/>
                    <a:pt x="99722" y="37014"/>
                    <a:pt x="93817" y="36252"/>
                  </a:cubicBezTo>
                  <a:cubicBezTo>
                    <a:pt x="85816" y="35205"/>
                    <a:pt x="79339" y="42539"/>
                    <a:pt x="75815" y="49778"/>
                  </a:cubicBezTo>
                  <a:cubicBezTo>
                    <a:pt x="63527" y="75019"/>
                    <a:pt x="69528" y="104832"/>
                    <a:pt x="73910" y="132550"/>
                  </a:cubicBezTo>
                  <a:cubicBezTo>
                    <a:pt x="74291" y="134931"/>
                    <a:pt x="74672" y="137408"/>
                    <a:pt x="74957" y="139789"/>
                  </a:cubicBezTo>
                  <a:cubicBezTo>
                    <a:pt x="76958" y="154839"/>
                    <a:pt x="77910" y="170555"/>
                    <a:pt x="74576" y="185509"/>
                  </a:cubicBezTo>
                  <a:cubicBezTo>
                    <a:pt x="71814" y="197606"/>
                    <a:pt x="64956" y="207417"/>
                    <a:pt x="60384" y="218561"/>
                  </a:cubicBezTo>
                  <a:cubicBezTo>
                    <a:pt x="56574" y="227895"/>
                    <a:pt x="52764" y="237230"/>
                    <a:pt x="49335" y="246660"/>
                  </a:cubicBezTo>
                  <a:cubicBezTo>
                    <a:pt x="35619" y="284283"/>
                    <a:pt x="24951" y="322955"/>
                    <a:pt x="16950" y="362198"/>
                  </a:cubicBezTo>
                  <a:cubicBezTo>
                    <a:pt x="-8958" y="488976"/>
                    <a:pt x="-6386" y="622230"/>
                    <a:pt x="33143" y="745865"/>
                  </a:cubicBezTo>
                  <a:cubicBezTo>
                    <a:pt x="95912" y="941985"/>
                    <a:pt x="109152" y="1092099"/>
                    <a:pt x="111438" y="1164393"/>
                  </a:cubicBezTo>
                  <a:lnTo>
                    <a:pt x="111438" y="1394422"/>
                  </a:lnTo>
                  <a:cubicBezTo>
                    <a:pt x="111438" y="1478814"/>
                    <a:pt x="125821" y="1547203"/>
                    <a:pt x="210212" y="1547203"/>
                  </a:cubicBezTo>
                  <a:cubicBezTo>
                    <a:pt x="294604" y="1547203"/>
                    <a:pt x="308987" y="1478814"/>
                    <a:pt x="308987" y="1394422"/>
                  </a:cubicBezTo>
                  <a:lnTo>
                    <a:pt x="308987" y="1193159"/>
                  </a:lnTo>
                  <a:cubicBezTo>
                    <a:pt x="308987" y="895026"/>
                    <a:pt x="357469" y="1014279"/>
                    <a:pt x="394712" y="745865"/>
                  </a:cubicBezTo>
                  <a:cubicBezTo>
                    <a:pt x="413000" y="614325"/>
                    <a:pt x="400236" y="479070"/>
                    <a:pt x="370804" y="350006"/>
                  </a:cubicBezTo>
                  <a:cubicBezTo>
                    <a:pt x="362041" y="311525"/>
                    <a:pt x="351754" y="273330"/>
                    <a:pt x="339371" y="235896"/>
                  </a:cubicBezTo>
                  <a:cubicBezTo>
                    <a:pt x="336800" y="228086"/>
                    <a:pt x="333466" y="220752"/>
                    <a:pt x="330132" y="213417"/>
                  </a:cubicBezTo>
                  <a:lnTo>
                    <a:pt x="329751" y="213036"/>
                  </a:lnTo>
                  <a:close/>
                </a:path>
              </a:pathLst>
            </a:custGeom>
            <a:gradFill flip="none" rotWithShape="1">
              <a:gsLst>
                <a:gs pos="0">
                  <a:schemeClr val="accent1">
                    <a:lumMod val="20000"/>
                    <a:lumOff val="80000"/>
                  </a:schemeClr>
                </a:gs>
                <a:gs pos="31000">
                  <a:srgbClr val="FF9493"/>
                </a:gs>
                <a:gs pos="100000">
                  <a:schemeClr val="accent1">
                    <a:lumMod val="60000"/>
                    <a:lumOff val="40000"/>
                  </a:schemeClr>
                </a:gs>
              </a:gsLst>
              <a:lin ang="16200000" scaled="1"/>
              <a:tileRect/>
            </a:gradFill>
            <a:ln w="12700" cap="flat">
              <a:noFill/>
              <a:prstDash val="solid"/>
              <a:miter/>
            </a:ln>
          </p:spPr>
          <p:txBody>
            <a:bodyPr rtlCol="0" anchor="ctr"/>
            <a:lstStyle/>
            <a:p>
              <a:endParaRPr lang="en-GB"/>
            </a:p>
          </p:txBody>
        </p:sp>
        <p:sp>
          <p:nvSpPr>
            <p:cNvPr id="335" name="Oval 334">
              <a:extLst>
                <a:ext uri="{FF2B5EF4-FFF2-40B4-BE49-F238E27FC236}">
                  <a16:creationId xmlns:a16="http://schemas.microsoft.com/office/drawing/2014/main" id="{D900737F-3DB5-68D6-DFB4-30A60015E4A4}"/>
                </a:ext>
              </a:extLst>
            </p:cNvPr>
            <p:cNvSpPr/>
            <p:nvPr/>
          </p:nvSpPr>
          <p:spPr>
            <a:xfrm>
              <a:off x="12831352" y="5404049"/>
              <a:ext cx="104636" cy="205044"/>
            </a:xfrm>
            <a:prstGeom prst="ellipse">
              <a:avLst/>
            </a:prstGeom>
            <a:solidFill>
              <a:schemeClr val="accent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6" name="Oval 335">
              <a:extLst>
                <a:ext uri="{FF2B5EF4-FFF2-40B4-BE49-F238E27FC236}">
                  <a16:creationId xmlns:a16="http://schemas.microsoft.com/office/drawing/2014/main" id="{B640F783-C91E-B661-C827-100DA7EAB277}"/>
                </a:ext>
              </a:extLst>
            </p:cNvPr>
            <p:cNvSpPr/>
            <p:nvPr/>
          </p:nvSpPr>
          <p:spPr>
            <a:xfrm>
              <a:off x="12724307" y="459812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7" name="Oval 336">
              <a:extLst>
                <a:ext uri="{FF2B5EF4-FFF2-40B4-BE49-F238E27FC236}">
                  <a16:creationId xmlns:a16="http://schemas.microsoft.com/office/drawing/2014/main" id="{09EFC157-70A5-0C7B-DEEF-92C712165FCD}"/>
                </a:ext>
              </a:extLst>
            </p:cNvPr>
            <p:cNvSpPr/>
            <p:nvPr/>
          </p:nvSpPr>
          <p:spPr>
            <a:xfrm>
              <a:off x="12879065" y="4608797"/>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8" name="Oval 337">
              <a:extLst>
                <a:ext uri="{FF2B5EF4-FFF2-40B4-BE49-F238E27FC236}">
                  <a16:creationId xmlns:a16="http://schemas.microsoft.com/office/drawing/2014/main" id="{AF1996C3-DC8E-26FD-FE0E-BA8453BA8F1F}"/>
                </a:ext>
              </a:extLst>
            </p:cNvPr>
            <p:cNvSpPr/>
            <p:nvPr/>
          </p:nvSpPr>
          <p:spPr>
            <a:xfrm>
              <a:off x="12825700" y="474221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9" name="Oval 338">
              <a:extLst>
                <a:ext uri="{FF2B5EF4-FFF2-40B4-BE49-F238E27FC236}">
                  <a16:creationId xmlns:a16="http://schemas.microsoft.com/office/drawing/2014/main" id="{E5FAB994-5865-8BA4-8561-A9EA95F15D97}"/>
                </a:ext>
              </a:extLst>
            </p:cNvPr>
            <p:cNvSpPr/>
            <p:nvPr/>
          </p:nvSpPr>
          <p:spPr>
            <a:xfrm>
              <a:off x="12943101" y="4774228"/>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0" name="Oval 339">
              <a:extLst>
                <a:ext uri="{FF2B5EF4-FFF2-40B4-BE49-F238E27FC236}">
                  <a16:creationId xmlns:a16="http://schemas.microsoft.com/office/drawing/2014/main" id="{EE476970-3E9F-DC31-F210-6A9F8164EA38}"/>
                </a:ext>
              </a:extLst>
            </p:cNvPr>
            <p:cNvSpPr/>
            <p:nvPr/>
          </p:nvSpPr>
          <p:spPr>
            <a:xfrm>
              <a:off x="12879063" y="4854276"/>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1" name="Oval 340">
              <a:extLst>
                <a:ext uri="{FF2B5EF4-FFF2-40B4-BE49-F238E27FC236}">
                  <a16:creationId xmlns:a16="http://schemas.microsoft.com/office/drawing/2014/main" id="{57C3FDD0-4A02-3F3F-BF3A-25365DE3E56B}"/>
                </a:ext>
              </a:extLst>
            </p:cNvPr>
            <p:cNvSpPr/>
            <p:nvPr/>
          </p:nvSpPr>
          <p:spPr>
            <a:xfrm>
              <a:off x="12724306" y="482759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2" name="Oval 341">
              <a:extLst>
                <a:ext uri="{FF2B5EF4-FFF2-40B4-BE49-F238E27FC236}">
                  <a16:creationId xmlns:a16="http://schemas.microsoft.com/office/drawing/2014/main" id="{CBF5BB79-2AA1-1E6F-B1DA-91257564E332}"/>
                </a:ext>
              </a:extLst>
            </p:cNvPr>
            <p:cNvSpPr/>
            <p:nvPr/>
          </p:nvSpPr>
          <p:spPr>
            <a:xfrm>
              <a:off x="12772334" y="498235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3" name="Oval 342">
              <a:extLst>
                <a:ext uri="{FF2B5EF4-FFF2-40B4-BE49-F238E27FC236}">
                  <a16:creationId xmlns:a16="http://schemas.microsoft.com/office/drawing/2014/main" id="{A05A111F-10B1-7A2C-E659-50658DEE90B2}"/>
                </a:ext>
              </a:extLst>
            </p:cNvPr>
            <p:cNvSpPr/>
            <p:nvPr/>
          </p:nvSpPr>
          <p:spPr>
            <a:xfrm>
              <a:off x="12905745" y="5009035"/>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44" name="TextBox 343">
            <a:extLst>
              <a:ext uri="{FF2B5EF4-FFF2-40B4-BE49-F238E27FC236}">
                <a16:creationId xmlns:a16="http://schemas.microsoft.com/office/drawing/2014/main" id="{7C638BFC-B8E2-46D0-06C4-898F569B8489}"/>
              </a:ext>
            </a:extLst>
          </p:cNvPr>
          <p:cNvSpPr txBox="1"/>
          <p:nvPr/>
        </p:nvSpPr>
        <p:spPr>
          <a:xfrm>
            <a:off x="7239706" y="3008656"/>
            <a:ext cx="1713517" cy="253733"/>
          </a:xfrm>
          <a:prstGeom prst="rect">
            <a:avLst/>
          </a:prstGeom>
          <a:noFill/>
        </p:spPr>
        <p:txBody>
          <a:bodyPr wrap="square" rtlCol="0" anchor="ctr">
            <a:noAutofit/>
          </a:bodyPr>
          <a:lstStyle/>
          <a:p>
            <a:r>
              <a:rPr lang="en-GB" sz="1050"/>
              <a:t>Releases effector molecules</a:t>
            </a:r>
          </a:p>
        </p:txBody>
      </p:sp>
      <p:grpSp>
        <p:nvGrpSpPr>
          <p:cNvPr id="347" name="Group 346">
            <a:extLst>
              <a:ext uri="{FF2B5EF4-FFF2-40B4-BE49-F238E27FC236}">
                <a16:creationId xmlns:a16="http://schemas.microsoft.com/office/drawing/2014/main" id="{189AE98D-1F60-5774-5D56-EB4A6CB6F9EB}"/>
              </a:ext>
            </a:extLst>
          </p:cNvPr>
          <p:cNvGrpSpPr/>
          <p:nvPr/>
        </p:nvGrpSpPr>
        <p:grpSpPr>
          <a:xfrm>
            <a:off x="4926389" y="1994445"/>
            <a:ext cx="269924" cy="167352"/>
            <a:chOff x="4462491" y="1199153"/>
            <a:chExt cx="258057" cy="159995"/>
          </a:xfrm>
        </p:grpSpPr>
        <p:sp>
          <p:nvSpPr>
            <p:cNvPr id="348" name="Freeform 601">
              <a:extLst>
                <a:ext uri="{FF2B5EF4-FFF2-40B4-BE49-F238E27FC236}">
                  <a16:creationId xmlns:a16="http://schemas.microsoft.com/office/drawing/2014/main" id="{67C916DD-94C6-2288-BD71-0C1EB224AF3F}"/>
                </a:ext>
              </a:extLst>
            </p:cNvPr>
            <p:cNvSpPr/>
            <p:nvPr/>
          </p:nvSpPr>
          <p:spPr>
            <a:xfrm>
              <a:off x="4462491" y="1199153"/>
              <a:ext cx="258057" cy="159995"/>
            </a:xfrm>
            <a:custGeom>
              <a:avLst/>
              <a:gdLst>
                <a:gd name="connsiteX0" fmla="*/ 257937 w 258057"/>
                <a:gd name="connsiteY0" fmla="*/ 122305 h 159995"/>
                <a:gd name="connsiteX1" fmla="*/ 230315 w 258057"/>
                <a:gd name="connsiteY1" fmla="*/ 159995 h 159995"/>
                <a:gd name="connsiteX2" fmla="*/ 28384 w 258057"/>
                <a:gd name="connsiteY2" fmla="*/ 159995 h 159995"/>
                <a:gd name="connsiteX3" fmla="*/ 0 w 258057"/>
                <a:gd name="connsiteY3" fmla="*/ 123153 h 159995"/>
                <a:gd name="connsiteX4" fmla="*/ 0 w 258057"/>
                <a:gd name="connsiteY4" fmla="*/ 65958 h 159995"/>
                <a:gd name="connsiteX5" fmla="*/ 66675 w 258057"/>
                <a:gd name="connsiteY5" fmla="*/ 0 h 159995"/>
                <a:gd name="connsiteX6" fmla="*/ 191262 w 258057"/>
                <a:gd name="connsiteY6" fmla="*/ 0 h 159995"/>
                <a:gd name="connsiteX7" fmla="*/ 257937 w 258057"/>
                <a:gd name="connsiteY7" fmla="*/ 65958 h 159995"/>
                <a:gd name="connsiteX8" fmla="*/ 257937 w 258057"/>
                <a:gd name="connsiteY8" fmla="*/ 122305 h 159995"/>
                <a:gd name="connsiteX9" fmla="*/ 257937 w 258057"/>
                <a:gd name="connsiteY9" fmla="*/ 122305 h 1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057" h="159995">
                  <a:moveTo>
                    <a:pt x="257937" y="122305"/>
                  </a:moveTo>
                  <a:cubicBezTo>
                    <a:pt x="257937" y="151421"/>
                    <a:pt x="261461" y="159995"/>
                    <a:pt x="230315" y="159995"/>
                  </a:cubicBezTo>
                  <a:lnTo>
                    <a:pt x="28384" y="159995"/>
                  </a:lnTo>
                  <a:cubicBezTo>
                    <a:pt x="5239" y="159995"/>
                    <a:pt x="0" y="159430"/>
                    <a:pt x="0" y="123153"/>
                  </a:cubicBezTo>
                  <a:lnTo>
                    <a:pt x="0" y="65958"/>
                  </a:lnTo>
                  <a:cubicBezTo>
                    <a:pt x="0" y="29681"/>
                    <a:pt x="30004" y="0"/>
                    <a:pt x="66675" y="0"/>
                  </a:cubicBezTo>
                  <a:lnTo>
                    <a:pt x="191262" y="0"/>
                  </a:lnTo>
                  <a:cubicBezTo>
                    <a:pt x="227933" y="0"/>
                    <a:pt x="257937" y="29681"/>
                    <a:pt x="257937" y="65958"/>
                  </a:cubicBezTo>
                  <a:lnTo>
                    <a:pt x="257937" y="122305"/>
                  </a:lnTo>
                  <a:lnTo>
                    <a:pt x="257937" y="122305"/>
                  </a:lnTo>
                  <a:close/>
                </a:path>
              </a:pathLst>
            </a:custGeom>
            <a:solidFill>
              <a:srgbClr val="F19C67"/>
            </a:solidFill>
            <a:ln w="7144" cap="flat">
              <a:solidFill>
                <a:srgbClr val="CC6633"/>
              </a:solidFill>
              <a:prstDash val="solid"/>
              <a:miter/>
            </a:ln>
          </p:spPr>
          <p:txBody>
            <a:bodyPr rtlCol="0" anchor="ctr"/>
            <a:lstStyle/>
            <a:p>
              <a:endParaRPr lang="en-US"/>
            </a:p>
          </p:txBody>
        </p:sp>
        <p:sp>
          <p:nvSpPr>
            <p:cNvPr id="349" name="Freeform 602">
              <a:extLst>
                <a:ext uri="{FF2B5EF4-FFF2-40B4-BE49-F238E27FC236}">
                  <a16:creationId xmlns:a16="http://schemas.microsoft.com/office/drawing/2014/main" id="{B25FF21D-F2D1-B576-E0B1-46479E6973D5}"/>
                </a:ext>
              </a:extLst>
            </p:cNvPr>
            <p:cNvSpPr/>
            <p:nvPr/>
          </p:nvSpPr>
          <p:spPr>
            <a:xfrm>
              <a:off x="4551359" y="1235995"/>
              <a:ext cx="74675" cy="81034"/>
            </a:xfrm>
            <a:custGeom>
              <a:avLst/>
              <a:gdLst>
                <a:gd name="connsiteX0" fmla="*/ 74676 w 74675"/>
                <a:gd name="connsiteY0" fmla="*/ 40517 h 81034"/>
                <a:gd name="connsiteX1" fmla="*/ 37338 w 74675"/>
                <a:gd name="connsiteY1" fmla="*/ 81034 h 81034"/>
                <a:gd name="connsiteX2" fmla="*/ 0 w 74675"/>
                <a:gd name="connsiteY2" fmla="*/ 40517 h 81034"/>
                <a:gd name="connsiteX3" fmla="*/ 37338 w 74675"/>
                <a:gd name="connsiteY3" fmla="*/ 0 h 81034"/>
                <a:gd name="connsiteX4" fmla="*/ 74676 w 74675"/>
                <a:gd name="connsiteY4" fmla="*/ 40517 h 8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81034">
                  <a:moveTo>
                    <a:pt x="74676" y="40517"/>
                  </a:moveTo>
                  <a:cubicBezTo>
                    <a:pt x="74676" y="62894"/>
                    <a:pt x="57959" y="81034"/>
                    <a:pt x="37338" y="81034"/>
                  </a:cubicBezTo>
                  <a:cubicBezTo>
                    <a:pt x="16717" y="81034"/>
                    <a:pt x="0" y="62894"/>
                    <a:pt x="0" y="40517"/>
                  </a:cubicBezTo>
                  <a:cubicBezTo>
                    <a:pt x="0" y="18140"/>
                    <a:pt x="16717" y="0"/>
                    <a:pt x="37338" y="0"/>
                  </a:cubicBezTo>
                  <a:cubicBezTo>
                    <a:pt x="57959" y="0"/>
                    <a:pt x="74676" y="18140"/>
                    <a:pt x="74676" y="40517"/>
                  </a:cubicBezTo>
                  <a:close/>
                </a:path>
              </a:pathLst>
            </a:custGeom>
            <a:solidFill>
              <a:srgbClr val="CF6E3D"/>
            </a:solidFill>
            <a:ln w="9525" cap="flat">
              <a:noFill/>
              <a:prstDash val="solid"/>
              <a:miter/>
            </a:ln>
          </p:spPr>
          <p:txBody>
            <a:bodyPr rtlCol="0" anchor="ctr"/>
            <a:lstStyle/>
            <a:p>
              <a:endParaRPr lang="en-US"/>
            </a:p>
          </p:txBody>
        </p:sp>
      </p:grpSp>
      <p:grpSp>
        <p:nvGrpSpPr>
          <p:cNvPr id="350" name="Group 349">
            <a:extLst>
              <a:ext uri="{FF2B5EF4-FFF2-40B4-BE49-F238E27FC236}">
                <a16:creationId xmlns:a16="http://schemas.microsoft.com/office/drawing/2014/main" id="{91384CEA-18C4-FE6C-22E4-18E756AE6C6E}"/>
              </a:ext>
            </a:extLst>
          </p:cNvPr>
          <p:cNvGrpSpPr/>
          <p:nvPr/>
        </p:nvGrpSpPr>
        <p:grpSpPr>
          <a:xfrm>
            <a:off x="4549795" y="3870441"/>
            <a:ext cx="145879" cy="1064421"/>
            <a:chOff x="4338946" y="3183704"/>
            <a:chExt cx="182179" cy="1329288"/>
          </a:xfrm>
        </p:grpSpPr>
        <p:grpSp>
          <p:nvGrpSpPr>
            <p:cNvPr id="351" name="Group 350">
              <a:extLst>
                <a:ext uri="{FF2B5EF4-FFF2-40B4-BE49-F238E27FC236}">
                  <a16:creationId xmlns:a16="http://schemas.microsoft.com/office/drawing/2014/main" id="{E552127A-4813-F60A-7C8C-E7C392D45780}"/>
                </a:ext>
              </a:extLst>
            </p:cNvPr>
            <p:cNvGrpSpPr/>
            <p:nvPr/>
          </p:nvGrpSpPr>
          <p:grpSpPr>
            <a:xfrm rot="16200000">
              <a:off x="4194045" y="4252414"/>
              <a:ext cx="405479" cy="115678"/>
              <a:chOff x="5045491" y="5171926"/>
              <a:chExt cx="490817" cy="203349"/>
            </a:xfrm>
          </p:grpSpPr>
          <p:sp>
            <p:nvSpPr>
              <p:cNvPr id="367" name="Oval 42">
                <a:extLst>
                  <a:ext uri="{FF2B5EF4-FFF2-40B4-BE49-F238E27FC236}">
                    <a16:creationId xmlns:a16="http://schemas.microsoft.com/office/drawing/2014/main" id="{68551A09-F3E9-1156-DFC6-7F453F417996}"/>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68" name="Oval 367">
                <a:extLst>
                  <a:ext uri="{FF2B5EF4-FFF2-40B4-BE49-F238E27FC236}">
                    <a16:creationId xmlns:a16="http://schemas.microsoft.com/office/drawing/2014/main" id="{75515FF2-AD92-775F-BECA-006E0AC0E372}"/>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nvGrpSpPr>
            <p:cNvPr id="352" name="Group 351">
              <a:extLst>
                <a:ext uri="{FF2B5EF4-FFF2-40B4-BE49-F238E27FC236}">
                  <a16:creationId xmlns:a16="http://schemas.microsoft.com/office/drawing/2014/main" id="{F10345F5-BB39-4892-FE72-2680EB2DF740}"/>
                </a:ext>
              </a:extLst>
            </p:cNvPr>
            <p:cNvGrpSpPr/>
            <p:nvPr/>
          </p:nvGrpSpPr>
          <p:grpSpPr>
            <a:xfrm rot="16200000">
              <a:off x="4194046" y="3861932"/>
              <a:ext cx="405479" cy="115678"/>
              <a:chOff x="5045491" y="5171926"/>
              <a:chExt cx="490817" cy="203349"/>
            </a:xfrm>
          </p:grpSpPr>
          <p:sp>
            <p:nvSpPr>
              <p:cNvPr id="365" name="Oval 42">
                <a:extLst>
                  <a:ext uri="{FF2B5EF4-FFF2-40B4-BE49-F238E27FC236}">
                    <a16:creationId xmlns:a16="http://schemas.microsoft.com/office/drawing/2014/main" id="{EA7D310E-A829-A809-91DE-1E2EBDABB95E}"/>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66" name="Oval 365">
                <a:extLst>
                  <a:ext uri="{FF2B5EF4-FFF2-40B4-BE49-F238E27FC236}">
                    <a16:creationId xmlns:a16="http://schemas.microsoft.com/office/drawing/2014/main" id="{54FA54B8-CA47-ABAB-1DD8-832D16F6F23E}"/>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nvGrpSpPr>
            <p:cNvPr id="353" name="Group 352">
              <a:extLst>
                <a:ext uri="{FF2B5EF4-FFF2-40B4-BE49-F238E27FC236}">
                  <a16:creationId xmlns:a16="http://schemas.microsoft.com/office/drawing/2014/main" id="{2AB8D1E3-D146-0D53-FA66-2E41407D6ED0}"/>
                </a:ext>
              </a:extLst>
            </p:cNvPr>
            <p:cNvGrpSpPr/>
            <p:nvPr/>
          </p:nvGrpSpPr>
          <p:grpSpPr>
            <a:xfrm rot="16200000">
              <a:off x="4194047" y="3482572"/>
              <a:ext cx="405479" cy="115678"/>
              <a:chOff x="5045491" y="5171926"/>
              <a:chExt cx="490817" cy="203349"/>
            </a:xfrm>
          </p:grpSpPr>
          <p:sp>
            <p:nvSpPr>
              <p:cNvPr id="363" name="Oval 42">
                <a:extLst>
                  <a:ext uri="{FF2B5EF4-FFF2-40B4-BE49-F238E27FC236}">
                    <a16:creationId xmlns:a16="http://schemas.microsoft.com/office/drawing/2014/main" id="{6268BBFE-5D64-C0DF-0222-9F7D7D60D17F}"/>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64" name="Oval 363">
                <a:extLst>
                  <a:ext uri="{FF2B5EF4-FFF2-40B4-BE49-F238E27FC236}">
                    <a16:creationId xmlns:a16="http://schemas.microsoft.com/office/drawing/2014/main" id="{5DB0F687-2058-DE34-F4DB-9D4B0C20E1C9}"/>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nvGrpSpPr>
            <p:cNvPr id="354" name="Group 353">
              <a:extLst>
                <a:ext uri="{FF2B5EF4-FFF2-40B4-BE49-F238E27FC236}">
                  <a16:creationId xmlns:a16="http://schemas.microsoft.com/office/drawing/2014/main" id="{2B024655-18FA-3EF6-F114-C17CD2CFB635}"/>
                </a:ext>
              </a:extLst>
            </p:cNvPr>
            <p:cNvGrpSpPr/>
            <p:nvPr/>
          </p:nvGrpSpPr>
          <p:grpSpPr>
            <a:xfrm rot="16200000">
              <a:off x="4260544" y="4098447"/>
              <a:ext cx="405479" cy="115678"/>
              <a:chOff x="5045491" y="5171926"/>
              <a:chExt cx="490817" cy="203349"/>
            </a:xfrm>
          </p:grpSpPr>
          <p:sp>
            <p:nvSpPr>
              <p:cNvPr id="361" name="Oval 42">
                <a:extLst>
                  <a:ext uri="{FF2B5EF4-FFF2-40B4-BE49-F238E27FC236}">
                    <a16:creationId xmlns:a16="http://schemas.microsoft.com/office/drawing/2014/main" id="{09E7362C-B950-5B90-0574-51A40EFF99D0}"/>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62" name="Oval 361">
                <a:extLst>
                  <a:ext uri="{FF2B5EF4-FFF2-40B4-BE49-F238E27FC236}">
                    <a16:creationId xmlns:a16="http://schemas.microsoft.com/office/drawing/2014/main" id="{77841CA8-441D-7B3B-C08C-AB1633C78ED9}"/>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nvGrpSpPr>
            <p:cNvPr id="355" name="Group 354">
              <a:extLst>
                <a:ext uri="{FF2B5EF4-FFF2-40B4-BE49-F238E27FC236}">
                  <a16:creationId xmlns:a16="http://schemas.microsoft.com/office/drawing/2014/main" id="{54DBB300-2142-7175-7970-055940AF54F8}"/>
                </a:ext>
              </a:extLst>
            </p:cNvPr>
            <p:cNvGrpSpPr/>
            <p:nvPr/>
          </p:nvGrpSpPr>
          <p:grpSpPr>
            <a:xfrm rot="16200000">
              <a:off x="4260545" y="3707965"/>
              <a:ext cx="405479" cy="115678"/>
              <a:chOff x="5045491" y="5171926"/>
              <a:chExt cx="490817" cy="203349"/>
            </a:xfrm>
          </p:grpSpPr>
          <p:sp>
            <p:nvSpPr>
              <p:cNvPr id="359" name="Oval 42">
                <a:extLst>
                  <a:ext uri="{FF2B5EF4-FFF2-40B4-BE49-F238E27FC236}">
                    <a16:creationId xmlns:a16="http://schemas.microsoft.com/office/drawing/2014/main" id="{DBB22F28-8CC1-CDE7-BB73-CEEAF4B49AA1}"/>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60" name="Oval 359">
                <a:extLst>
                  <a:ext uri="{FF2B5EF4-FFF2-40B4-BE49-F238E27FC236}">
                    <a16:creationId xmlns:a16="http://schemas.microsoft.com/office/drawing/2014/main" id="{53FCE4F9-4179-295A-2F08-EEDFEC983157}"/>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nvGrpSpPr>
            <p:cNvPr id="356" name="Group 355">
              <a:extLst>
                <a:ext uri="{FF2B5EF4-FFF2-40B4-BE49-F238E27FC236}">
                  <a16:creationId xmlns:a16="http://schemas.microsoft.com/office/drawing/2014/main" id="{27DE7363-198B-54E0-B568-D5618CD8F0B1}"/>
                </a:ext>
              </a:extLst>
            </p:cNvPr>
            <p:cNvGrpSpPr/>
            <p:nvPr/>
          </p:nvGrpSpPr>
          <p:grpSpPr>
            <a:xfrm rot="16200000">
              <a:off x="4260546" y="3328605"/>
              <a:ext cx="405479" cy="115678"/>
              <a:chOff x="5045491" y="5171926"/>
              <a:chExt cx="490817" cy="203349"/>
            </a:xfrm>
          </p:grpSpPr>
          <p:sp>
            <p:nvSpPr>
              <p:cNvPr id="357" name="Oval 42">
                <a:extLst>
                  <a:ext uri="{FF2B5EF4-FFF2-40B4-BE49-F238E27FC236}">
                    <a16:creationId xmlns:a16="http://schemas.microsoft.com/office/drawing/2014/main" id="{7E682C83-C3EC-BD0B-5FEE-B59A85CD6F72}"/>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58" name="Oval 357">
                <a:extLst>
                  <a:ext uri="{FF2B5EF4-FFF2-40B4-BE49-F238E27FC236}">
                    <a16:creationId xmlns:a16="http://schemas.microsoft.com/office/drawing/2014/main" id="{262362E1-6EAB-241B-F94E-B6EFD7F12259}"/>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cxnSp>
        <p:nvCxnSpPr>
          <p:cNvPr id="369" name="Straight Connector 368">
            <a:extLst>
              <a:ext uri="{FF2B5EF4-FFF2-40B4-BE49-F238E27FC236}">
                <a16:creationId xmlns:a16="http://schemas.microsoft.com/office/drawing/2014/main" id="{86731509-258E-0058-8EAB-14F9B57A71A8}"/>
              </a:ext>
            </a:extLst>
          </p:cNvPr>
          <p:cNvCxnSpPr>
            <a:cxnSpLocks/>
          </p:cNvCxnSpPr>
          <p:nvPr/>
        </p:nvCxnSpPr>
        <p:spPr>
          <a:xfrm flipV="1">
            <a:off x="1576489" y="2167183"/>
            <a:ext cx="1874196" cy="41504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734F9F51-8951-2F9A-2F58-DB14E057A0C0}"/>
              </a:ext>
            </a:extLst>
          </p:cNvPr>
          <p:cNvCxnSpPr>
            <a:cxnSpLocks/>
            <a:stCxn id="8" idx="6"/>
          </p:cNvCxnSpPr>
          <p:nvPr/>
        </p:nvCxnSpPr>
        <p:spPr>
          <a:xfrm flipV="1">
            <a:off x="2222442" y="3191830"/>
            <a:ext cx="1221757" cy="27130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B5E5D96A-B767-81E4-F0C3-1C1AB277587C}"/>
              </a:ext>
            </a:extLst>
          </p:cNvPr>
          <p:cNvCxnSpPr>
            <a:cxnSpLocks/>
          </p:cNvCxnSpPr>
          <p:nvPr/>
        </p:nvCxnSpPr>
        <p:spPr>
          <a:xfrm>
            <a:off x="2535585" y="4298090"/>
            <a:ext cx="915100" cy="1259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A9FB87B-09AB-89F5-1875-F2F9187D9E4B}"/>
              </a:ext>
            </a:extLst>
          </p:cNvPr>
          <p:cNvCxnSpPr>
            <a:cxnSpLocks/>
          </p:cNvCxnSpPr>
          <p:nvPr/>
        </p:nvCxnSpPr>
        <p:spPr>
          <a:xfrm>
            <a:off x="2843744" y="4791591"/>
            <a:ext cx="613426" cy="54032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73" name="Rectangle: Rounded Corners 1118">
            <a:extLst>
              <a:ext uri="{FF2B5EF4-FFF2-40B4-BE49-F238E27FC236}">
                <a16:creationId xmlns:a16="http://schemas.microsoft.com/office/drawing/2014/main" id="{9E418067-B87E-1686-9404-50A02C885465}"/>
              </a:ext>
            </a:extLst>
          </p:cNvPr>
          <p:cNvSpPr/>
          <p:nvPr/>
        </p:nvSpPr>
        <p:spPr>
          <a:xfrm flipH="1">
            <a:off x="3449957" y="1582036"/>
            <a:ext cx="380284" cy="4363307"/>
          </a:xfrm>
          <a:prstGeom prst="rect">
            <a:avLst/>
          </a:prstGeom>
          <a:solidFill>
            <a:schemeClr val="tx2">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TextBox 373">
            <a:extLst>
              <a:ext uri="{FF2B5EF4-FFF2-40B4-BE49-F238E27FC236}">
                <a16:creationId xmlns:a16="http://schemas.microsoft.com/office/drawing/2014/main" id="{9DCB4955-1C81-A8A9-E32D-335BC18810F2}"/>
              </a:ext>
            </a:extLst>
          </p:cNvPr>
          <p:cNvSpPr txBox="1"/>
          <p:nvPr/>
        </p:nvSpPr>
        <p:spPr>
          <a:xfrm rot="16200000">
            <a:off x="3236676" y="1929261"/>
            <a:ext cx="804153" cy="259404"/>
          </a:xfrm>
          <a:prstGeom prst="rect">
            <a:avLst/>
          </a:prstGeom>
          <a:noFill/>
        </p:spPr>
        <p:txBody>
          <a:bodyPr wrap="square" lIns="0" tIns="0" rIns="0" bIns="0" rtlCol="0" anchor="ctr">
            <a:noAutofit/>
          </a:bodyPr>
          <a:lstStyle/>
          <a:p>
            <a:pPr algn="ctr"/>
            <a:r>
              <a:rPr lang="en-GB" sz="1100" b="1">
                <a:solidFill>
                  <a:schemeClr val="bg1"/>
                </a:solidFill>
              </a:rPr>
              <a:t>Nasal cavity</a:t>
            </a:r>
          </a:p>
        </p:txBody>
      </p:sp>
      <p:sp>
        <p:nvSpPr>
          <p:cNvPr id="375" name="TextBox 374">
            <a:extLst>
              <a:ext uri="{FF2B5EF4-FFF2-40B4-BE49-F238E27FC236}">
                <a16:creationId xmlns:a16="http://schemas.microsoft.com/office/drawing/2014/main" id="{ED6F779E-F193-7B0F-AFFB-BC5D5F356D0D}"/>
              </a:ext>
            </a:extLst>
          </p:cNvPr>
          <p:cNvSpPr txBox="1"/>
          <p:nvPr/>
        </p:nvSpPr>
        <p:spPr>
          <a:xfrm rot="16200000">
            <a:off x="3094002" y="3018398"/>
            <a:ext cx="1089498" cy="259402"/>
          </a:xfrm>
          <a:prstGeom prst="rect">
            <a:avLst/>
          </a:prstGeom>
          <a:noFill/>
        </p:spPr>
        <p:txBody>
          <a:bodyPr wrap="square" lIns="0" tIns="0" rIns="0" bIns="0" rtlCol="0" anchor="ctr">
            <a:noAutofit/>
          </a:bodyPr>
          <a:lstStyle/>
          <a:p>
            <a:pPr algn="ctr"/>
            <a:r>
              <a:rPr lang="en-GB" sz="1100" b="1">
                <a:solidFill>
                  <a:schemeClr val="bg1"/>
                </a:solidFill>
              </a:rPr>
              <a:t>Upper airways</a:t>
            </a:r>
          </a:p>
        </p:txBody>
      </p:sp>
      <p:sp>
        <p:nvSpPr>
          <p:cNvPr id="376" name="TextBox 375">
            <a:extLst>
              <a:ext uri="{FF2B5EF4-FFF2-40B4-BE49-F238E27FC236}">
                <a16:creationId xmlns:a16="http://schemas.microsoft.com/office/drawing/2014/main" id="{ED1B47B5-B177-CAD5-FD8F-AF7818892241}"/>
              </a:ext>
            </a:extLst>
          </p:cNvPr>
          <p:cNvSpPr txBox="1"/>
          <p:nvPr/>
        </p:nvSpPr>
        <p:spPr>
          <a:xfrm rot="16200000">
            <a:off x="3149126" y="4275641"/>
            <a:ext cx="979251" cy="259402"/>
          </a:xfrm>
          <a:prstGeom prst="rect">
            <a:avLst/>
          </a:prstGeom>
          <a:noFill/>
        </p:spPr>
        <p:txBody>
          <a:bodyPr wrap="square" lIns="0" tIns="0" rIns="0" bIns="0" rtlCol="0" anchor="ctr">
            <a:noAutofit/>
          </a:bodyPr>
          <a:lstStyle/>
          <a:p>
            <a:pPr algn="ctr"/>
            <a:r>
              <a:rPr lang="en-GB" sz="1100" b="1">
                <a:solidFill>
                  <a:schemeClr val="bg1"/>
                </a:solidFill>
              </a:rPr>
              <a:t>Lower airways</a:t>
            </a:r>
          </a:p>
        </p:txBody>
      </p:sp>
      <p:sp>
        <p:nvSpPr>
          <p:cNvPr id="377" name="TextBox 376">
            <a:extLst>
              <a:ext uri="{FF2B5EF4-FFF2-40B4-BE49-F238E27FC236}">
                <a16:creationId xmlns:a16="http://schemas.microsoft.com/office/drawing/2014/main" id="{A828AB61-8998-1CBD-5CA1-B63475F776AF}"/>
              </a:ext>
            </a:extLst>
          </p:cNvPr>
          <p:cNvSpPr txBox="1"/>
          <p:nvPr/>
        </p:nvSpPr>
        <p:spPr>
          <a:xfrm rot="16200000">
            <a:off x="3245161" y="5351651"/>
            <a:ext cx="787179" cy="259400"/>
          </a:xfrm>
          <a:prstGeom prst="rect">
            <a:avLst/>
          </a:prstGeom>
          <a:noFill/>
        </p:spPr>
        <p:txBody>
          <a:bodyPr wrap="square" lIns="0" tIns="0" rIns="0" bIns="0" rtlCol="0" anchor="ctr">
            <a:noAutofit/>
          </a:bodyPr>
          <a:lstStyle/>
          <a:p>
            <a:pPr algn="ctr"/>
            <a:r>
              <a:rPr lang="en-GB" sz="1050" b="1">
                <a:solidFill>
                  <a:schemeClr val="bg1"/>
                </a:solidFill>
              </a:rPr>
              <a:t>Bronchioles and alveoli</a:t>
            </a:r>
          </a:p>
        </p:txBody>
      </p:sp>
      <p:sp>
        <p:nvSpPr>
          <p:cNvPr id="346" name="Rectangle 6867">
            <a:extLst>
              <a:ext uri="{FF2B5EF4-FFF2-40B4-BE49-F238E27FC236}">
                <a16:creationId xmlns:a16="http://schemas.microsoft.com/office/drawing/2014/main" id="{7AB37CF6-682E-8FEE-DCAF-10F27102EE18}"/>
              </a:ext>
            </a:extLst>
          </p:cNvPr>
          <p:cNvSpPr/>
          <p:nvPr/>
        </p:nvSpPr>
        <p:spPr>
          <a:xfrm>
            <a:off x="4291774" y="1690877"/>
            <a:ext cx="195491" cy="775479"/>
          </a:xfrm>
          <a:custGeom>
            <a:avLst/>
            <a:gdLst>
              <a:gd name="connsiteX0" fmla="*/ 0 w 162613"/>
              <a:gd name="connsiteY0" fmla="*/ 0 h 4824000"/>
              <a:gd name="connsiteX1" fmla="*/ 162613 w 162613"/>
              <a:gd name="connsiteY1" fmla="*/ 0 h 4824000"/>
              <a:gd name="connsiteX2" fmla="*/ 162613 w 162613"/>
              <a:gd name="connsiteY2" fmla="*/ 4824000 h 4824000"/>
              <a:gd name="connsiteX3" fmla="*/ 0 w 162613"/>
              <a:gd name="connsiteY3" fmla="*/ 4824000 h 4824000"/>
              <a:gd name="connsiteX4" fmla="*/ 0 w 162613"/>
              <a:gd name="connsiteY4"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349742 h 4824000"/>
              <a:gd name="connsiteX5" fmla="*/ 4578 w 167191"/>
              <a:gd name="connsiteY5"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099042 h 4824000"/>
              <a:gd name="connsiteX5" fmla="*/ 0 w 167191"/>
              <a:gd name="connsiteY5" fmla="*/ 349742 h 4824000"/>
              <a:gd name="connsiteX6" fmla="*/ 4578 w 167191"/>
              <a:gd name="connsiteY6"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861042 h 4824000"/>
              <a:gd name="connsiteX5" fmla="*/ 0 w 167191"/>
              <a:gd name="connsiteY5" fmla="*/ 1099042 h 4824000"/>
              <a:gd name="connsiteX6" fmla="*/ 0 w 167191"/>
              <a:gd name="connsiteY6" fmla="*/ 349742 h 4824000"/>
              <a:gd name="connsiteX7" fmla="*/ 4578 w 167191"/>
              <a:gd name="connsiteY7" fmla="*/ 0 h 4824000"/>
              <a:gd name="connsiteX0" fmla="*/ 10928 w 173541"/>
              <a:gd name="connsiteY0" fmla="*/ 0 h 4824000"/>
              <a:gd name="connsiteX1" fmla="*/ 173541 w 173541"/>
              <a:gd name="connsiteY1" fmla="*/ 0 h 4824000"/>
              <a:gd name="connsiteX2" fmla="*/ 173541 w 173541"/>
              <a:gd name="connsiteY2" fmla="*/ 4824000 h 4824000"/>
              <a:gd name="connsiteX3" fmla="*/ 10928 w 173541"/>
              <a:gd name="connsiteY3" fmla="*/ 4824000 h 4824000"/>
              <a:gd name="connsiteX4" fmla="*/ 0 w 173541"/>
              <a:gd name="connsiteY4" fmla="*/ 2616692 h 4824000"/>
              <a:gd name="connsiteX5" fmla="*/ 6350 w 173541"/>
              <a:gd name="connsiteY5" fmla="*/ 1861042 h 4824000"/>
              <a:gd name="connsiteX6" fmla="*/ 6350 w 173541"/>
              <a:gd name="connsiteY6" fmla="*/ 1099042 h 4824000"/>
              <a:gd name="connsiteX7" fmla="*/ 6350 w 173541"/>
              <a:gd name="connsiteY7" fmla="*/ 349742 h 4824000"/>
              <a:gd name="connsiteX8" fmla="*/ 10928 w 173541"/>
              <a:gd name="connsiteY8" fmla="*/ 0 h 4824000"/>
              <a:gd name="connsiteX0" fmla="*/ 15870 w 178483"/>
              <a:gd name="connsiteY0" fmla="*/ 0 h 4824000"/>
              <a:gd name="connsiteX1" fmla="*/ 178483 w 178483"/>
              <a:gd name="connsiteY1" fmla="*/ 0 h 4824000"/>
              <a:gd name="connsiteX2" fmla="*/ 178483 w 178483"/>
              <a:gd name="connsiteY2" fmla="*/ 4824000 h 4824000"/>
              <a:gd name="connsiteX3" fmla="*/ 15870 w 178483"/>
              <a:gd name="connsiteY3" fmla="*/ 4824000 h 4824000"/>
              <a:gd name="connsiteX4" fmla="*/ 4942 w 178483"/>
              <a:gd name="connsiteY4" fmla="*/ 3683492 h 4824000"/>
              <a:gd name="connsiteX5" fmla="*/ 4942 w 178483"/>
              <a:gd name="connsiteY5" fmla="*/ 2616692 h 4824000"/>
              <a:gd name="connsiteX6" fmla="*/ 11292 w 178483"/>
              <a:gd name="connsiteY6" fmla="*/ 1861042 h 4824000"/>
              <a:gd name="connsiteX7" fmla="*/ 11292 w 178483"/>
              <a:gd name="connsiteY7" fmla="*/ 1099042 h 4824000"/>
              <a:gd name="connsiteX8" fmla="*/ 11292 w 178483"/>
              <a:gd name="connsiteY8" fmla="*/ 349742 h 4824000"/>
              <a:gd name="connsiteX9" fmla="*/ 15870 w 178483"/>
              <a:gd name="connsiteY9"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8297 w 181838"/>
              <a:gd name="connsiteY6" fmla="*/ 2616692 h 4824000"/>
              <a:gd name="connsiteX7" fmla="*/ 14647 w 181838"/>
              <a:gd name="connsiteY7" fmla="*/ 1861042 h 4824000"/>
              <a:gd name="connsiteX8" fmla="*/ 14647 w 181838"/>
              <a:gd name="connsiteY8" fmla="*/ 1099042 h 4824000"/>
              <a:gd name="connsiteX9" fmla="*/ 14647 w 181838"/>
              <a:gd name="connsiteY9" fmla="*/ 349742 h 4824000"/>
              <a:gd name="connsiteX10" fmla="*/ 19225 w 181838"/>
              <a:gd name="connsiteY10"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1947 w 181838"/>
              <a:gd name="connsiteY6" fmla="*/ 3327892 h 4824000"/>
              <a:gd name="connsiteX7" fmla="*/ 8297 w 181838"/>
              <a:gd name="connsiteY7" fmla="*/ 2616692 h 4824000"/>
              <a:gd name="connsiteX8" fmla="*/ 14647 w 181838"/>
              <a:gd name="connsiteY8" fmla="*/ 1861042 h 4824000"/>
              <a:gd name="connsiteX9" fmla="*/ 14647 w 181838"/>
              <a:gd name="connsiteY9" fmla="*/ 1099042 h 4824000"/>
              <a:gd name="connsiteX10" fmla="*/ 14647 w 181838"/>
              <a:gd name="connsiteY10" fmla="*/ 349742 h 4824000"/>
              <a:gd name="connsiteX11" fmla="*/ 19225 w 181838"/>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39687 w 205291"/>
              <a:gd name="connsiteY6" fmla="*/ 3332655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0983 w 232279"/>
              <a:gd name="connsiteY2" fmla="*/ 1567355 h 4824000"/>
              <a:gd name="connsiteX3" fmla="*/ 232279 w 232279"/>
              <a:gd name="connsiteY3" fmla="*/ 4824000 h 4824000"/>
              <a:gd name="connsiteX4" fmla="*/ 69666 w 232279"/>
              <a:gd name="connsiteY4" fmla="*/ 4824000 h 4824000"/>
              <a:gd name="connsiteX5" fmla="*/ 0 w 232279"/>
              <a:gd name="connsiteY5" fmla="*/ 4281979 h 4824000"/>
              <a:gd name="connsiteX6" fmla="*/ 3969 w 232279"/>
              <a:gd name="connsiteY6" fmla="*/ 3702543 h 4824000"/>
              <a:gd name="connsiteX7" fmla="*/ 52388 w 232279"/>
              <a:gd name="connsiteY7" fmla="*/ 3337417 h 4824000"/>
              <a:gd name="connsiteX8" fmla="*/ 58738 w 232279"/>
              <a:gd name="connsiteY8" fmla="*/ 2616692 h 4824000"/>
              <a:gd name="connsiteX9" fmla="*/ 41276 w 232279"/>
              <a:gd name="connsiteY9" fmla="*/ 1853898 h 4824000"/>
              <a:gd name="connsiteX10" fmla="*/ 43657 w 232279"/>
              <a:gd name="connsiteY10" fmla="*/ 1094280 h 4824000"/>
              <a:gd name="connsiteX11" fmla="*/ 26988 w 232279"/>
              <a:gd name="connsiteY11" fmla="*/ 349742 h 4824000"/>
              <a:gd name="connsiteX12" fmla="*/ 69666 w 232279"/>
              <a:gd name="connsiteY12"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32279 w 233364"/>
              <a:gd name="connsiteY4" fmla="*/ 4824000 h 4824000"/>
              <a:gd name="connsiteX5" fmla="*/ 69666 w 233364"/>
              <a:gd name="connsiteY5" fmla="*/ 4824000 h 4824000"/>
              <a:gd name="connsiteX6" fmla="*/ 0 w 233364"/>
              <a:gd name="connsiteY6" fmla="*/ 4281979 h 4824000"/>
              <a:gd name="connsiteX7" fmla="*/ 3969 w 233364"/>
              <a:gd name="connsiteY7" fmla="*/ 3702543 h 4824000"/>
              <a:gd name="connsiteX8" fmla="*/ 52388 w 233364"/>
              <a:gd name="connsiteY8" fmla="*/ 3337417 h 4824000"/>
              <a:gd name="connsiteX9" fmla="*/ 58738 w 233364"/>
              <a:gd name="connsiteY9" fmla="*/ 2616692 h 4824000"/>
              <a:gd name="connsiteX10" fmla="*/ 41276 w 233364"/>
              <a:gd name="connsiteY10" fmla="*/ 1853898 h 4824000"/>
              <a:gd name="connsiteX11" fmla="*/ 43657 w 233364"/>
              <a:gd name="connsiteY11" fmla="*/ 1094280 h 4824000"/>
              <a:gd name="connsiteX12" fmla="*/ 26988 w 233364"/>
              <a:gd name="connsiteY12" fmla="*/ 349742 h 4824000"/>
              <a:gd name="connsiteX13" fmla="*/ 69666 w 233364"/>
              <a:gd name="connsiteY13"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32279 w 233364"/>
              <a:gd name="connsiteY5" fmla="*/ 4824000 h 4824000"/>
              <a:gd name="connsiteX6" fmla="*/ 69666 w 233364"/>
              <a:gd name="connsiteY6" fmla="*/ 4824000 h 4824000"/>
              <a:gd name="connsiteX7" fmla="*/ 0 w 233364"/>
              <a:gd name="connsiteY7" fmla="*/ 4281979 h 4824000"/>
              <a:gd name="connsiteX8" fmla="*/ 3969 w 233364"/>
              <a:gd name="connsiteY8" fmla="*/ 3702543 h 4824000"/>
              <a:gd name="connsiteX9" fmla="*/ 52388 w 233364"/>
              <a:gd name="connsiteY9" fmla="*/ 3337417 h 4824000"/>
              <a:gd name="connsiteX10" fmla="*/ 58738 w 233364"/>
              <a:gd name="connsiteY10" fmla="*/ 2616692 h 4824000"/>
              <a:gd name="connsiteX11" fmla="*/ 41276 w 233364"/>
              <a:gd name="connsiteY11" fmla="*/ 1853898 h 4824000"/>
              <a:gd name="connsiteX12" fmla="*/ 43657 w 233364"/>
              <a:gd name="connsiteY12" fmla="*/ 1094280 h 4824000"/>
              <a:gd name="connsiteX13" fmla="*/ 26988 w 233364"/>
              <a:gd name="connsiteY13" fmla="*/ 349742 h 4824000"/>
              <a:gd name="connsiteX14" fmla="*/ 69666 w 233364"/>
              <a:gd name="connsiteY14"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32279 w 233364"/>
              <a:gd name="connsiteY6" fmla="*/ 4824000 h 4824000"/>
              <a:gd name="connsiteX7" fmla="*/ 69666 w 233364"/>
              <a:gd name="connsiteY7" fmla="*/ 4824000 h 4824000"/>
              <a:gd name="connsiteX8" fmla="*/ 0 w 233364"/>
              <a:gd name="connsiteY8" fmla="*/ 4281979 h 4824000"/>
              <a:gd name="connsiteX9" fmla="*/ 3969 w 233364"/>
              <a:gd name="connsiteY9" fmla="*/ 3702543 h 4824000"/>
              <a:gd name="connsiteX10" fmla="*/ 52388 w 233364"/>
              <a:gd name="connsiteY10" fmla="*/ 3337417 h 4824000"/>
              <a:gd name="connsiteX11" fmla="*/ 58738 w 233364"/>
              <a:gd name="connsiteY11" fmla="*/ 2616692 h 4824000"/>
              <a:gd name="connsiteX12" fmla="*/ 41276 w 233364"/>
              <a:gd name="connsiteY12" fmla="*/ 1853898 h 4824000"/>
              <a:gd name="connsiteX13" fmla="*/ 43657 w 233364"/>
              <a:gd name="connsiteY13" fmla="*/ 1094280 h 4824000"/>
              <a:gd name="connsiteX14" fmla="*/ 26988 w 233364"/>
              <a:gd name="connsiteY14" fmla="*/ 349742 h 4824000"/>
              <a:gd name="connsiteX15" fmla="*/ 69666 w 233364"/>
              <a:gd name="connsiteY15"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32279 w 233364"/>
              <a:gd name="connsiteY7" fmla="*/ 4824000 h 4824000"/>
              <a:gd name="connsiteX8" fmla="*/ 69666 w 233364"/>
              <a:gd name="connsiteY8" fmla="*/ 4824000 h 4824000"/>
              <a:gd name="connsiteX9" fmla="*/ 0 w 233364"/>
              <a:gd name="connsiteY9" fmla="*/ 4281979 h 4824000"/>
              <a:gd name="connsiteX10" fmla="*/ 3969 w 233364"/>
              <a:gd name="connsiteY10" fmla="*/ 3702543 h 4824000"/>
              <a:gd name="connsiteX11" fmla="*/ 52388 w 233364"/>
              <a:gd name="connsiteY11" fmla="*/ 3337417 h 4824000"/>
              <a:gd name="connsiteX12" fmla="*/ 58738 w 233364"/>
              <a:gd name="connsiteY12" fmla="*/ 2616692 h 4824000"/>
              <a:gd name="connsiteX13" fmla="*/ 41276 w 233364"/>
              <a:gd name="connsiteY13" fmla="*/ 1853898 h 4824000"/>
              <a:gd name="connsiteX14" fmla="*/ 43657 w 233364"/>
              <a:gd name="connsiteY14" fmla="*/ 1094280 h 4824000"/>
              <a:gd name="connsiteX15" fmla="*/ 26988 w 233364"/>
              <a:gd name="connsiteY15" fmla="*/ 349742 h 4824000"/>
              <a:gd name="connsiteX16" fmla="*/ 69666 w 233364"/>
              <a:gd name="connsiteY16"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32279 w 233364"/>
              <a:gd name="connsiteY8" fmla="*/ 4824000 h 4824000"/>
              <a:gd name="connsiteX9" fmla="*/ 69666 w 233364"/>
              <a:gd name="connsiteY9" fmla="*/ 4824000 h 4824000"/>
              <a:gd name="connsiteX10" fmla="*/ 0 w 233364"/>
              <a:gd name="connsiteY10" fmla="*/ 4281979 h 4824000"/>
              <a:gd name="connsiteX11" fmla="*/ 3969 w 233364"/>
              <a:gd name="connsiteY11" fmla="*/ 3702543 h 4824000"/>
              <a:gd name="connsiteX12" fmla="*/ 52388 w 233364"/>
              <a:gd name="connsiteY12" fmla="*/ 3337417 h 4824000"/>
              <a:gd name="connsiteX13" fmla="*/ 58738 w 233364"/>
              <a:gd name="connsiteY13" fmla="*/ 2616692 h 4824000"/>
              <a:gd name="connsiteX14" fmla="*/ 41276 w 233364"/>
              <a:gd name="connsiteY14" fmla="*/ 1853898 h 4824000"/>
              <a:gd name="connsiteX15" fmla="*/ 43657 w 233364"/>
              <a:gd name="connsiteY15" fmla="*/ 1094280 h 4824000"/>
              <a:gd name="connsiteX16" fmla="*/ 26988 w 233364"/>
              <a:gd name="connsiteY16" fmla="*/ 349742 h 4824000"/>
              <a:gd name="connsiteX17" fmla="*/ 69666 w 233364"/>
              <a:gd name="connsiteY17"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26219 w 233364"/>
              <a:gd name="connsiteY8" fmla="*/ 3689048 h 4824000"/>
              <a:gd name="connsiteX9" fmla="*/ 232279 w 233364"/>
              <a:gd name="connsiteY9" fmla="*/ 4824000 h 4824000"/>
              <a:gd name="connsiteX10" fmla="*/ 69666 w 233364"/>
              <a:gd name="connsiteY10" fmla="*/ 4824000 h 4824000"/>
              <a:gd name="connsiteX11" fmla="*/ 0 w 233364"/>
              <a:gd name="connsiteY11" fmla="*/ 4281979 h 4824000"/>
              <a:gd name="connsiteX12" fmla="*/ 3969 w 233364"/>
              <a:gd name="connsiteY12" fmla="*/ 3702543 h 4824000"/>
              <a:gd name="connsiteX13" fmla="*/ 52388 w 233364"/>
              <a:gd name="connsiteY13" fmla="*/ 3337417 h 4824000"/>
              <a:gd name="connsiteX14" fmla="*/ 58738 w 233364"/>
              <a:gd name="connsiteY14" fmla="*/ 2616692 h 4824000"/>
              <a:gd name="connsiteX15" fmla="*/ 41276 w 233364"/>
              <a:gd name="connsiteY15" fmla="*/ 1853898 h 4824000"/>
              <a:gd name="connsiteX16" fmla="*/ 43657 w 233364"/>
              <a:gd name="connsiteY16" fmla="*/ 1094280 h 4824000"/>
              <a:gd name="connsiteX17" fmla="*/ 26988 w 233364"/>
              <a:gd name="connsiteY17" fmla="*/ 349742 h 4824000"/>
              <a:gd name="connsiteX18" fmla="*/ 69666 w 233364"/>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54803"/>
              <a:gd name="connsiteY0" fmla="*/ 0 h 4824000"/>
              <a:gd name="connsiteX1" fmla="*/ 232279 w 254803"/>
              <a:gd name="connsiteY1" fmla="*/ 0 h 4824000"/>
              <a:gd name="connsiteX2" fmla="*/ 245271 w 254803"/>
              <a:gd name="connsiteY2" fmla="*/ 1150636 h 4824000"/>
              <a:gd name="connsiteX3" fmla="*/ 254796 w 254803"/>
              <a:gd name="connsiteY3" fmla="*/ 1567355 h 4824000"/>
              <a:gd name="connsiteX4" fmla="*/ 228601 w 254803"/>
              <a:gd name="connsiteY4" fmla="*/ 1972167 h 4824000"/>
              <a:gd name="connsiteX5" fmla="*/ 228601 w 254803"/>
              <a:gd name="connsiteY5" fmla="*/ 2415080 h 4824000"/>
              <a:gd name="connsiteX6" fmla="*/ 226219 w 254803"/>
              <a:gd name="connsiteY6" fmla="*/ 2824655 h 4824000"/>
              <a:gd name="connsiteX7" fmla="*/ 226219 w 254803"/>
              <a:gd name="connsiteY7" fmla="*/ 3241373 h 4824000"/>
              <a:gd name="connsiteX8" fmla="*/ 226219 w 254803"/>
              <a:gd name="connsiteY8" fmla="*/ 3689048 h 4824000"/>
              <a:gd name="connsiteX9" fmla="*/ 232279 w 254803"/>
              <a:gd name="connsiteY9" fmla="*/ 4824000 h 4824000"/>
              <a:gd name="connsiteX10" fmla="*/ 69666 w 254803"/>
              <a:gd name="connsiteY10" fmla="*/ 4824000 h 4824000"/>
              <a:gd name="connsiteX11" fmla="*/ 0 w 254803"/>
              <a:gd name="connsiteY11" fmla="*/ 4281979 h 4824000"/>
              <a:gd name="connsiteX12" fmla="*/ 3969 w 254803"/>
              <a:gd name="connsiteY12" fmla="*/ 3702543 h 4824000"/>
              <a:gd name="connsiteX13" fmla="*/ 52388 w 254803"/>
              <a:gd name="connsiteY13" fmla="*/ 3337417 h 4824000"/>
              <a:gd name="connsiteX14" fmla="*/ 58738 w 254803"/>
              <a:gd name="connsiteY14" fmla="*/ 2616692 h 4824000"/>
              <a:gd name="connsiteX15" fmla="*/ 41276 w 254803"/>
              <a:gd name="connsiteY15" fmla="*/ 1853898 h 4824000"/>
              <a:gd name="connsiteX16" fmla="*/ 43657 w 254803"/>
              <a:gd name="connsiteY16" fmla="*/ 1094280 h 4824000"/>
              <a:gd name="connsiteX17" fmla="*/ 26988 w 254803"/>
              <a:gd name="connsiteY17" fmla="*/ 349742 h 4824000"/>
              <a:gd name="connsiteX18" fmla="*/ 69666 w 254803"/>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96" h="4824000">
                <a:moveTo>
                  <a:pt x="69666" y="0"/>
                </a:moveTo>
                <a:lnTo>
                  <a:pt x="232279" y="0"/>
                </a:lnTo>
                <a:cubicBezTo>
                  <a:pt x="232641" y="382752"/>
                  <a:pt x="244909" y="767884"/>
                  <a:pt x="245271" y="1150636"/>
                </a:cubicBezTo>
                <a:cubicBezTo>
                  <a:pt x="192089" y="1364155"/>
                  <a:pt x="219872" y="1444324"/>
                  <a:pt x="254796" y="1567355"/>
                </a:cubicBezTo>
                <a:cubicBezTo>
                  <a:pt x="177008" y="1816592"/>
                  <a:pt x="213520" y="1889617"/>
                  <a:pt x="252413" y="1976929"/>
                </a:cubicBezTo>
                <a:cubicBezTo>
                  <a:pt x="151607" y="2225372"/>
                  <a:pt x="222250" y="2278556"/>
                  <a:pt x="247651" y="2400793"/>
                </a:cubicBezTo>
                <a:cubicBezTo>
                  <a:pt x="200026" y="2551605"/>
                  <a:pt x="190501" y="2678605"/>
                  <a:pt x="250032" y="2824655"/>
                </a:cubicBezTo>
                <a:cubicBezTo>
                  <a:pt x="168275" y="3075480"/>
                  <a:pt x="210345" y="3121516"/>
                  <a:pt x="252413" y="3248516"/>
                </a:cubicBezTo>
                <a:cubicBezTo>
                  <a:pt x="146051" y="3507279"/>
                  <a:pt x="234950" y="3542204"/>
                  <a:pt x="226219" y="3689048"/>
                </a:cubicBezTo>
                <a:lnTo>
                  <a:pt x="232279" y="4824000"/>
                </a:lnTo>
                <a:lnTo>
                  <a:pt x="69666" y="4824000"/>
                </a:lnTo>
                <a:cubicBezTo>
                  <a:pt x="39684" y="4734457"/>
                  <a:pt x="163746" y="4403007"/>
                  <a:pt x="0" y="4281979"/>
                </a:cubicBezTo>
                <a:cubicBezTo>
                  <a:pt x="55329" y="4153806"/>
                  <a:pt x="30163" y="3852826"/>
                  <a:pt x="3969" y="3702543"/>
                </a:cubicBezTo>
                <a:cubicBezTo>
                  <a:pt x="75406" y="3685610"/>
                  <a:pt x="76200" y="3391392"/>
                  <a:pt x="52388" y="3337417"/>
                </a:cubicBezTo>
                <a:cubicBezTo>
                  <a:pt x="78582" y="3312017"/>
                  <a:pt x="80433" y="2689717"/>
                  <a:pt x="58738" y="2616692"/>
                </a:cubicBezTo>
                <a:cubicBezTo>
                  <a:pt x="89430" y="2557690"/>
                  <a:pt x="86784" y="1951000"/>
                  <a:pt x="41276" y="1853898"/>
                </a:cubicBezTo>
                <a:cubicBezTo>
                  <a:pt x="84138" y="1886443"/>
                  <a:pt x="91283" y="1149842"/>
                  <a:pt x="43657" y="1094280"/>
                </a:cubicBezTo>
                <a:cubicBezTo>
                  <a:pt x="82552" y="1077875"/>
                  <a:pt x="92869" y="399484"/>
                  <a:pt x="26988" y="349742"/>
                </a:cubicBezTo>
                <a:cubicBezTo>
                  <a:pt x="97570" y="283168"/>
                  <a:pt x="60996" y="116581"/>
                  <a:pt x="6966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5" name="Graphic 344">
            <a:extLst>
              <a:ext uri="{FF2B5EF4-FFF2-40B4-BE49-F238E27FC236}">
                <a16:creationId xmlns:a16="http://schemas.microsoft.com/office/drawing/2014/main" id="{4AEC0C4D-54B7-1313-D978-3F2CF98D02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736441" y="1834211"/>
            <a:ext cx="960886" cy="470221"/>
          </a:xfrm>
          <a:prstGeom prst="rect">
            <a:avLst/>
          </a:prstGeom>
        </p:spPr>
      </p:pic>
      <p:sp>
        <p:nvSpPr>
          <p:cNvPr id="382" name="Rectangle 381">
            <a:extLst>
              <a:ext uri="{FF2B5EF4-FFF2-40B4-BE49-F238E27FC236}">
                <a16:creationId xmlns:a16="http://schemas.microsoft.com/office/drawing/2014/main" id="{AAB2E831-6FE5-8274-BE87-BAA46C26B1AE}"/>
              </a:ext>
            </a:extLst>
          </p:cNvPr>
          <p:cNvSpPr/>
          <p:nvPr/>
        </p:nvSpPr>
        <p:spPr>
          <a:xfrm>
            <a:off x="9035056" y="4364302"/>
            <a:ext cx="2616406" cy="158445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2"/>
                </a:solidFill>
              </a:rPr>
              <a:t>Beyond structural aspects, </a:t>
            </a:r>
            <a:br>
              <a:rPr lang="en-GB" sz="1400" b="1">
                <a:solidFill>
                  <a:schemeClr val="tx2"/>
                </a:solidFill>
              </a:rPr>
            </a:br>
            <a:r>
              <a:rPr lang="en-GB" sz="1400" b="1">
                <a:solidFill>
                  <a:schemeClr val="tx2"/>
                </a:solidFill>
              </a:rPr>
              <a:t>the upper and lower airways share many physiological and immunological features</a:t>
            </a:r>
            <a:r>
              <a:rPr lang="en-GB" sz="1400" b="1" baseline="30000">
                <a:solidFill>
                  <a:schemeClr val="tx2"/>
                </a:solidFill>
              </a:rPr>
              <a:t>11</a:t>
            </a:r>
          </a:p>
        </p:txBody>
      </p:sp>
      <p:sp>
        <p:nvSpPr>
          <p:cNvPr id="467" name="Rectangle 466">
            <a:extLst>
              <a:ext uri="{FF2B5EF4-FFF2-40B4-BE49-F238E27FC236}">
                <a16:creationId xmlns:a16="http://schemas.microsoft.com/office/drawing/2014/main" id="{4F66B272-AE2C-17E3-661F-0E2BA75AFC64}"/>
              </a:ext>
            </a:extLst>
          </p:cNvPr>
          <p:cNvSpPr/>
          <p:nvPr/>
        </p:nvSpPr>
        <p:spPr>
          <a:xfrm rot="16200000" flipH="1">
            <a:off x="8983410" y="1649585"/>
            <a:ext cx="2726446" cy="2616406"/>
          </a:xfrm>
          <a:prstGeom prst="rect">
            <a:avLst/>
          </a:prstGeom>
          <a:solidFill>
            <a:schemeClr val="bg1">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TextBox 467">
            <a:extLst>
              <a:ext uri="{FF2B5EF4-FFF2-40B4-BE49-F238E27FC236}">
                <a16:creationId xmlns:a16="http://schemas.microsoft.com/office/drawing/2014/main" id="{2ECC6CF0-0463-35A3-6D2E-13AB5352756B}"/>
              </a:ext>
            </a:extLst>
          </p:cNvPr>
          <p:cNvSpPr txBox="1"/>
          <p:nvPr/>
        </p:nvSpPr>
        <p:spPr>
          <a:xfrm>
            <a:off x="9366300" y="2596423"/>
            <a:ext cx="623173" cy="387908"/>
          </a:xfrm>
          <a:prstGeom prst="roundRect">
            <a:avLst/>
          </a:prstGeom>
          <a:noFill/>
          <a:ln>
            <a:noFill/>
          </a:ln>
        </p:spPr>
        <p:txBody>
          <a:bodyPr wrap="square" rtlCol="0" anchor="ctr">
            <a:spAutoFit/>
          </a:bodyPr>
          <a:lstStyle/>
          <a:p>
            <a:pPr algn="ctr">
              <a:lnSpc>
                <a:spcPts val="1000"/>
              </a:lnSpc>
            </a:pPr>
            <a:r>
              <a:rPr lang="en-GB" sz="1000"/>
              <a:t>Ciliated </a:t>
            </a:r>
          </a:p>
          <a:p>
            <a:pPr algn="ctr">
              <a:lnSpc>
                <a:spcPts val="1000"/>
              </a:lnSpc>
            </a:pPr>
            <a:r>
              <a:rPr lang="en-GB" sz="1000"/>
              <a:t>cell</a:t>
            </a:r>
          </a:p>
        </p:txBody>
      </p:sp>
      <p:grpSp>
        <p:nvGrpSpPr>
          <p:cNvPr id="469" name="Epithelial Cell">
            <a:extLst>
              <a:ext uri="{FF2B5EF4-FFF2-40B4-BE49-F238E27FC236}">
                <a16:creationId xmlns:a16="http://schemas.microsoft.com/office/drawing/2014/main" id="{806D4E94-EC75-ABF1-4C25-43483863C111}"/>
              </a:ext>
            </a:extLst>
          </p:cNvPr>
          <p:cNvGrpSpPr>
            <a:grpSpLocks noChangeAspect="1"/>
          </p:cNvGrpSpPr>
          <p:nvPr/>
        </p:nvGrpSpPr>
        <p:grpSpPr>
          <a:xfrm rot="10800000" flipV="1">
            <a:off x="9603551" y="2353847"/>
            <a:ext cx="148672" cy="287802"/>
            <a:chOff x="4692938" y="1805889"/>
            <a:chExt cx="506734" cy="942934"/>
          </a:xfrm>
        </p:grpSpPr>
        <p:sp>
          <p:nvSpPr>
            <p:cNvPr id="470" name="Freeform: Shape 469">
              <a:extLst>
                <a:ext uri="{FF2B5EF4-FFF2-40B4-BE49-F238E27FC236}">
                  <a16:creationId xmlns:a16="http://schemas.microsoft.com/office/drawing/2014/main" id="{1C59D213-0836-F366-1D7E-3A6F040300A0}"/>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471" name="Freeform: Shape 470">
              <a:extLst>
                <a:ext uri="{FF2B5EF4-FFF2-40B4-BE49-F238E27FC236}">
                  <a16:creationId xmlns:a16="http://schemas.microsoft.com/office/drawing/2014/main" id="{C8D1C2ED-4256-F38D-E62A-4D2F97CA25FD}"/>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2" name="Freeform: Shape 471">
              <a:extLst>
                <a:ext uri="{FF2B5EF4-FFF2-40B4-BE49-F238E27FC236}">
                  <a16:creationId xmlns:a16="http://schemas.microsoft.com/office/drawing/2014/main" id="{AF2CF489-98D7-52C4-6EA5-BC13EC5FB8D4}"/>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3" name="Freeform: Shape 472">
              <a:extLst>
                <a:ext uri="{FF2B5EF4-FFF2-40B4-BE49-F238E27FC236}">
                  <a16:creationId xmlns:a16="http://schemas.microsoft.com/office/drawing/2014/main" id="{D73110C3-40F9-AE04-139C-BACD4630A248}"/>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4" name="Freeform: Shape 473">
              <a:extLst>
                <a:ext uri="{FF2B5EF4-FFF2-40B4-BE49-F238E27FC236}">
                  <a16:creationId xmlns:a16="http://schemas.microsoft.com/office/drawing/2014/main" id="{57F6B12A-A113-E37A-0BB6-ED3BFB352E76}"/>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5" name="Freeform: Shape 474">
              <a:extLst>
                <a:ext uri="{FF2B5EF4-FFF2-40B4-BE49-F238E27FC236}">
                  <a16:creationId xmlns:a16="http://schemas.microsoft.com/office/drawing/2014/main" id="{0EE8AEE5-B7E5-18B8-D120-BDEF6DCDFE31}"/>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6" name="Freeform: Shape 475">
              <a:extLst>
                <a:ext uri="{FF2B5EF4-FFF2-40B4-BE49-F238E27FC236}">
                  <a16:creationId xmlns:a16="http://schemas.microsoft.com/office/drawing/2014/main" id="{64C0762D-3A6E-32A3-3A57-8CD966042DA4}"/>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7" name="Freeform: Shape 476">
              <a:extLst>
                <a:ext uri="{FF2B5EF4-FFF2-40B4-BE49-F238E27FC236}">
                  <a16:creationId xmlns:a16="http://schemas.microsoft.com/office/drawing/2014/main" id="{F8991A5A-1896-B785-7D7A-2E2D6E839780}"/>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8" name="Freeform: Shape 477">
              <a:extLst>
                <a:ext uri="{FF2B5EF4-FFF2-40B4-BE49-F238E27FC236}">
                  <a16:creationId xmlns:a16="http://schemas.microsoft.com/office/drawing/2014/main" id="{7E58C0E2-B1AD-789A-9515-1B3EC04B5E4F}"/>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479" name="Group 478">
              <a:extLst>
                <a:ext uri="{FF2B5EF4-FFF2-40B4-BE49-F238E27FC236}">
                  <a16:creationId xmlns:a16="http://schemas.microsoft.com/office/drawing/2014/main" id="{997A5436-896F-4655-081A-FC4429BF2990}"/>
                </a:ext>
              </a:extLst>
            </p:cNvPr>
            <p:cNvGrpSpPr/>
            <p:nvPr/>
          </p:nvGrpSpPr>
          <p:grpSpPr>
            <a:xfrm>
              <a:off x="4692938" y="2033317"/>
              <a:ext cx="506734" cy="715506"/>
              <a:chOff x="664078" y="1946983"/>
              <a:chExt cx="506734" cy="715506"/>
            </a:xfrm>
          </p:grpSpPr>
          <p:sp>
            <p:nvSpPr>
              <p:cNvPr id="480" name="Rectangle: Rounded Corners 479">
                <a:extLst>
                  <a:ext uri="{FF2B5EF4-FFF2-40B4-BE49-F238E27FC236}">
                    <a16:creationId xmlns:a16="http://schemas.microsoft.com/office/drawing/2014/main" id="{35262C45-6FDC-22C9-E3B5-3C80C8917688}"/>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481" name="Oval 480">
                <a:extLst>
                  <a:ext uri="{FF2B5EF4-FFF2-40B4-BE49-F238E27FC236}">
                    <a16:creationId xmlns:a16="http://schemas.microsoft.com/office/drawing/2014/main" id="{BE0FE4AC-5463-8BB5-9302-1B7D2CFFC0F5}"/>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sp>
        <p:nvSpPr>
          <p:cNvPr id="482" name="TextBox 481">
            <a:extLst>
              <a:ext uri="{FF2B5EF4-FFF2-40B4-BE49-F238E27FC236}">
                <a16:creationId xmlns:a16="http://schemas.microsoft.com/office/drawing/2014/main" id="{CA41B4A4-B231-0FFD-5C5B-19BB99B5FEA8}"/>
              </a:ext>
            </a:extLst>
          </p:cNvPr>
          <p:cNvSpPr txBox="1"/>
          <p:nvPr/>
        </p:nvSpPr>
        <p:spPr>
          <a:xfrm>
            <a:off x="10711226" y="2596423"/>
            <a:ext cx="583997" cy="387908"/>
          </a:xfrm>
          <a:prstGeom prst="roundRect">
            <a:avLst/>
          </a:prstGeom>
          <a:noFill/>
          <a:ln>
            <a:noFill/>
          </a:ln>
        </p:spPr>
        <p:txBody>
          <a:bodyPr wrap="square" rtlCol="0" anchor="ctr">
            <a:spAutoFit/>
          </a:bodyPr>
          <a:lstStyle/>
          <a:p>
            <a:pPr algn="ctr">
              <a:lnSpc>
                <a:spcPts val="1000"/>
              </a:lnSpc>
            </a:pPr>
            <a:r>
              <a:rPr lang="en-GB" sz="1000"/>
              <a:t>Goblet </a:t>
            </a:r>
          </a:p>
          <a:p>
            <a:pPr algn="ctr">
              <a:lnSpc>
                <a:spcPts val="1000"/>
              </a:lnSpc>
            </a:pPr>
            <a:r>
              <a:rPr lang="en-GB" sz="1000"/>
              <a:t>cell</a:t>
            </a:r>
          </a:p>
        </p:txBody>
      </p:sp>
      <p:grpSp>
        <p:nvGrpSpPr>
          <p:cNvPr id="483" name="Group 482">
            <a:extLst>
              <a:ext uri="{FF2B5EF4-FFF2-40B4-BE49-F238E27FC236}">
                <a16:creationId xmlns:a16="http://schemas.microsoft.com/office/drawing/2014/main" id="{68C2ADA5-54D7-FEE5-B20A-AC77D669CA95}"/>
              </a:ext>
            </a:extLst>
          </p:cNvPr>
          <p:cNvGrpSpPr>
            <a:grpSpLocks noChangeAspect="1"/>
          </p:cNvGrpSpPr>
          <p:nvPr/>
        </p:nvGrpSpPr>
        <p:grpSpPr>
          <a:xfrm>
            <a:off x="10933193" y="2348350"/>
            <a:ext cx="140062" cy="298797"/>
            <a:chOff x="11490960" y="2023758"/>
            <a:chExt cx="224085" cy="448365"/>
          </a:xfrm>
        </p:grpSpPr>
        <p:sp>
          <p:nvSpPr>
            <p:cNvPr id="484" name="Rectangle: Rounded Corners 483">
              <a:extLst>
                <a:ext uri="{FF2B5EF4-FFF2-40B4-BE49-F238E27FC236}">
                  <a16:creationId xmlns:a16="http://schemas.microsoft.com/office/drawing/2014/main" id="{FFB5C8A4-6747-5A07-5047-721C91FED8F2}"/>
                </a:ext>
              </a:extLst>
            </p:cNvPr>
            <p:cNvSpPr/>
            <p:nvPr/>
          </p:nvSpPr>
          <p:spPr>
            <a:xfrm>
              <a:off x="11490960" y="2153074"/>
              <a:ext cx="224085" cy="319049"/>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485" name="Oval 484">
              <a:extLst>
                <a:ext uri="{FF2B5EF4-FFF2-40B4-BE49-F238E27FC236}">
                  <a16:creationId xmlns:a16="http://schemas.microsoft.com/office/drawing/2014/main" id="{B38BA325-76AC-585B-ED6F-2B90663D5B1F}"/>
                </a:ext>
              </a:extLst>
            </p:cNvPr>
            <p:cNvSpPr/>
            <p:nvPr/>
          </p:nvSpPr>
          <p:spPr>
            <a:xfrm>
              <a:off x="11546282" y="2303882"/>
              <a:ext cx="113436" cy="93222"/>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486" name="Oval 485">
              <a:extLst>
                <a:ext uri="{FF2B5EF4-FFF2-40B4-BE49-F238E27FC236}">
                  <a16:creationId xmlns:a16="http://schemas.microsoft.com/office/drawing/2014/main" id="{81817B25-B1B7-2C5D-73C2-7AB62DED4082}"/>
                </a:ext>
              </a:extLst>
            </p:cNvPr>
            <p:cNvSpPr/>
            <p:nvPr/>
          </p:nvSpPr>
          <p:spPr>
            <a:xfrm>
              <a:off x="11565757" y="2023758"/>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487" name="Oval 486">
              <a:extLst>
                <a:ext uri="{FF2B5EF4-FFF2-40B4-BE49-F238E27FC236}">
                  <a16:creationId xmlns:a16="http://schemas.microsoft.com/office/drawing/2014/main" id="{EE1B6710-C50E-B291-8442-D7343098BD49}"/>
                </a:ext>
              </a:extLst>
            </p:cNvPr>
            <p:cNvSpPr/>
            <p:nvPr/>
          </p:nvSpPr>
          <p:spPr>
            <a:xfrm>
              <a:off x="11551035" y="2120717"/>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488" name="Oval 487">
              <a:extLst>
                <a:ext uri="{FF2B5EF4-FFF2-40B4-BE49-F238E27FC236}">
                  <a16:creationId xmlns:a16="http://schemas.microsoft.com/office/drawing/2014/main" id="{E2C3A9FA-25D1-46CD-611D-60C5316D2607}"/>
                </a:ext>
              </a:extLst>
            </p:cNvPr>
            <p:cNvSpPr/>
            <p:nvPr/>
          </p:nvSpPr>
          <p:spPr>
            <a:xfrm>
              <a:off x="11626324" y="2085773"/>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grpSp>
      <p:sp>
        <p:nvSpPr>
          <p:cNvPr id="489" name="TextBox 488">
            <a:extLst>
              <a:ext uri="{FF2B5EF4-FFF2-40B4-BE49-F238E27FC236}">
                <a16:creationId xmlns:a16="http://schemas.microsoft.com/office/drawing/2014/main" id="{6117661E-8C81-7923-61BA-7481BAAA963B}"/>
              </a:ext>
            </a:extLst>
          </p:cNvPr>
          <p:cNvSpPr txBox="1"/>
          <p:nvPr/>
        </p:nvSpPr>
        <p:spPr>
          <a:xfrm>
            <a:off x="10038756" y="1949703"/>
            <a:ext cx="615754" cy="387908"/>
          </a:xfrm>
          <a:prstGeom prst="roundRect">
            <a:avLst/>
          </a:prstGeom>
          <a:noFill/>
          <a:ln>
            <a:noFill/>
          </a:ln>
        </p:spPr>
        <p:txBody>
          <a:bodyPr wrap="square" rtlCol="0" anchor="ctr">
            <a:spAutoFit/>
          </a:bodyPr>
          <a:lstStyle/>
          <a:p>
            <a:pPr algn="ctr">
              <a:lnSpc>
                <a:spcPts val="1000"/>
              </a:lnSpc>
            </a:pPr>
            <a:r>
              <a:rPr lang="en-GB" sz="1000"/>
              <a:t>Basal </a:t>
            </a:r>
          </a:p>
          <a:p>
            <a:pPr algn="ctr">
              <a:lnSpc>
                <a:spcPts val="1000"/>
              </a:lnSpc>
            </a:pPr>
            <a:r>
              <a:rPr lang="en-GB" sz="1000"/>
              <a:t>cell</a:t>
            </a:r>
          </a:p>
        </p:txBody>
      </p:sp>
      <p:grpSp>
        <p:nvGrpSpPr>
          <p:cNvPr id="490" name="Group 489">
            <a:extLst>
              <a:ext uri="{FF2B5EF4-FFF2-40B4-BE49-F238E27FC236}">
                <a16:creationId xmlns:a16="http://schemas.microsoft.com/office/drawing/2014/main" id="{5BCD7271-0093-E75E-121D-B4C600464025}"/>
              </a:ext>
            </a:extLst>
          </p:cNvPr>
          <p:cNvGrpSpPr/>
          <p:nvPr/>
        </p:nvGrpSpPr>
        <p:grpSpPr>
          <a:xfrm>
            <a:off x="10253403" y="1757362"/>
            <a:ext cx="186460" cy="187333"/>
            <a:chOff x="12287345" y="1302669"/>
            <a:chExt cx="1627247" cy="1480946"/>
          </a:xfrm>
        </p:grpSpPr>
        <p:sp>
          <p:nvSpPr>
            <p:cNvPr id="491" name="Graphic 6524">
              <a:extLst>
                <a:ext uri="{FF2B5EF4-FFF2-40B4-BE49-F238E27FC236}">
                  <a16:creationId xmlns:a16="http://schemas.microsoft.com/office/drawing/2014/main" id="{E968FE5C-63A0-B7B6-0A01-01C34B2F98CB}"/>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492" name="Oval 491">
              <a:extLst>
                <a:ext uri="{FF2B5EF4-FFF2-40B4-BE49-F238E27FC236}">
                  <a16:creationId xmlns:a16="http://schemas.microsoft.com/office/drawing/2014/main" id="{74A13092-3CEE-9551-1E3A-98127781122C}"/>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3" name="TextBox 492">
            <a:extLst>
              <a:ext uri="{FF2B5EF4-FFF2-40B4-BE49-F238E27FC236}">
                <a16:creationId xmlns:a16="http://schemas.microsoft.com/office/drawing/2014/main" id="{2378408E-F99E-D430-D202-9958A48AE917}"/>
              </a:ext>
            </a:extLst>
          </p:cNvPr>
          <p:cNvSpPr txBox="1"/>
          <p:nvPr/>
        </p:nvSpPr>
        <p:spPr>
          <a:xfrm>
            <a:off x="9304765" y="3829455"/>
            <a:ext cx="1038436" cy="387908"/>
          </a:xfrm>
          <a:prstGeom prst="roundRect">
            <a:avLst/>
          </a:prstGeom>
          <a:noFill/>
          <a:ln>
            <a:noFill/>
          </a:ln>
        </p:spPr>
        <p:txBody>
          <a:bodyPr wrap="square" rtlCol="0" anchor="ctr">
            <a:spAutoFit/>
          </a:bodyPr>
          <a:lstStyle/>
          <a:p>
            <a:pPr algn="ctr">
              <a:lnSpc>
                <a:spcPts val="1000"/>
              </a:lnSpc>
            </a:pPr>
            <a:r>
              <a:rPr lang="en-GB" sz="1000"/>
              <a:t>Type 1 alveolar epithelial cell</a:t>
            </a:r>
          </a:p>
        </p:txBody>
      </p:sp>
      <p:grpSp>
        <p:nvGrpSpPr>
          <p:cNvPr id="494" name="Group 493">
            <a:extLst>
              <a:ext uri="{FF2B5EF4-FFF2-40B4-BE49-F238E27FC236}">
                <a16:creationId xmlns:a16="http://schemas.microsoft.com/office/drawing/2014/main" id="{F3C9AA95-2682-725C-83AF-AA31B226C020}"/>
              </a:ext>
            </a:extLst>
          </p:cNvPr>
          <p:cNvGrpSpPr/>
          <p:nvPr/>
        </p:nvGrpSpPr>
        <p:grpSpPr>
          <a:xfrm>
            <a:off x="9506100" y="3699189"/>
            <a:ext cx="615093" cy="107473"/>
            <a:chOff x="12336650" y="5910684"/>
            <a:chExt cx="3190402" cy="499688"/>
          </a:xfrm>
        </p:grpSpPr>
        <p:sp>
          <p:nvSpPr>
            <p:cNvPr id="495" name="Graphic 6570">
              <a:extLst>
                <a:ext uri="{FF2B5EF4-FFF2-40B4-BE49-F238E27FC236}">
                  <a16:creationId xmlns:a16="http://schemas.microsoft.com/office/drawing/2014/main" id="{A6331227-DF35-E5B3-6C49-51CD910C24EC}"/>
                </a:ext>
              </a:extLst>
            </p:cNvPr>
            <p:cNvSpPr/>
            <p:nvPr/>
          </p:nvSpPr>
          <p:spPr>
            <a:xfrm>
              <a:off x="12336650" y="5910684"/>
              <a:ext cx="3190402" cy="499688"/>
            </a:xfrm>
            <a:custGeom>
              <a:avLst/>
              <a:gdLst>
                <a:gd name="connsiteX0" fmla="*/ 31404 w 3190402"/>
                <a:gd name="connsiteY0" fmla="*/ 207432 h 499688"/>
                <a:gd name="connsiteX1" fmla="*/ 3150842 w 3190402"/>
                <a:gd name="connsiteY1" fmla="*/ 212099 h 499688"/>
                <a:gd name="connsiteX2" fmla="*/ 3181036 w 3190402"/>
                <a:gd name="connsiteY2" fmla="*/ 123422 h 499688"/>
                <a:gd name="connsiteX3" fmla="*/ 3181036 w 3190402"/>
                <a:gd name="connsiteY3" fmla="*/ 123422 h 499688"/>
                <a:gd name="connsiteX4" fmla="*/ 3103884 w 3190402"/>
                <a:gd name="connsiteY4" fmla="*/ 101895 h 499688"/>
                <a:gd name="connsiteX5" fmla="*/ 2440658 w 3190402"/>
                <a:gd name="connsiteY5" fmla="*/ 278393 h 499688"/>
                <a:gd name="connsiteX6" fmla="*/ 1988411 w 3190402"/>
                <a:gd name="connsiteY6" fmla="*/ 121898 h 499688"/>
                <a:gd name="connsiteX7" fmla="*/ 964664 w 3190402"/>
                <a:gd name="connsiteY7" fmla="*/ 141329 h 499688"/>
                <a:gd name="connsiteX8" fmla="*/ 81125 w 3190402"/>
                <a:gd name="connsiteY8" fmla="*/ 113801 h 499688"/>
                <a:gd name="connsiteX9" fmla="*/ 3591 w 3190402"/>
                <a:gd name="connsiteY9" fmla="*/ 139709 h 499688"/>
                <a:gd name="connsiteX10" fmla="*/ 3591 w 3190402"/>
                <a:gd name="connsiteY10" fmla="*/ 139709 h 499688"/>
                <a:gd name="connsiteX11" fmla="*/ 31404 w 3190402"/>
                <a:gd name="connsiteY11" fmla="*/ 207432 h 49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0402" h="499688">
                  <a:moveTo>
                    <a:pt x="31404" y="207432"/>
                  </a:moveTo>
                  <a:cubicBezTo>
                    <a:pt x="281245" y="318589"/>
                    <a:pt x="1528353" y="802745"/>
                    <a:pt x="3150842" y="212099"/>
                  </a:cubicBezTo>
                  <a:cubicBezTo>
                    <a:pt x="3186846" y="198955"/>
                    <a:pt x="3201610" y="155807"/>
                    <a:pt x="3181036" y="123422"/>
                  </a:cubicBezTo>
                  <a:lnTo>
                    <a:pt x="3181036" y="123422"/>
                  </a:lnTo>
                  <a:cubicBezTo>
                    <a:pt x="3164558" y="97514"/>
                    <a:pt x="3131316" y="88274"/>
                    <a:pt x="3103884" y="101895"/>
                  </a:cubicBezTo>
                  <a:cubicBezTo>
                    <a:pt x="3005776" y="150663"/>
                    <a:pt x="2762412" y="255152"/>
                    <a:pt x="2440658" y="278393"/>
                  </a:cubicBezTo>
                  <a:cubicBezTo>
                    <a:pt x="2260540" y="291443"/>
                    <a:pt x="1988411" y="121898"/>
                    <a:pt x="1988411" y="121898"/>
                  </a:cubicBezTo>
                  <a:cubicBezTo>
                    <a:pt x="1988411" y="121898"/>
                    <a:pt x="1551118" y="-164900"/>
                    <a:pt x="964664" y="141329"/>
                  </a:cubicBezTo>
                  <a:cubicBezTo>
                    <a:pt x="552803" y="356403"/>
                    <a:pt x="208855" y="193049"/>
                    <a:pt x="81125" y="113801"/>
                  </a:cubicBezTo>
                  <a:cubicBezTo>
                    <a:pt x="52836" y="96275"/>
                    <a:pt x="15688" y="108658"/>
                    <a:pt x="3591" y="139709"/>
                  </a:cubicBezTo>
                  <a:lnTo>
                    <a:pt x="3591" y="139709"/>
                  </a:lnTo>
                  <a:cubicBezTo>
                    <a:pt x="-6600" y="166094"/>
                    <a:pt x="5592" y="195907"/>
                    <a:pt x="31404" y="207432"/>
                  </a:cubicBezTo>
                  <a:close/>
                </a:path>
              </a:pathLst>
            </a:custGeom>
            <a:solidFill>
              <a:schemeClr val="accent1">
                <a:lumMod val="60000"/>
                <a:lumOff val="40000"/>
              </a:schemeClr>
            </a:solidFill>
            <a:ln w="9525" cap="flat">
              <a:noFill/>
              <a:prstDash val="solid"/>
              <a:miter/>
            </a:ln>
          </p:spPr>
          <p:txBody>
            <a:bodyPr rtlCol="0" anchor="ctr"/>
            <a:lstStyle/>
            <a:p>
              <a:endParaRPr lang="en-GB"/>
            </a:p>
          </p:txBody>
        </p:sp>
        <p:sp>
          <p:nvSpPr>
            <p:cNvPr id="496" name="Oval 495">
              <a:extLst>
                <a:ext uri="{FF2B5EF4-FFF2-40B4-BE49-F238E27FC236}">
                  <a16:creationId xmlns:a16="http://schemas.microsoft.com/office/drawing/2014/main" id="{E093B3DB-25A8-EAC3-7D73-2E682DCF2F36}"/>
                </a:ext>
              </a:extLst>
            </p:cNvPr>
            <p:cNvSpPr/>
            <p:nvPr/>
          </p:nvSpPr>
          <p:spPr>
            <a:xfrm>
              <a:off x="13511212" y="6008128"/>
              <a:ext cx="681038" cy="30480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7" name="TextBox 496">
            <a:extLst>
              <a:ext uri="{FF2B5EF4-FFF2-40B4-BE49-F238E27FC236}">
                <a16:creationId xmlns:a16="http://schemas.microsoft.com/office/drawing/2014/main" id="{990FABE6-D41C-1B74-1725-6815E1122E63}"/>
              </a:ext>
            </a:extLst>
          </p:cNvPr>
          <p:cNvSpPr txBox="1"/>
          <p:nvPr/>
        </p:nvSpPr>
        <p:spPr>
          <a:xfrm>
            <a:off x="10350255" y="3829455"/>
            <a:ext cx="1038461" cy="387908"/>
          </a:xfrm>
          <a:prstGeom prst="roundRect">
            <a:avLst/>
          </a:prstGeom>
          <a:noFill/>
          <a:ln>
            <a:noFill/>
          </a:ln>
        </p:spPr>
        <p:txBody>
          <a:bodyPr wrap="square" rtlCol="0" anchor="ctr">
            <a:spAutoFit/>
          </a:bodyPr>
          <a:lstStyle/>
          <a:p>
            <a:pPr algn="ctr">
              <a:lnSpc>
                <a:spcPts val="1000"/>
              </a:lnSpc>
            </a:pPr>
            <a:r>
              <a:rPr lang="en-GB" sz="1000"/>
              <a:t>Type 2 alveolar epithelial cell</a:t>
            </a:r>
          </a:p>
        </p:txBody>
      </p:sp>
      <p:grpSp>
        <p:nvGrpSpPr>
          <p:cNvPr id="498" name="Group 497">
            <a:extLst>
              <a:ext uri="{FF2B5EF4-FFF2-40B4-BE49-F238E27FC236}">
                <a16:creationId xmlns:a16="http://schemas.microsoft.com/office/drawing/2014/main" id="{4A6DE25A-C372-045E-0487-9BEF3E57EE8F}"/>
              </a:ext>
            </a:extLst>
          </p:cNvPr>
          <p:cNvGrpSpPr/>
          <p:nvPr/>
        </p:nvGrpSpPr>
        <p:grpSpPr>
          <a:xfrm>
            <a:off x="10766167" y="3624256"/>
            <a:ext cx="206636" cy="213049"/>
            <a:chOff x="13458963" y="4142365"/>
            <a:chExt cx="1464234" cy="1337550"/>
          </a:xfrm>
        </p:grpSpPr>
        <p:sp>
          <p:nvSpPr>
            <p:cNvPr id="499" name="Graphic 6574">
              <a:extLst>
                <a:ext uri="{FF2B5EF4-FFF2-40B4-BE49-F238E27FC236}">
                  <a16:creationId xmlns:a16="http://schemas.microsoft.com/office/drawing/2014/main" id="{BB52745B-6533-5A58-2216-85B3378829DB}"/>
                </a:ext>
              </a:extLst>
            </p:cNvPr>
            <p:cNvSpPr/>
            <p:nvPr/>
          </p:nvSpPr>
          <p:spPr>
            <a:xfrm>
              <a:off x="13458963" y="4142365"/>
              <a:ext cx="1464234" cy="1337550"/>
            </a:xfrm>
            <a:custGeom>
              <a:avLst/>
              <a:gdLst>
                <a:gd name="connsiteX0" fmla="*/ 1401084 w 1464234"/>
                <a:gd name="connsiteY0" fmla="*/ 377666 h 1337550"/>
                <a:gd name="connsiteX1" fmla="*/ 1352221 w 1464234"/>
                <a:gd name="connsiteY1" fmla="*/ 348329 h 1337550"/>
                <a:gd name="connsiteX2" fmla="*/ 1374890 w 1464234"/>
                <a:gd name="connsiteY2" fmla="*/ 324231 h 1337550"/>
                <a:gd name="connsiteX3" fmla="*/ 1434707 w 1464234"/>
                <a:gd name="connsiteY3" fmla="*/ 245269 h 1337550"/>
                <a:gd name="connsiteX4" fmla="*/ 1392702 w 1464234"/>
                <a:gd name="connsiteY4" fmla="*/ 162306 h 1337550"/>
                <a:gd name="connsiteX5" fmla="*/ 1367080 w 1464234"/>
                <a:gd name="connsiteY5" fmla="*/ 239649 h 1337550"/>
                <a:gd name="connsiteX6" fmla="*/ 1308787 w 1464234"/>
                <a:gd name="connsiteY6" fmla="*/ 164021 h 1337550"/>
                <a:gd name="connsiteX7" fmla="*/ 1316883 w 1464234"/>
                <a:gd name="connsiteY7" fmla="*/ 118015 h 1337550"/>
                <a:gd name="connsiteX8" fmla="*/ 1298500 w 1464234"/>
                <a:gd name="connsiteY8" fmla="*/ 78295 h 1337550"/>
                <a:gd name="connsiteX9" fmla="*/ 1253447 w 1464234"/>
                <a:gd name="connsiteY9" fmla="*/ 114586 h 1337550"/>
                <a:gd name="connsiteX10" fmla="*/ 1265639 w 1464234"/>
                <a:gd name="connsiteY10" fmla="*/ 180689 h 1337550"/>
                <a:gd name="connsiteX11" fmla="*/ 1244588 w 1464234"/>
                <a:gd name="connsiteY11" fmla="*/ 239554 h 1337550"/>
                <a:gd name="connsiteX12" fmla="*/ 1228777 w 1464234"/>
                <a:gd name="connsiteY12" fmla="*/ 145733 h 1337550"/>
                <a:gd name="connsiteX13" fmla="*/ 1203631 w 1464234"/>
                <a:gd name="connsiteY13" fmla="*/ 55436 h 1337550"/>
                <a:gd name="connsiteX14" fmla="*/ 1182104 w 1464234"/>
                <a:gd name="connsiteY14" fmla="*/ 49054 h 1337550"/>
                <a:gd name="connsiteX15" fmla="*/ 1176961 w 1464234"/>
                <a:gd name="connsiteY15" fmla="*/ 95726 h 1337550"/>
                <a:gd name="connsiteX16" fmla="*/ 1190677 w 1464234"/>
                <a:gd name="connsiteY16" fmla="*/ 202787 h 1337550"/>
                <a:gd name="connsiteX17" fmla="*/ 1145719 w 1464234"/>
                <a:gd name="connsiteY17" fmla="*/ 195834 h 1337550"/>
                <a:gd name="connsiteX18" fmla="*/ 1134289 w 1464234"/>
                <a:gd name="connsiteY18" fmla="*/ 144590 h 1337550"/>
                <a:gd name="connsiteX19" fmla="*/ 1114763 w 1464234"/>
                <a:gd name="connsiteY19" fmla="*/ 96964 h 1337550"/>
                <a:gd name="connsiteX20" fmla="*/ 1096856 w 1464234"/>
                <a:gd name="connsiteY20" fmla="*/ 93631 h 1337550"/>
                <a:gd name="connsiteX21" fmla="*/ 1087235 w 1464234"/>
                <a:gd name="connsiteY21" fmla="*/ 116777 h 1337550"/>
                <a:gd name="connsiteX22" fmla="*/ 1085616 w 1464234"/>
                <a:gd name="connsiteY22" fmla="*/ 171736 h 1337550"/>
                <a:gd name="connsiteX23" fmla="*/ 1073138 w 1464234"/>
                <a:gd name="connsiteY23" fmla="*/ 197644 h 1337550"/>
                <a:gd name="connsiteX24" fmla="*/ 1050469 w 1464234"/>
                <a:gd name="connsiteY24" fmla="*/ 175070 h 1337550"/>
                <a:gd name="connsiteX25" fmla="*/ 1054660 w 1464234"/>
                <a:gd name="connsiteY25" fmla="*/ 112967 h 1337550"/>
                <a:gd name="connsiteX26" fmla="*/ 1074186 w 1464234"/>
                <a:gd name="connsiteY26" fmla="*/ 54102 h 1337550"/>
                <a:gd name="connsiteX27" fmla="*/ 1035229 w 1464234"/>
                <a:gd name="connsiteY27" fmla="*/ 19431 h 1337550"/>
                <a:gd name="connsiteX28" fmla="*/ 1016179 w 1464234"/>
                <a:gd name="connsiteY28" fmla="*/ 181166 h 1337550"/>
                <a:gd name="connsiteX29" fmla="*/ 981127 w 1464234"/>
                <a:gd name="connsiteY29" fmla="*/ 160401 h 1337550"/>
                <a:gd name="connsiteX30" fmla="*/ 989414 w 1464234"/>
                <a:gd name="connsiteY30" fmla="*/ 113633 h 1337550"/>
                <a:gd name="connsiteX31" fmla="*/ 992652 w 1464234"/>
                <a:gd name="connsiteY31" fmla="*/ 49054 h 1337550"/>
                <a:gd name="connsiteX32" fmla="*/ 948170 w 1464234"/>
                <a:gd name="connsiteY32" fmla="*/ 5524 h 1337550"/>
                <a:gd name="connsiteX33" fmla="*/ 926739 w 1464234"/>
                <a:gd name="connsiteY33" fmla="*/ 10478 h 1337550"/>
                <a:gd name="connsiteX34" fmla="*/ 920453 w 1464234"/>
                <a:gd name="connsiteY34" fmla="*/ 27813 h 1337550"/>
                <a:gd name="connsiteX35" fmla="*/ 944456 w 1464234"/>
                <a:gd name="connsiteY35" fmla="*/ 171641 h 1337550"/>
                <a:gd name="connsiteX36" fmla="*/ 910451 w 1464234"/>
                <a:gd name="connsiteY36" fmla="*/ 165449 h 1337550"/>
                <a:gd name="connsiteX37" fmla="*/ 899498 w 1464234"/>
                <a:gd name="connsiteY37" fmla="*/ 126778 h 1337550"/>
                <a:gd name="connsiteX38" fmla="*/ 861588 w 1464234"/>
                <a:gd name="connsiteY38" fmla="*/ 72676 h 1337550"/>
                <a:gd name="connsiteX39" fmla="*/ 855683 w 1464234"/>
                <a:gd name="connsiteY39" fmla="*/ 121730 h 1337550"/>
                <a:gd name="connsiteX40" fmla="*/ 863303 w 1464234"/>
                <a:gd name="connsiteY40" fmla="*/ 173546 h 1337550"/>
                <a:gd name="connsiteX41" fmla="*/ 813963 w 1464234"/>
                <a:gd name="connsiteY41" fmla="*/ 101156 h 1337550"/>
                <a:gd name="connsiteX42" fmla="*/ 832918 w 1464234"/>
                <a:gd name="connsiteY42" fmla="*/ 40100 h 1337550"/>
                <a:gd name="connsiteX43" fmla="*/ 794342 w 1464234"/>
                <a:gd name="connsiteY43" fmla="*/ 6382 h 1337550"/>
                <a:gd name="connsiteX44" fmla="*/ 782340 w 1464234"/>
                <a:gd name="connsiteY44" fmla="*/ 32385 h 1337550"/>
                <a:gd name="connsiteX45" fmla="*/ 784531 w 1464234"/>
                <a:gd name="connsiteY45" fmla="*/ 151257 h 1337550"/>
                <a:gd name="connsiteX46" fmla="*/ 748812 w 1464234"/>
                <a:gd name="connsiteY46" fmla="*/ 136112 h 1337550"/>
                <a:gd name="connsiteX47" fmla="*/ 734144 w 1464234"/>
                <a:gd name="connsiteY47" fmla="*/ 97155 h 1337550"/>
                <a:gd name="connsiteX48" fmla="*/ 661277 w 1464234"/>
                <a:gd name="connsiteY48" fmla="*/ 33147 h 1337550"/>
                <a:gd name="connsiteX49" fmla="*/ 652419 w 1464234"/>
                <a:gd name="connsiteY49" fmla="*/ 36957 h 1337550"/>
                <a:gd name="connsiteX50" fmla="*/ 649276 w 1464234"/>
                <a:gd name="connsiteY50" fmla="*/ 43720 h 1337550"/>
                <a:gd name="connsiteX51" fmla="*/ 690329 w 1464234"/>
                <a:gd name="connsiteY51" fmla="*/ 105156 h 1337550"/>
                <a:gd name="connsiteX52" fmla="*/ 718427 w 1464234"/>
                <a:gd name="connsiteY52" fmla="*/ 170117 h 1337550"/>
                <a:gd name="connsiteX53" fmla="*/ 661373 w 1464234"/>
                <a:gd name="connsiteY53" fmla="*/ 176975 h 1337550"/>
                <a:gd name="connsiteX54" fmla="*/ 610700 w 1464234"/>
                <a:gd name="connsiteY54" fmla="*/ 76486 h 1337550"/>
                <a:gd name="connsiteX55" fmla="*/ 618701 w 1464234"/>
                <a:gd name="connsiteY55" fmla="*/ 32290 h 1337550"/>
                <a:gd name="connsiteX56" fmla="*/ 593650 w 1464234"/>
                <a:gd name="connsiteY56" fmla="*/ 0 h 1337550"/>
                <a:gd name="connsiteX57" fmla="*/ 573171 w 1464234"/>
                <a:gd name="connsiteY57" fmla="*/ 157067 h 1337550"/>
                <a:gd name="connsiteX58" fmla="*/ 525737 w 1464234"/>
                <a:gd name="connsiteY58" fmla="*/ 134969 h 1337550"/>
                <a:gd name="connsiteX59" fmla="*/ 516974 w 1464234"/>
                <a:gd name="connsiteY59" fmla="*/ 77534 h 1337550"/>
                <a:gd name="connsiteX60" fmla="*/ 495066 w 1464234"/>
                <a:gd name="connsiteY60" fmla="*/ 25337 h 1337550"/>
                <a:gd name="connsiteX61" fmla="*/ 474016 w 1464234"/>
                <a:gd name="connsiteY61" fmla="*/ 71152 h 1337550"/>
                <a:gd name="connsiteX62" fmla="*/ 489446 w 1464234"/>
                <a:gd name="connsiteY62" fmla="*/ 123444 h 1337550"/>
                <a:gd name="connsiteX63" fmla="*/ 484112 w 1464234"/>
                <a:gd name="connsiteY63" fmla="*/ 144113 h 1337550"/>
                <a:gd name="connsiteX64" fmla="*/ 474873 w 1464234"/>
                <a:gd name="connsiteY64" fmla="*/ 145161 h 1337550"/>
                <a:gd name="connsiteX65" fmla="*/ 440774 w 1464234"/>
                <a:gd name="connsiteY65" fmla="*/ 100108 h 1337550"/>
                <a:gd name="connsiteX66" fmla="*/ 438011 w 1464234"/>
                <a:gd name="connsiteY66" fmla="*/ 39529 h 1337550"/>
                <a:gd name="connsiteX67" fmla="*/ 410960 w 1464234"/>
                <a:gd name="connsiteY67" fmla="*/ 15050 h 1337550"/>
                <a:gd name="connsiteX68" fmla="*/ 396768 w 1464234"/>
                <a:gd name="connsiteY68" fmla="*/ 50006 h 1337550"/>
                <a:gd name="connsiteX69" fmla="*/ 400769 w 1464234"/>
                <a:gd name="connsiteY69" fmla="*/ 114110 h 1337550"/>
                <a:gd name="connsiteX70" fmla="*/ 371717 w 1464234"/>
                <a:gd name="connsiteY70" fmla="*/ 106489 h 1337550"/>
                <a:gd name="connsiteX71" fmla="*/ 315234 w 1464234"/>
                <a:gd name="connsiteY71" fmla="*/ 40196 h 1337550"/>
                <a:gd name="connsiteX72" fmla="*/ 308948 w 1464234"/>
                <a:gd name="connsiteY72" fmla="*/ 73724 h 1337550"/>
                <a:gd name="connsiteX73" fmla="*/ 332760 w 1464234"/>
                <a:gd name="connsiteY73" fmla="*/ 102965 h 1337550"/>
                <a:gd name="connsiteX74" fmla="*/ 340666 w 1464234"/>
                <a:gd name="connsiteY74" fmla="*/ 168497 h 1337550"/>
                <a:gd name="connsiteX75" fmla="*/ 280754 w 1464234"/>
                <a:gd name="connsiteY75" fmla="*/ 182690 h 1337550"/>
                <a:gd name="connsiteX76" fmla="*/ 260561 w 1464234"/>
                <a:gd name="connsiteY76" fmla="*/ 148114 h 1337550"/>
                <a:gd name="connsiteX77" fmla="*/ 189409 w 1464234"/>
                <a:gd name="connsiteY77" fmla="*/ 52864 h 1337550"/>
                <a:gd name="connsiteX78" fmla="*/ 165501 w 1464234"/>
                <a:gd name="connsiteY78" fmla="*/ 104775 h 1337550"/>
                <a:gd name="connsiteX79" fmla="*/ 202934 w 1464234"/>
                <a:gd name="connsiteY79" fmla="*/ 158305 h 1337550"/>
                <a:gd name="connsiteX80" fmla="*/ 213507 w 1464234"/>
                <a:gd name="connsiteY80" fmla="*/ 219170 h 1337550"/>
                <a:gd name="connsiteX81" fmla="*/ 173502 w 1464234"/>
                <a:gd name="connsiteY81" fmla="*/ 207169 h 1337550"/>
                <a:gd name="connsiteX82" fmla="*/ 135497 w 1464234"/>
                <a:gd name="connsiteY82" fmla="*/ 206312 h 1337550"/>
                <a:gd name="connsiteX83" fmla="*/ 155309 w 1464234"/>
                <a:gd name="connsiteY83" fmla="*/ 239363 h 1337550"/>
                <a:gd name="connsiteX84" fmla="*/ 124639 w 1464234"/>
                <a:gd name="connsiteY84" fmla="*/ 258985 h 1337550"/>
                <a:gd name="connsiteX85" fmla="*/ 89682 w 1464234"/>
                <a:gd name="connsiteY85" fmla="*/ 232505 h 1337550"/>
                <a:gd name="connsiteX86" fmla="*/ 19292 w 1464234"/>
                <a:gd name="connsiteY86" fmla="*/ 216789 h 1337550"/>
                <a:gd name="connsiteX87" fmla="*/ 86158 w 1464234"/>
                <a:gd name="connsiteY87" fmla="*/ 276416 h 1337550"/>
                <a:gd name="connsiteX88" fmla="*/ 24150 w 1464234"/>
                <a:gd name="connsiteY88" fmla="*/ 294037 h 1337550"/>
                <a:gd name="connsiteX89" fmla="*/ 338 w 1464234"/>
                <a:gd name="connsiteY89" fmla="*/ 326231 h 1337550"/>
                <a:gd name="connsiteX90" fmla="*/ 50725 w 1464234"/>
                <a:gd name="connsiteY90" fmla="*/ 336899 h 1337550"/>
                <a:gd name="connsiteX91" fmla="*/ 111209 w 1464234"/>
                <a:gd name="connsiteY91" fmla="*/ 320897 h 1337550"/>
                <a:gd name="connsiteX92" fmla="*/ 126734 w 1464234"/>
                <a:gd name="connsiteY92" fmla="*/ 885539 h 1337550"/>
                <a:gd name="connsiteX93" fmla="*/ 517355 w 1464234"/>
                <a:gd name="connsiteY93" fmla="*/ 1307592 h 1337550"/>
                <a:gd name="connsiteX94" fmla="*/ 779102 w 1464234"/>
                <a:gd name="connsiteY94" fmla="*/ 1335119 h 1337550"/>
                <a:gd name="connsiteX95" fmla="*/ 1257161 w 1464234"/>
                <a:gd name="connsiteY95" fmla="*/ 960596 h 1337550"/>
                <a:gd name="connsiteX96" fmla="*/ 1329932 w 1464234"/>
                <a:gd name="connsiteY96" fmla="*/ 432626 h 1337550"/>
                <a:gd name="connsiteX97" fmla="*/ 1399560 w 1464234"/>
                <a:gd name="connsiteY97" fmla="*/ 417481 h 1337550"/>
                <a:gd name="connsiteX98" fmla="*/ 1464235 w 1464234"/>
                <a:gd name="connsiteY98" fmla="*/ 385762 h 1337550"/>
                <a:gd name="connsiteX99" fmla="*/ 1401179 w 1464234"/>
                <a:gd name="connsiteY99" fmla="*/ 377381 h 133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64234" h="1337550">
                  <a:moveTo>
                    <a:pt x="1401084" y="377666"/>
                  </a:moveTo>
                  <a:cubicBezTo>
                    <a:pt x="1378891" y="381095"/>
                    <a:pt x="1347744" y="370237"/>
                    <a:pt x="1352221" y="348329"/>
                  </a:cubicBezTo>
                  <a:cubicBezTo>
                    <a:pt x="1354507" y="337185"/>
                    <a:pt x="1365365" y="330422"/>
                    <a:pt x="1374890" y="324231"/>
                  </a:cubicBezTo>
                  <a:cubicBezTo>
                    <a:pt x="1403180" y="305562"/>
                    <a:pt x="1428040" y="278511"/>
                    <a:pt x="1434707" y="245269"/>
                  </a:cubicBezTo>
                  <a:cubicBezTo>
                    <a:pt x="1441375" y="212027"/>
                    <a:pt x="1424801" y="172974"/>
                    <a:pt x="1392702" y="162306"/>
                  </a:cubicBezTo>
                  <a:cubicBezTo>
                    <a:pt x="1399655" y="190119"/>
                    <a:pt x="1389273" y="221456"/>
                    <a:pt x="1367080" y="239649"/>
                  </a:cubicBezTo>
                  <a:cubicBezTo>
                    <a:pt x="1332980" y="232886"/>
                    <a:pt x="1306596" y="198692"/>
                    <a:pt x="1308787" y="164021"/>
                  </a:cubicBezTo>
                  <a:cubicBezTo>
                    <a:pt x="1309739" y="148495"/>
                    <a:pt x="1315740" y="133541"/>
                    <a:pt x="1316883" y="118015"/>
                  </a:cubicBezTo>
                  <a:cubicBezTo>
                    <a:pt x="1318121" y="102489"/>
                    <a:pt x="1312787" y="84487"/>
                    <a:pt x="1298500" y="78295"/>
                  </a:cubicBezTo>
                  <a:cubicBezTo>
                    <a:pt x="1277831" y="69342"/>
                    <a:pt x="1255542" y="92202"/>
                    <a:pt x="1253447" y="114586"/>
                  </a:cubicBezTo>
                  <a:cubicBezTo>
                    <a:pt x="1251351" y="136970"/>
                    <a:pt x="1261543" y="158591"/>
                    <a:pt x="1265639" y="180689"/>
                  </a:cubicBezTo>
                  <a:cubicBezTo>
                    <a:pt x="1269830" y="202787"/>
                    <a:pt x="1265162" y="230410"/>
                    <a:pt x="1244588" y="239554"/>
                  </a:cubicBezTo>
                  <a:cubicBezTo>
                    <a:pt x="1224300" y="214122"/>
                    <a:pt x="1226872" y="178213"/>
                    <a:pt x="1228777" y="145733"/>
                  </a:cubicBezTo>
                  <a:cubicBezTo>
                    <a:pt x="1230682" y="113252"/>
                    <a:pt x="1228777" y="76010"/>
                    <a:pt x="1203631" y="55436"/>
                  </a:cubicBezTo>
                  <a:cubicBezTo>
                    <a:pt x="1197630" y="50483"/>
                    <a:pt x="1189534" y="46768"/>
                    <a:pt x="1182104" y="49054"/>
                  </a:cubicBezTo>
                  <a:cubicBezTo>
                    <a:pt x="1165245" y="54388"/>
                    <a:pt x="1170389" y="79248"/>
                    <a:pt x="1176961" y="95726"/>
                  </a:cubicBezTo>
                  <a:cubicBezTo>
                    <a:pt x="1190582" y="129445"/>
                    <a:pt x="1195344" y="166688"/>
                    <a:pt x="1190677" y="202787"/>
                  </a:cubicBezTo>
                  <a:cubicBezTo>
                    <a:pt x="1179914" y="216884"/>
                    <a:pt x="1155625" y="210598"/>
                    <a:pt x="1145719" y="195834"/>
                  </a:cubicBezTo>
                  <a:cubicBezTo>
                    <a:pt x="1135813" y="181070"/>
                    <a:pt x="1135622" y="162211"/>
                    <a:pt x="1134289" y="144590"/>
                  </a:cubicBezTo>
                  <a:cubicBezTo>
                    <a:pt x="1132955" y="126873"/>
                    <a:pt x="1128955" y="107442"/>
                    <a:pt x="1114763" y="96964"/>
                  </a:cubicBezTo>
                  <a:cubicBezTo>
                    <a:pt x="1109619" y="93155"/>
                    <a:pt x="1102571" y="90869"/>
                    <a:pt x="1096856" y="93631"/>
                  </a:cubicBezTo>
                  <a:cubicBezTo>
                    <a:pt x="1088855" y="97441"/>
                    <a:pt x="1087521" y="108014"/>
                    <a:pt x="1087235" y="116777"/>
                  </a:cubicBezTo>
                  <a:cubicBezTo>
                    <a:pt x="1086664" y="135065"/>
                    <a:pt x="1086188" y="153353"/>
                    <a:pt x="1085616" y="171736"/>
                  </a:cubicBezTo>
                  <a:cubicBezTo>
                    <a:pt x="1085330" y="182023"/>
                    <a:pt x="1083140" y="194977"/>
                    <a:pt x="1073138" y="197644"/>
                  </a:cubicBezTo>
                  <a:cubicBezTo>
                    <a:pt x="1061613" y="200787"/>
                    <a:pt x="1052850" y="186880"/>
                    <a:pt x="1050469" y="175070"/>
                  </a:cubicBezTo>
                  <a:cubicBezTo>
                    <a:pt x="1046278" y="154496"/>
                    <a:pt x="1047707" y="132779"/>
                    <a:pt x="1054660" y="112967"/>
                  </a:cubicBezTo>
                  <a:cubicBezTo>
                    <a:pt x="1061518" y="93345"/>
                    <a:pt x="1073805" y="74867"/>
                    <a:pt x="1074186" y="54102"/>
                  </a:cubicBezTo>
                  <a:cubicBezTo>
                    <a:pt x="1074567" y="33338"/>
                    <a:pt x="1053993" y="10573"/>
                    <a:pt x="1035229" y="19431"/>
                  </a:cubicBezTo>
                  <a:cubicBezTo>
                    <a:pt x="1021989" y="72200"/>
                    <a:pt x="1015512" y="126683"/>
                    <a:pt x="1016179" y="181166"/>
                  </a:cubicBezTo>
                  <a:cubicBezTo>
                    <a:pt x="1002653" y="189738"/>
                    <a:pt x="984175" y="176117"/>
                    <a:pt x="981127" y="160401"/>
                  </a:cubicBezTo>
                  <a:cubicBezTo>
                    <a:pt x="978079" y="144685"/>
                    <a:pt x="984651" y="128969"/>
                    <a:pt x="989414" y="113633"/>
                  </a:cubicBezTo>
                  <a:cubicBezTo>
                    <a:pt x="995795" y="92774"/>
                    <a:pt x="998748" y="70009"/>
                    <a:pt x="992652" y="49054"/>
                  </a:cubicBezTo>
                  <a:cubicBezTo>
                    <a:pt x="986461" y="28099"/>
                    <a:pt x="969697" y="9335"/>
                    <a:pt x="948170" y="5524"/>
                  </a:cubicBezTo>
                  <a:cubicBezTo>
                    <a:pt x="940646" y="4191"/>
                    <a:pt x="932073" y="4953"/>
                    <a:pt x="926739" y="10478"/>
                  </a:cubicBezTo>
                  <a:cubicBezTo>
                    <a:pt x="922358" y="14954"/>
                    <a:pt x="921215" y="21622"/>
                    <a:pt x="920453" y="27813"/>
                  </a:cubicBezTo>
                  <a:cubicBezTo>
                    <a:pt x="914357" y="76772"/>
                    <a:pt x="922834" y="127349"/>
                    <a:pt x="944456" y="171641"/>
                  </a:cubicBezTo>
                  <a:cubicBezTo>
                    <a:pt x="936169" y="182309"/>
                    <a:pt x="917786" y="176689"/>
                    <a:pt x="910451" y="165449"/>
                  </a:cubicBezTo>
                  <a:cubicBezTo>
                    <a:pt x="903117" y="154210"/>
                    <a:pt x="902641" y="139922"/>
                    <a:pt x="899498" y="126778"/>
                  </a:cubicBezTo>
                  <a:cubicBezTo>
                    <a:pt x="894164" y="104870"/>
                    <a:pt x="880352" y="85154"/>
                    <a:pt x="861588" y="72676"/>
                  </a:cubicBezTo>
                  <a:cubicBezTo>
                    <a:pt x="845300" y="80963"/>
                    <a:pt x="848158" y="105156"/>
                    <a:pt x="855683" y="121730"/>
                  </a:cubicBezTo>
                  <a:cubicBezTo>
                    <a:pt x="863207" y="138303"/>
                    <a:pt x="873018" y="158115"/>
                    <a:pt x="863303" y="173546"/>
                  </a:cubicBezTo>
                  <a:cubicBezTo>
                    <a:pt x="831870" y="166688"/>
                    <a:pt x="808820" y="132969"/>
                    <a:pt x="813963" y="101156"/>
                  </a:cubicBezTo>
                  <a:cubicBezTo>
                    <a:pt x="817392" y="80010"/>
                    <a:pt x="831203" y="61436"/>
                    <a:pt x="832918" y="40100"/>
                  </a:cubicBezTo>
                  <a:cubicBezTo>
                    <a:pt x="834632" y="18764"/>
                    <a:pt x="811868" y="-5906"/>
                    <a:pt x="794342" y="6382"/>
                  </a:cubicBezTo>
                  <a:cubicBezTo>
                    <a:pt x="786245" y="12002"/>
                    <a:pt x="783769" y="22670"/>
                    <a:pt x="782340" y="32385"/>
                  </a:cubicBezTo>
                  <a:cubicBezTo>
                    <a:pt x="776435" y="71819"/>
                    <a:pt x="777197" y="112109"/>
                    <a:pt x="784531" y="151257"/>
                  </a:cubicBezTo>
                  <a:cubicBezTo>
                    <a:pt x="771386" y="156020"/>
                    <a:pt x="756623" y="147638"/>
                    <a:pt x="748812" y="136112"/>
                  </a:cubicBezTo>
                  <a:cubicBezTo>
                    <a:pt x="741002" y="124587"/>
                    <a:pt x="738144" y="110490"/>
                    <a:pt x="734144" y="97155"/>
                  </a:cubicBezTo>
                  <a:cubicBezTo>
                    <a:pt x="723952" y="63341"/>
                    <a:pt x="696234" y="28099"/>
                    <a:pt x="661277" y="33147"/>
                  </a:cubicBezTo>
                  <a:cubicBezTo>
                    <a:pt x="658039" y="33623"/>
                    <a:pt x="654610" y="34576"/>
                    <a:pt x="652419" y="36957"/>
                  </a:cubicBezTo>
                  <a:cubicBezTo>
                    <a:pt x="650705" y="38767"/>
                    <a:pt x="649847" y="41243"/>
                    <a:pt x="649276" y="43720"/>
                  </a:cubicBezTo>
                  <a:cubicBezTo>
                    <a:pt x="643942" y="69247"/>
                    <a:pt x="669278" y="89535"/>
                    <a:pt x="690329" y="105156"/>
                  </a:cubicBezTo>
                  <a:cubicBezTo>
                    <a:pt x="711284" y="120682"/>
                    <a:pt x="732620" y="148209"/>
                    <a:pt x="718427" y="170117"/>
                  </a:cubicBezTo>
                  <a:cubicBezTo>
                    <a:pt x="706997" y="187738"/>
                    <a:pt x="680042" y="186595"/>
                    <a:pt x="661373" y="176975"/>
                  </a:cubicBezTo>
                  <a:cubicBezTo>
                    <a:pt x="625749" y="158591"/>
                    <a:pt x="604223" y="116014"/>
                    <a:pt x="610700" y="76486"/>
                  </a:cubicBezTo>
                  <a:cubicBezTo>
                    <a:pt x="613081" y="61627"/>
                    <a:pt x="618986" y="47244"/>
                    <a:pt x="618701" y="32290"/>
                  </a:cubicBezTo>
                  <a:cubicBezTo>
                    <a:pt x="618320" y="17240"/>
                    <a:pt x="608604" y="667"/>
                    <a:pt x="593650" y="0"/>
                  </a:cubicBezTo>
                  <a:cubicBezTo>
                    <a:pt x="554312" y="37719"/>
                    <a:pt x="600698" y="110014"/>
                    <a:pt x="573171" y="157067"/>
                  </a:cubicBezTo>
                  <a:cubicBezTo>
                    <a:pt x="555836" y="166021"/>
                    <a:pt x="534023" y="152591"/>
                    <a:pt x="525737" y="134969"/>
                  </a:cubicBezTo>
                  <a:cubicBezTo>
                    <a:pt x="517450" y="117348"/>
                    <a:pt x="518307" y="96964"/>
                    <a:pt x="516974" y="77534"/>
                  </a:cubicBezTo>
                  <a:cubicBezTo>
                    <a:pt x="515640" y="58103"/>
                    <a:pt x="510782" y="36957"/>
                    <a:pt x="495066" y="25337"/>
                  </a:cubicBezTo>
                  <a:cubicBezTo>
                    <a:pt x="477921" y="31528"/>
                    <a:pt x="471444" y="53150"/>
                    <a:pt x="474016" y="71152"/>
                  </a:cubicBezTo>
                  <a:cubicBezTo>
                    <a:pt x="476588" y="89154"/>
                    <a:pt x="485541" y="105728"/>
                    <a:pt x="489446" y="123444"/>
                  </a:cubicBezTo>
                  <a:cubicBezTo>
                    <a:pt x="491066" y="130969"/>
                    <a:pt x="490875" y="140494"/>
                    <a:pt x="484112" y="144113"/>
                  </a:cubicBezTo>
                  <a:cubicBezTo>
                    <a:pt x="481350" y="145637"/>
                    <a:pt x="478016" y="145637"/>
                    <a:pt x="474873" y="145161"/>
                  </a:cubicBezTo>
                  <a:cubicBezTo>
                    <a:pt x="454871" y="142113"/>
                    <a:pt x="443155" y="120301"/>
                    <a:pt x="440774" y="100108"/>
                  </a:cubicBezTo>
                  <a:cubicBezTo>
                    <a:pt x="438488" y="80010"/>
                    <a:pt x="442202" y="59341"/>
                    <a:pt x="438011" y="39529"/>
                  </a:cubicBezTo>
                  <a:cubicBezTo>
                    <a:pt x="435154" y="26194"/>
                    <a:pt x="424105" y="11430"/>
                    <a:pt x="410960" y="15050"/>
                  </a:cubicBezTo>
                  <a:cubicBezTo>
                    <a:pt x="397816" y="18669"/>
                    <a:pt x="396006" y="36386"/>
                    <a:pt x="396768" y="50006"/>
                  </a:cubicBezTo>
                  <a:cubicBezTo>
                    <a:pt x="398102" y="71342"/>
                    <a:pt x="399435" y="92774"/>
                    <a:pt x="400769" y="114110"/>
                  </a:cubicBezTo>
                  <a:cubicBezTo>
                    <a:pt x="394673" y="124206"/>
                    <a:pt x="379337" y="115443"/>
                    <a:pt x="371717" y="106489"/>
                  </a:cubicBezTo>
                  <a:cubicBezTo>
                    <a:pt x="352858" y="84392"/>
                    <a:pt x="334094" y="62294"/>
                    <a:pt x="315234" y="40196"/>
                  </a:cubicBezTo>
                  <a:cubicBezTo>
                    <a:pt x="304090" y="46196"/>
                    <a:pt x="303233" y="62484"/>
                    <a:pt x="308948" y="73724"/>
                  </a:cubicBezTo>
                  <a:cubicBezTo>
                    <a:pt x="314663" y="84963"/>
                    <a:pt x="324950" y="93059"/>
                    <a:pt x="332760" y="102965"/>
                  </a:cubicBezTo>
                  <a:cubicBezTo>
                    <a:pt x="347143" y="121349"/>
                    <a:pt x="352191" y="148304"/>
                    <a:pt x="340666" y="168497"/>
                  </a:cubicBezTo>
                  <a:cubicBezTo>
                    <a:pt x="329045" y="188786"/>
                    <a:pt x="298851" y="197453"/>
                    <a:pt x="280754" y="182690"/>
                  </a:cubicBezTo>
                  <a:cubicBezTo>
                    <a:pt x="270276" y="174117"/>
                    <a:pt x="265704" y="160592"/>
                    <a:pt x="260561" y="148114"/>
                  </a:cubicBezTo>
                  <a:cubicBezTo>
                    <a:pt x="245321" y="111062"/>
                    <a:pt x="220556" y="78010"/>
                    <a:pt x="189409" y="52864"/>
                  </a:cubicBezTo>
                  <a:cubicBezTo>
                    <a:pt x="167692" y="55340"/>
                    <a:pt x="158357" y="84106"/>
                    <a:pt x="165501" y="104775"/>
                  </a:cubicBezTo>
                  <a:cubicBezTo>
                    <a:pt x="172645" y="125444"/>
                    <a:pt x="189885" y="140780"/>
                    <a:pt x="202934" y="158305"/>
                  </a:cubicBezTo>
                  <a:cubicBezTo>
                    <a:pt x="215984" y="175927"/>
                    <a:pt x="224937" y="200501"/>
                    <a:pt x="213507" y="219170"/>
                  </a:cubicBezTo>
                  <a:cubicBezTo>
                    <a:pt x="203125" y="230886"/>
                    <a:pt x="184837" y="218027"/>
                    <a:pt x="173502" y="207169"/>
                  </a:cubicBezTo>
                  <a:cubicBezTo>
                    <a:pt x="162167" y="196310"/>
                    <a:pt x="137974" y="190881"/>
                    <a:pt x="135497" y="206312"/>
                  </a:cubicBezTo>
                  <a:cubicBezTo>
                    <a:pt x="133402" y="219361"/>
                    <a:pt x="152547" y="226409"/>
                    <a:pt x="155309" y="239363"/>
                  </a:cubicBezTo>
                  <a:cubicBezTo>
                    <a:pt x="158453" y="253746"/>
                    <a:pt x="138641" y="263652"/>
                    <a:pt x="124639" y="258985"/>
                  </a:cubicBezTo>
                  <a:cubicBezTo>
                    <a:pt x="110732" y="254222"/>
                    <a:pt x="101112" y="241745"/>
                    <a:pt x="89682" y="232505"/>
                  </a:cubicBezTo>
                  <a:cubicBezTo>
                    <a:pt x="70251" y="216980"/>
                    <a:pt x="43486" y="210979"/>
                    <a:pt x="19292" y="216789"/>
                  </a:cubicBezTo>
                  <a:cubicBezTo>
                    <a:pt x="35390" y="242411"/>
                    <a:pt x="58916" y="263271"/>
                    <a:pt x="86158" y="276416"/>
                  </a:cubicBezTo>
                  <a:cubicBezTo>
                    <a:pt x="64631" y="278321"/>
                    <a:pt x="43391" y="284321"/>
                    <a:pt x="24150" y="294037"/>
                  </a:cubicBezTo>
                  <a:cubicBezTo>
                    <a:pt x="11291" y="300514"/>
                    <a:pt x="-2329" y="312134"/>
                    <a:pt x="338" y="326231"/>
                  </a:cubicBezTo>
                  <a:cubicBezTo>
                    <a:pt x="4052" y="345853"/>
                    <a:pt x="32913" y="346043"/>
                    <a:pt x="50725" y="336899"/>
                  </a:cubicBezTo>
                  <a:cubicBezTo>
                    <a:pt x="68537" y="327755"/>
                    <a:pt x="93302" y="312134"/>
                    <a:pt x="111209" y="320897"/>
                  </a:cubicBezTo>
                  <a:lnTo>
                    <a:pt x="126734" y="885539"/>
                  </a:lnTo>
                  <a:cubicBezTo>
                    <a:pt x="132735" y="1104233"/>
                    <a:pt x="299804" y="1284732"/>
                    <a:pt x="517355" y="1307592"/>
                  </a:cubicBezTo>
                  <a:lnTo>
                    <a:pt x="779102" y="1335119"/>
                  </a:lnTo>
                  <a:cubicBezTo>
                    <a:pt x="1013417" y="1359789"/>
                    <a:pt x="1225062" y="1194054"/>
                    <a:pt x="1257161" y="960596"/>
                  </a:cubicBezTo>
                  <a:lnTo>
                    <a:pt x="1329932" y="432626"/>
                  </a:lnTo>
                  <a:cubicBezTo>
                    <a:pt x="1350602" y="417862"/>
                    <a:pt x="1374128" y="418148"/>
                    <a:pt x="1399560" y="417481"/>
                  </a:cubicBezTo>
                  <a:cubicBezTo>
                    <a:pt x="1424992" y="416719"/>
                    <a:pt x="1454519" y="409289"/>
                    <a:pt x="1464235" y="385762"/>
                  </a:cubicBezTo>
                  <a:cubicBezTo>
                    <a:pt x="1450805" y="367760"/>
                    <a:pt x="1423373" y="373952"/>
                    <a:pt x="1401179" y="377381"/>
                  </a:cubicBezTo>
                  <a:close/>
                </a:path>
              </a:pathLst>
            </a:custGeom>
            <a:gradFill>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gradFill>
            <a:ln w="9525" cap="flat">
              <a:noFill/>
              <a:prstDash val="solid"/>
              <a:miter/>
            </a:ln>
          </p:spPr>
          <p:txBody>
            <a:bodyPr rtlCol="0" anchor="ctr"/>
            <a:lstStyle/>
            <a:p>
              <a:endParaRPr lang="en-GB"/>
            </a:p>
          </p:txBody>
        </p:sp>
        <p:pic>
          <p:nvPicPr>
            <p:cNvPr id="500" name="Graphic 499">
              <a:extLst>
                <a:ext uri="{FF2B5EF4-FFF2-40B4-BE49-F238E27FC236}">
                  <a16:creationId xmlns:a16="http://schemas.microsoft.com/office/drawing/2014/main" id="{92AA662D-DA56-CC4C-BD07-F6F8A371C2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51731" y="4596858"/>
              <a:ext cx="533400" cy="523875"/>
            </a:xfrm>
            <a:prstGeom prst="rect">
              <a:avLst/>
            </a:prstGeom>
          </p:spPr>
        </p:pic>
        <p:sp>
          <p:nvSpPr>
            <p:cNvPr id="501" name="Oval 500">
              <a:extLst>
                <a:ext uri="{FF2B5EF4-FFF2-40B4-BE49-F238E27FC236}">
                  <a16:creationId xmlns:a16="http://schemas.microsoft.com/office/drawing/2014/main" id="{5DA5656F-C311-F348-B8B0-AA09E741BA0E}"/>
                </a:ext>
              </a:extLst>
            </p:cNvPr>
            <p:cNvSpPr/>
            <p:nvPr/>
          </p:nvSpPr>
          <p:spPr>
            <a:xfrm>
              <a:off x="14412612" y="4684643"/>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a:extLst>
                <a:ext uri="{FF2B5EF4-FFF2-40B4-BE49-F238E27FC236}">
                  <a16:creationId xmlns:a16="http://schemas.microsoft.com/office/drawing/2014/main" id="{558E948D-6EAC-5931-B639-39C0DA3E58D0}"/>
                </a:ext>
              </a:extLst>
            </p:cNvPr>
            <p:cNvSpPr/>
            <p:nvPr/>
          </p:nvSpPr>
          <p:spPr>
            <a:xfrm>
              <a:off x="13809362" y="4456043"/>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a:extLst>
                <a:ext uri="{FF2B5EF4-FFF2-40B4-BE49-F238E27FC236}">
                  <a16:creationId xmlns:a16="http://schemas.microsoft.com/office/drawing/2014/main" id="{E7BF77AF-90A8-D0B5-C673-D0A8081F9A66}"/>
                </a:ext>
              </a:extLst>
            </p:cNvPr>
            <p:cNvSpPr/>
            <p:nvPr/>
          </p:nvSpPr>
          <p:spPr>
            <a:xfrm>
              <a:off x="14222776" y="447396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a:extLst>
                <a:ext uri="{FF2B5EF4-FFF2-40B4-BE49-F238E27FC236}">
                  <a16:creationId xmlns:a16="http://schemas.microsoft.com/office/drawing/2014/main" id="{29059AE5-D6BF-44F4-4C91-3F1B871640B0}"/>
                </a:ext>
              </a:extLst>
            </p:cNvPr>
            <p:cNvSpPr/>
            <p:nvPr/>
          </p:nvSpPr>
          <p:spPr>
            <a:xfrm>
              <a:off x="14476776" y="48994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a:extLst>
                <a:ext uri="{FF2B5EF4-FFF2-40B4-BE49-F238E27FC236}">
                  <a16:creationId xmlns:a16="http://schemas.microsoft.com/office/drawing/2014/main" id="{B6A343F5-FCC2-F8EE-1A40-1621EBE21465}"/>
                </a:ext>
              </a:extLst>
            </p:cNvPr>
            <p:cNvSpPr/>
            <p:nvPr/>
          </p:nvSpPr>
          <p:spPr>
            <a:xfrm>
              <a:off x="14568851" y="45469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Oval 505">
              <a:extLst>
                <a:ext uri="{FF2B5EF4-FFF2-40B4-BE49-F238E27FC236}">
                  <a16:creationId xmlns:a16="http://schemas.microsoft.com/office/drawing/2014/main" id="{F8B22F25-6D13-5D94-A160-06A8FAC31C14}"/>
                </a:ext>
              </a:extLst>
            </p:cNvPr>
            <p:cNvSpPr/>
            <p:nvPr/>
          </p:nvSpPr>
          <p:spPr>
            <a:xfrm>
              <a:off x="14626001" y="47247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Oval 506">
              <a:extLst>
                <a:ext uri="{FF2B5EF4-FFF2-40B4-BE49-F238E27FC236}">
                  <a16:creationId xmlns:a16="http://schemas.microsoft.com/office/drawing/2014/main" id="{E84586F5-8C53-1F1B-9F8F-BD7BC0A76B27}"/>
                </a:ext>
              </a:extLst>
            </p:cNvPr>
            <p:cNvSpPr/>
            <p:nvPr/>
          </p:nvSpPr>
          <p:spPr>
            <a:xfrm>
              <a:off x="14499001" y="50613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Oval 507">
              <a:extLst>
                <a:ext uri="{FF2B5EF4-FFF2-40B4-BE49-F238E27FC236}">
                  <a16:creationId xmlns:a16="http://schemas.microsoft.com/office/drawing/2014/main" id="{8BF1147E-730F-68FB-1CCF-B3B8DC47F2BF}"/>
                </a:ext>
              </a:extLst>
            </p:cNvPr>
            <p:cNvSpPr/>
            <p:nvPr/>
          </p:nvSpPr>
          <p:spPr>
            <a:xfrm>
              <a:off x="14403751" y="45279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Oval 508">
              <a:extLst>
                <a:ext uri="{FF2B5EF4-FFF2-40B4-BE49-F238E27FC236}">
                  <a16:creationId xmlns:a16="http://schemas.microsoft.com/office/drawing/2014/main" id="{70EC38F6-3717-35F3-8E7B-965C5AF3CD58}"/>
                </a:ext>
              </a:extLst>
            </p:cNvPr>
            <p:cNvSpPr/>
            <p:nvPr/>
          </p:nvSpPr>
          <p:spPr>
            <a:xfrm>
              <a:off x="14330726" y="52296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Oval 509">
              <a:extLst>
                <a:ext uri="{FF2B5EF4-FFF2-40B4-BE49-F238E27FC236}">
                  <a16:creationId xmlns:a16="http://schemas.microsoft.com/office/drawing/2014/main" id="{DBEC5F11-AEB0-3B20-9B09-81BC80B03CDB}"/>
                </a:ext>
              </a:extLst>
            </p:cNvPr>
            <p:cNvSpPr/>
            <p:nvPr/>
          </p:nvSpPr>
          <p:spPr>
            <a:xfrm>
              <a:off x="14149751" y="53153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a:extLst>
                <a:ext uri="{FF2B5EF4-FFF2-40B4-BE49-F238E27FC236}">
                  <a16:creationId xmlns:a16="http://schemas.microsoft.com/office/drawing/2014/main" id="{2E26513C-3155-2521-42DE-11B740B00E12}"/>
                </a:ext>
              </a:extLst>
            </p:cNvPr>
            <p:cNvSpPr/>
            <p:nvPr/>
          </p:nvSpPr>
          <p:spPr>
            <a:xfrm>
              <a:off x="13937026" y="51692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a:extLst>
                <a:ext uri="{FF2B5EF4-FFF2-40B4-BE49-F238E27FC236}">
                  <a16:creationId xmlns:a16="http://schemas.microsoft.com/office/drawing/2014/main" id="{9DFA52D2-7A59-60F9-F2EF-D788D1682E1D}"/>
                </a:ext>
              </a:extLst>
            </p:cNvPr>
            <p:cNvSpPr/>
            <p:nvPr/>
          </p:nvSpPr>
          <p:spPr>
            <a:xfrm>
              <a:off x="13994176" y="53058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Oval 512">
              <a:extLst>
                <a:ext uri="{FF2B5EF4-FFF2-40B4-BE49-F238E27FC236}">
                  <a16:creationId xmlns:a16="http://schemas.microsoft.com/office/drawing/2014/main" id="{4D9B7561-F083-E3B1-A7B8-F3D9FA4B2FEB}"/>
                </a:ext>
              </a:extLst>
            </p:cNvPr>
            <p:cNvSpPr/>
            <p:nvPr/>
          </p:nvSpPr>
          <p:spPr>
            <a:xfrm>
              <a:off x="13711601" y="50930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a:extLst>
                <a:ext uri="{FF2B5EF4-FFF2-40B4-BE49-F238E27FC236}">
                  <a16:creationId xmlns:a16="http://schemas.microsoft.com/office/drawing/2014/main" id="{D2648A49-3926-AA34-9A2C-E0B7E436C65C}"/>
                </a:ext>
              </a:extLst>
            </p:cNvPr>
            <p:cNvSpPr/>
            <p:nvPr/>
          </p:nvSpPr>
          <p:spPr>
            <a:xfrm>
              <a:off x="13759226" y="49406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Oval 514">
              <a:extLst>
                <a:ext uri="{FF2B5EF4-FFF2-40B4-BE49-F238E27FC236}">
                  <a16:creationId xmlns:a16="http://schemas.microsoft.com/office/drawing/2014/main" id="{AFE3BAB6-0145-507F-DA13-5F2EED005D45}"/>
                </a:ext>
              </a:extLst>
            </p:cNvPr>
            <p:cNvSpPr/>
            <p:nvPr/>
          </p:nvSpPr>
          <p:spPr>
            <a:xfrm>
              <a:off x="13663976" y="47247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Oval 515">
              <a:extLst>
                <a:ext uri="{FF2B5EF4-FFF2-40B4-BE49-F238E27FC236}">
                  <a16:creationId xmlns:a16="http://schemas.microsoft.com/office/drawing/2014/main" id="{67327C4F-3331-D1A8-1B00-202CDC8275C1}"/>
                </a:ext>
              </a:extLst>
            </p:cNvPr>
            <p:cNvSpPr/>
            <p:nvPr/>
          </p:nvSpPr>
          <p:spPr>
            <a:xfrm>
              <a:off x="13775101" y="46168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Oval 516">
              <a:extLst>
                <a:ext uri="{FF2B5EF4-FFF2-40B4-BE49-F238E27FC236}">
                  <a16:creationId xmlns:a16="http://schemas.microsoft.com/office/drawing/2014/main" id="{E9821913-05D1-BE6B-4250-3B252A5754C8}"/>
                </a:ext>
              </a:extLst>
            </p:cNvPr>
            <p:cNvSpPr/>
            <p:nvPr/>
          </p:nvSpPr>
          <p:spPr>
            <a:xfrm>
              <a:off x="13660801" y="455016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8" name="TextBox 517">
            <a:extLst>
              <a:ext uri="{FF2B5EF4-FFF2-40B4-BE49-F238E27FC236}">
                <a16:creationId xmlns:a16="http://schemas.microsoft.com/office/drawing/2014/main" id="{451E9456-BBDF-52C1-21CD-32DEEA92B8E9}"/>
              </a:ext>
            </a:extLst>
          </p:cNvPr>
          <p:cNvSpPr txBox="1"/>
          <p:nvPr/>
        </p:nvSpPr>
        <p:spPr>
          <a:xfrm>
            <a:off x="10100043" y="2596423"/>
            <a:ext cx="517867" cy="387908"/>
          </a:xfrm>
          <a:prstGeom prst="roundRect">
            <a:avLst/>
          </a:prstGeom>
          <a:noFill/>
          <a:ln>
            <a:noFill/>
          </a:ln>
        </p:spPr>
        <p:txBody>
          <a:bodyPr wrap="square" rtlCol="0" anchor="ctr">
            <a:spAutoFit/>
          </a:bodyPr>
          <a:lstStyle/>
          <a:p>
            <a:pPr algn="ctr">
              <a:lnSpc>
                <a:spcPts val="1000"/>
              </a:lnSpc>
            </a:pPr>
            <a:r>
              <a:rPr lang="en-GB" sz="1000"/>
              <a:t>Club </a:t>
            </a:r>
          </a:p>
          <a:p>
            <a:pPr algn="ctr">
              <a:lnSpc>
                <a:spcPts val="1000"/>
              </a:lnSpc>
            </a:pPr>
            <a:r>
              <a:rPr lang="en-GB" sz="1000"/>
              <a:t>cell</a:t>
            </a:r>
          </a:p>
        </p:txBody>
      </p:sp>
      <p:grpSp>
        <p:nvGrpSpPr>
          <p:cNvPr id="519" name="Group 518">
            <a:extLst>
              <a:ext uri="{FF2B5EF4-FFF2-40B4-BE49-F238E27FC236}">
                <a16:creationId xmlns:a16="http://schemas.microsoft.com/office/drawing/2014/main" id="{59CB2817-76D8-2800-E768-FB3CD9615188}"/>
              </a:ext>
            </a:extLst>
          </p:cNvPr>
          <p:cNvGrpSpPr/>
          <p:nvPr/>
        </p:nvGrpSpPr>
        <p:grpSpPr>
          <a:xfrm>
            <a:off x="10283340" y="2367238"/>
            <a:ext cx="151273" cy="261021"/>
            <a:chOff x="12454141" y="2260568"/>
            <a:chExt cx="1106364" cy="1839320"/>
          </a:xfrm>
        </p:grpSpPr>
        <p:sp>
          <p:nvSpPr>
            <p:cNvPr id="520" name="Graphic 6532">
              <a:extLst>
                <a:ext uri="{FF2B5EF4-FFF2-40B4-BE49-F238E27FC236}">
                  <a16:creationId xmlns:a16="http://schemas.microsoft.com/office/drawing/2014/main" id="{D503B132-F85D-55CC-DDC1-1DBE6BE7AF80}"/>
                </a:ext>
              </a:extLst>
            </p:cNvPr>
            <p:cNvSpPr/>
            <p:nvPr/>
          </p:nvSpPr>
          <p:spPr>
            <a:xfrm>
              <a:off x="12454141" y="2260568"/>
              <a:ext cx="1106364" cy="1839320"/>
            </a:xfrm>
            <a:custGeom>
              <a:avLst/>
              <a:gdLst>
                <a:gd name="connsiteX0" fmla="*/ 521732 w 1106364"/>
                <a:gd name="connsiteY0" fmla="*/ 0 h 1839320"/>
                <a:gd name="connsiteX1" fmla="*/ 584632 w 1106364"/>
                <a:gd name="connsiteY1" fmla="*/ 0 h 1839320"/>
                <a:gd name="connsiteX2" fmla="*/ 1106365 w 1106364"/>
                <a:gd name="connsiteY2" fmla="*/ 521732 h 1839320"/>
                <a:gd name="connsiteX3" fmla="*/ 1106365 w 1106364"/>
                <a:gd name="connsiteY3" fmla="*/ 1377551 h 1839320"/>
                <a:gd name="connsiteX4" fmla="*/ 644595 w 1106364"/>
                <a:gd name="connsiteY4" fmla="*/ 1839321 h 1839320"/>
                <a:gd name="connsiteX5" fmla="*/ 461845 w 1106364"/>
                <a:gd name="connsiteY5" fmla="*/ 1839321 h 1839320"/>
                <a:gd name="connsiteX6" fmla="*/ 0 w 1106364"/>
                <a:gd name="connsiteY6" fmla="*/ 1377551 h 1839320"/>
                <a:gd name="connsiteX7" fmla="*/ 0 w 1106364"/>
                <a:gd name="connsiteY7" fmla="*/ 521732 h 1839320"/>
                <a:gd name="connsiteX8" fmla="*/ 521732 w 1106364"/>
                <a:gd name="connsiteY8" fmla="*/ 0 h 18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64" h="1839320">
                  <a:moveTo>
                    <a:pt x="521732" y="0"/>
                  </a:moveTo>
                  <a:lnTo>
                    <a:pt x="584632" y="0"/>
                  </a:lnTo>
                  <a:cubicBezTo>
                    <a:pt x="872542" y="0"/>
                    <a:pt x="1106365" y="233747"/>
                    <a:pt x="1106365" y="521732"/>
                  </a:cubicBezTo>
                  <a:lnTo>
                    <a:pt x="1106365" y="1377551"/>
                  </a:lnTo>
                  <a:cubicBezTo>
                    <a:pt x="1106365" y="1632390"/>
                    <a:pt x="899435" y="1839321"/>
                    <a:pt x="644595" y="1839321"/>
                  </a:cubicBezTo>
                  <a:lnTo>
                    <a:pt x="461845" y="1839321"/>
                  </a:lnTo>
                  <a:cubicBezTo>
                    <a:pt x="206930" y="1839321"/>
                    <a:pt x="0" y="1632390"/>
                    <a:pt x="0" y="1377551"/>
                  </a:cubicBezTo>
                  <a:lnTo>
                    <a:pt x="0" y="521732"/>
                  </a:lnTo>
                  <a:cubicBezTo>
                    <a:pt x="0" y="233747"/>
                    <a:pt x="233748" y="0"/>
                    <a:pt x="521732" y="0"/>
                  </a:cubicBezTo>
                  <a:close/>
                </a:path>
              </a:pathLst>
            </a:custGeom>
            <a:gradFill>
              <a:gsLst>
                <a:gs pos="0">
                  <a:schemeClr val="tx2">
                    <a:lumMod val="20000"/>
                    <a:lumOff val="80000"/>
                  </a:schemeClr>
                </a:gs>
                <a:gs pos="100000">
                  <a:schemeClr val="tx2">
                    <a:lumMod val="40000"/>
                    <a:lumOff val="60000"/>
                  </a:schemeClr>
                </a:gs>
              </a:gsLst>
              <a:path path="circle">
                <a:fillToRect l="50000" t="50000" r="50000" b="50000"/>
              </a:path>
            </a:gradFill>
            <a:ln w="12700" cap="flat">
              <a:noFill/>
              <a:prstDash val="solid"/>
              <a:miter/>
            </a:ln>
          </p:spPr>
          <p:txBody>
            <a:bodyPr rtlCol="0" anchor="ctr"/>
            <a:lstStyle/>
            <a:p>
              <a:endParaRPr lang="en-GB"/>
            </a:p>
          </p:txBody>
        </p:sp>
        <p:sp>
          <p:nvSpPr>
            <p:cNvPr id="521" name="Oval 520">
              <a:extLst>
                <a:ext uri="{FF2B5EF4-FFF2-40B4-BE49-F238E27FC236}">
                  <a16:creationId xmlns:a16="http://schemas.microsoft.com/office/drawing/2014/main" id="{3B457258-9970-D6B9-42D5-67CABF787607}"/>
                </a:ext>
              </a:extLst>
            </p:cNvPr>
            <p:cNvSpPr/>
            <p:nvPr/>
          </p:nvSpPr>
          <p:spPr>
            <a:xfrm>
              <a:off x="12653344" y="3094838"/>
              <a:ext cx="707958" cy="433114"/>
            </a:xfrm>
            <a:prstGeom prst="ellipse">
              <a:avLst/>
            </a:prstGeom>
            <a:solidFill>
              <a:schemeClr val="tx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a:extLst>
                <a:ext uri="{FF2B5EF4-FFF2-40B4-BE49-F238E27FC236}">
                  <a16:creationId xmlns:a16="http://schemas.microsoft.com/office/drawing/2014/main" id="{662C42DD-9557-5E9D-198F-34AA48DC480E}"/>
                </a:ext>
              </a:extLst>
            </p:cNvPr>
            <p:cNvSpPr/>
            <p:nvPr/>
          </p:nvSpPr>
          <p:spPr>
            <a:xfrm>
              <a:off x="13320093" y="2547431"/>
              <a:ext cx="63771" cy="637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Oval 522">
              <a:extLst>
                <a:ext uri="{FF2B5EF4-FFF2-40B4-BE49-F238E27FC236}">
                  <a16:creationId xmlns:a16="http://schemas.microsoft.com/office/drawing/2014/main" id="{1001CE2E-390F-B0BE-34F9-13F8ADF190BF}"/>
                </a:ext>
              </a:extLst>
            </p:cNvPr>
            <p:cNvSpPr/>
            <p:nvPr/>
          </p:nvSpPr>
          <p:spPr>
            <a:xfrm>
              <a:off x="13059226" y="2419118"/>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Oval 523">
              <a:extLst>
                <a:ext uri="{FF2B5EF4-FFF2-40B4-BE49-F238E27FC236}">
                  <a16:creationId xmlns:a16="http://schemas.microsoft.com/office/drawing/2014/main" id="{18CC326B-A148-5835-9641-3FE1DE25E6FF}"/>
                </a:ext>
              </a:extLst>
            </p:cNvPr>
            <p:cNvSpPr/>
            <p:nvPr/>
          </p:nvSpPr>
          <p:spPr>
            <a:xfrm>
              <a:off x="13096495" y="2628480"/>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Oval 524">
              <a:extLst>
                <a:ext uri="{FF2B5EF4-FFF2-40B4-BE49-F238E27FC236}">
                  <a16:creationId xmlns:a16="http://schemas.microsoft.com/office/drawing/2014/main" id="{AB49CDA0-29D8-6DFD-FA31-F58E342A04B8}"/>
                </a:ext>
              </a:extLst>
            </p:cNvPr>
            <p:cNvSpPr/>
            <p:nvPr/>
          </p:nvSpPr>
          <p:spPr>
            <a:xfrm>
              <a:off x="12828175" y="266900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Oval 525">
              <a:extLst>
                <a:ext uri="{FF2B5EF4-FFF2-40B4-BE49-F238E27FC236}">
                  <a16:creationId xmlns:a16="http://schemas.microsoft.com/office/drawing/2014/main" id="{09ABA427-0F9F-BEC9-48E9-1AD5DF9D0DDA}"/>
                </a:ext>
              </a:extLst>
            </p:cNvPr>
            <p:cNvSpPr/>
            <p:nvPr/>
          </p:nvSpPr>
          <p:spPr>
            <a:xfrm>
              <a:off x="12954881" y="287836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Oval 526">
              <a:extLst>
                <a:ext uri="{FF2B5EF4-FFF2-40B4-BE49-F238E27FC236}">
                  <a16:creationId xmlns:a16="http://schemas.microsoft.com/office/drawing/2014/main" id="{A292A06F-5A8B-E2DA-0B14-5FD646FE83FD}"/>
                </a:ext>
              </a:extLst>
            </p:cNvPr>
            <p:cNvSpPr/>
            <p:nvPr/>
          </p:nvSpPr>
          <p:spPr>
            <a:xfrm>
              <a:off x="13275375" y="2885125"/>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Oval 527">
              <a:extLst>
                <a:ext uri="{FF2B5EF4-FFF2-40B4-BE49-F238E27FC236}">
                  <a16:creationId xmlns:a16="http://schemas.microsoft.com/office/drawing/2014/main" id="{BB48EE1B-55A3-9269-130A-F7C4D4564595}"/>
                </a:ext>
              </a:extLst>
            </p:cNvPr>
            <p:cNvSpPr/>
            <p:nvPr/>
          </p:nvSpPr>
          <p:spPr>
            <a:xfrm>
              <a:off x="12828175" y="2452901"/>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Oval 528">
              <a:extLst>
                <a:ext uri="{FF2B5EF4-FFF2-40B4-BE49-F238E27FC236}">
                  <a16:creationId xmlns:a16="http://schemas.microsoft.com/office/drawing/2014/main" id="{75EBCAC7-B703-DE8B-2902-7648602D2EC1}"/>
                </a:ext>
              </a:extLst>
            </p:cNvPr>
            <p:cNvSpPr/>
            <p:nvPr/>
          </p:nvSpPr>
          <p:spPr>
            <a:xfrm>
              <a:off x="12656748" y="2898642"/>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0" name="TextBox 529">
            <a:extLst>
              <a:ext uri="{FF2B5EF4-FFF2-40B4-BE49-F238E27FC236}">
                <a16:creationId xmlns:a16="http://schemas.microsoft.com/office/drawing/2014/main" id="{A5709CB2-CFEE-357B-DF7C-A97855D6807D}"/>
              </a:ext>
            </a:extLst>
          </p:cNvPr>
          <p:cNvSpPr txBox="1"/>
          <p:nvPr/>
        </p:nvSpPr>
        <p:spPr>
          <a:xfrm>
            <a:off x="9666341" y="3222672"/>
            <a:ext cx="763289" cy="387908"/>
          </a:xfrm>
          <a:prstGeom prst="roundRect">
            <a:avLst/>
          </a:prstGeom>
          <a:noFill/>
          <a:ln>
            <a:noFill/>
          </a:ln>
        </p:spPr>
        <p:txBody>
          <a:bodyPr wrap="square" rtlCol="0" anchor="ctr">
            <a:spAutoFit/>
          </a:bodyPr>
          <a:lstStyle/>
          <a:p>
            <a:pPr algn="ctr">
              <a:lnSpc>
                <a:spcPts val="1000"/>
              </a:lnSpc>
            </a:pPr>
            <a:r>
              <a:rPr lang="en-GB" sz="1000"/>
              <a:t>Squamous </a:t>
            </a:r>
          </a:p>
          <a:p>
            <a:pPr algn="ctr">
              <a:lnSpc>
                <a:spcPts val="1000"/>
              </a:lnSpc>
            </a:pPr>
            <a:r>
              <a:rPr lang="en-GB" sz="1000"/>
              <a:t>cell</a:t>
            </a:r>
          </a:p>
        </p:txBody>
      </p:sp>
      <p:grpSp>
        <p:nvGrpSpPr>
          <p:cNvPr id="531" name="Group 530">
            <a:extLst>
              <a:ext uri="{FF2B5EF4-FFF2-40B4-BE49-F238E27FC236}">
                <a16:creationId xmlns:a16="http://schemas.microsoft.com/office/drawing/2014/main" id="{FCA93025-D45F-608B-9EB5-64A3AA2C9A19}"/>
              </a:ext>
            </a:extLst>
          </p:cNvPr>
          <p:cNvGrpSpPr/>
          <p:nvPr/>
        </p:nvGrpSpPr>
        <p:grpSpPr>
          <a:xfrm>
            <a:off x="9369545" y="1777928"/>
            <a:ext cx="405479" cy="115678"/>
            <a:chOff x="5045491" y="5171926"/>
            <a:chExt cx="490817" cy="203349"/>
          </a:xfrm>
        </p:grpSpPr>
        <p:sp>
          <p:nvSpPr>
            <p:cNvPr id="532" name="Oval 42">
              <a:extLst>
                <a:ext uri="{FF2B5EF4-FFF2-40B4-BE49-F238E27FC236}">
                  <a16:creationId xmlns:a16="http://schemas.microsoft.com/office/drawing/2014/main" id="{C09A4157-3108-5AAC-161F-662682A609DE}"/>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533" name="Oval 532">
              <a:extLst>
                <a:ext uri="{FF2B5EF4-FFF2-40B4-BE49-F238E27FC236}">
                  <a16:creationId xmlns:a16="http://schemas.microsoft.com/office/drawing/2014/main" id="{2F6CEDEE-4CEE-E8BE-AD11-7500E94C80E0}"/>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sp>
        <p:nvSpPr>
          <p:cNvPr id="534" name="TextBox 533">
            <a:extLst>
              <a:ext uri="{FF2B5EF4-FFF2-40B4-BE49-F238E27FC236}">
                <a16:creationId xmlns:a16="http://schemas.microsoft.com/office/drawing/2014/main" id="{93CC041D-5F23-758A-6D29-EE6A8538B2C1}"/>
              </a:ext>
            </a:extLst>
          </p:cNvPr>
          <p:cNvSpPr txBox="1"/>
          <p:nvPr/>
        </p:nvSpPr>
        <p:spPr>
          <a:xfrm>
            <a:off x="9047563" y="1934442"/>
            <a:ext cx="1049443" cy="387908"/>
          </a:xfrm>
          <a:prstGeom prst="roundRect">
            <a:avLst/>
          </a:prstGeom>
          <a:noFill/>
          <a:ln>
            <a:noFill/>
          </a:ln>
        </p:spPr>
        <p:txBody>
          <a:bodyPr wrap="square" rtlCol="0" anchor="ctr">
            <a:spAutoFit/>
          </a:bodyPr>
          <a:lstStyle/>
          <a:p>
            <a:pPr algn="ctr">
              <a:lnSpc>
                <a:spcPts val="1000"/>
              </a:lnSpc>
            </a:pPr>
            <a:r>
              <a:rPr lang="en-GB" sz="1000"/>
              <a:t>Airway smooth muscle cell</a:t>
            </a:r>
          </a:p>
        </p:txBody>
      </p:sp>
      <p:sp>
        <p:nvSpPr>
          <p:cNvPr id="535" name="Rectangle 6867">
            <a:extLst>
              <a:ext uri="{FF2B5EF4-FFF2-40B4-BE49-F238E27FC236}">
                <a16:creationId xmlns:a16="http://schemas.microsoft.com/office/drawing/2014/main" id="{EACA46E0-F7E1-2520-1063-BA8770BACFA2}"/>
              </a:ext>
            </a:extLst>
          </p:cNvPr>
          <p:cNvSpPr/>
          <p:nvPr/>
        </p:nvSpPr>
        <p:spPr>
          <a:xfrm rot="5400000">
            <a:off x="11036033" y="1546141"/>
            <a:ext cx="213663" cy="579252"/>
          </a:xfrm>
          <a:custGeom>
            <a:avLst/>
            <a:gdLst>
              <a:gd name="connsiteX0" fmla="*/ 0 w 162613"/>
              <a:gd name="connsiteY0" fmla="*/ 0 h 4824000"/>
              <a:gd name="connsiteX1" fmla="*/ 162613 w 162613"/>
              <a:gd name="connsiteY1" fmla="*/ 0 h 4824000"/>
              <a:gd name="connsiteX2" fmla="*/ 162613 w 162613"/>
              <a:gd name="connsiteY2" fmla="*/ 4824000 h 4824000"/>
              <a:gd name="connsiteX3" fmla="*/ 0 w 162613"/>
              <a:gd name="connsiteY3" fmla="*/ 4824000 h 4824000"/>
              <a:gd name="connsiteX4" fmla="*/ 0 w 162613"/>
              <a:gd name="connsiteY4"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349742 h 4824000"/>
              <a:gd name="connsiteX5" fmla="*/ 4578 w 167191"/>
              <a:gd name="connsiteY5"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099042 h 4824000"/>
              <a:gd name="connsiteX5" fmla="*/ 0 w 167191"/>
              <a:gd name="connsiteY5" fmla="*/ 349742 h 4824000"/>
              <a:gd name="connsiteX6" fmla="*/ 4578 w 167191"/>
              <a:gd name="connsiteY6"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861042 h 4824000"/>
              <a:gd name="connsiteX5" fmla="*/ 0 w 167191"/>
              <a:gd name="connsiteY5" fmla="*/ 1099042 h 4824000"/>
              <a:gd name="connsiteX6" fmla="*/ 0 w 167191"/>
              <a:gd name="connsiteY6" fmla="*/ 349742 h 4824000"/>
              <a:gd name="connsiteX7" fmla="*/ 4578 w 167191"/>
              <a:gd name="connsiteY7" fmla="*/ 0 h 4824000"/>
              <a:gd name="connsiteX0" fmla="*/ 10928 w 173541"/>
              <a:gd name="connsiteY0" fmla="*/ 0 h 4824000"/>
              <a:gd name="connsiteX1" fmla="*/ 173541 w 173541"/>
              <a:gd name="connsiteY1" fmla="*/ 0 h 4824000"/>
              <a:gd name="connsiteX2" fmla="*/ 173541 w 173541"/>
              <a:gd name="connsiteY2" fmla="*/ 4824000 h 4824000"/>
              <a:gd name="connsiteX3" fmla="*/ 10928 w 173541"/>
              <a:gd name="connsiteY3" fmla="*/ 4824000 h 4824000"/>
              <a:gd name="connsiteX4" fmla="*/ 0 w 173541"/>
              <a:gd name="connsiteY4" fmla="*/ 2616692 h 4824000"/>
              <a:gd name="connsiteX5" fmla="*/ 6350 w 173541"/>
              <a:gd name="connsiteY5" fmla="*/ 1861042 h 4824000"/>
              <a:gd name="connsiteX6" fmla="*/ 6350 w 173541"/>
              <a:gd name="connsiteY6" fmla="*/ 1099042 h 4824000"/>
              <a:gd name="connsiteX7" fmla="*/ 6350 w 173541"/>
              <a:gd name="connsiteY7" fmla="*/ 349742 h 4824000"/>
              <a:gd name="connsiteX8" fmla="*/ 10928 w 173541"/>
              <a:gd name="connsiteY8" fmla="*/ 0 h 4824000"/>
              <a:gd name="connsiteX0" fmla="*/ 15870 w 178483"/>
              <a:gd name="connsiteY0" fmla="*/ 0 h 4824000"/>
              <a:gd name="connsiteX1" fmla="*/ 178483 w 178483"/>
              <a:gd name="connsiteY1" fmla="*/ 0 h 4824000"/>
              <a:gd name="connsiteX2" fmla="*/ 178483 w 178483"/>
              <a:gd name="connsiteY2" fmla="*/ 4824000 h 4824000"/>
              <a:gd name="connsiteX3" fmla="*/ 15870 w 178483"/>
              <a:gd name="connsiteY3" fmla="*/ 4824000 h 4824000"/>
              <a:gd name="connsiteX4" fmla="*/ 4942 w 178483"/>
              <a:gd name="connsiteY4" fmla="*/ 3683492 h 4824000"/>
              <a:gd name="connsiteX5" fmla="*/ 4942 w 178483"/>
              <a:gd name="connsiteY5" fmla="*/ 2616692 h 4824000"/>
              <a:gd name="connsiteX6" fmla="*/ 11292 w 178483"/>
              <a:gd name="connsiteY6" fmla="*/ 1861042 h 4824000"/>
              <a:gd name="connsiteX7" fmla="*/ 11292 w 178483"/>
              <a:gd name="connsiteY7" fmla="*/ 1099042 h 4824000"/>
              <a:gd name="connsiteX8" fmla="*/ 11292 w 178483"/>
              <a:gd name="connsiteY8" fmla="*/ 349742 h 4824000"/>
              <a:gd name="connsiteX9" fmla="*/ 15870 w 178483"/>
              <a:gd name="connsiteY9"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8297 w 181838"/>
              <a:gd name="connsiteY6" fmla="*/ 2616692 h 4824000"/>
              <a:gd name="connsiteX7" fmla="*/ 14647 w 181838"/>
              <a:gd name="connsiteY7" fmla="*/ 1861042 h 4824000"/>
              <a:gd name="connsiteX8" fmla="*/ 14647 w 181838"/>
              <a:gd name="connsiteY8" fmla="*/ 1099042 h 4824000"/>
              <a:gd name="connsiteX9" fmla="*/ 14647 w 181838"/>
              <a:gd name="connsiteY9" fmla="*/ 349742 h 4824000"/>
              <a:gd name="connsiteX10" fmla="*/ 19225 w 181838"/>
              <a:gd name="connsiteY10"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1947 w 181838"/>
              <a:gd name="connsiteY6" fmla="*/ 3327892 h 4824000"/>
              <a:gd name="connsiteX7" fmla="*/ 8297 w 181838"/>
              <a:gd name="connsiteY7" fmla="*/ 2616692 h 4824000"/>
              <a:gd name="connsiteX8" fmla="*/ 14647 w 181838"/>
              <a:gd name="connsiteY8" fmla="*/ 1861042 h 4824000"/>
              <a:gd name="connsiteX9" fmla="*/ 14647 w 181838"/>
              <a:gd name="connsiteY9" fmla="*/ 1099042 h 4824000"/>
              <a:gd name="connsiteX10" fmla="*/ 14647 w 181838"/>
              <a:gd name="connsiteY10" fmla="*/ 349742 h 4824000"/>
              <a:gd name="connsiteX11" fmla="*/ 19225 w 181838"/>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39687 w 205291"/>
              <a:gd name="connsiteY6" fmla="*/ 3332655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0983 w 232279"/>
              <a:gd name="connsiteY2" fmla="*/ 1567355 h 4824000"/>
              <a:gd name="connsiteX3" fmla="*/ 232279 w 232279"/>
              <a:gd name="connsiteY3" fmla="*/ 4824000 h 4824000"/>
              <a:gd name="connsiteX4" fmla="*/ 69666 w 232279"/>
              <a:gd name="connsiteY4" fmla="*/ 4824000 h 4824000"/>
              <a:gd name="connsiteX5" fmla="*/ 0 w 232279"/>
              <a:gd name="connsiteY5" fmla="*/ 4281979 h 4824000"/>
              <a:gd name="connsiteX6" fmla="*/ 3969 w 232279"/>
              <a:gd name="connsiteY6" fmla="*/ 3702543 h 4824000"/>
              <a:gd name="connsiteX7" fmla="*/ 52388 w 232279"/>
              <a:gd name="connsiteY7" fmla="*/ 3337417 h 4824000"/>
              <a:gd name="connsiteX8" fmla="*/ 58738 w 232279"/>
              <a:gd name="connsiteY8" fmla="*/ 2616692 h 4824000"/>
              <a:gd name="connsiteX9" fmla="*/ 41276 w 232279"/>
              <a:gd name="connsiteY9" fmla="*/ 1853898 h 4824000"/>
              <a:gd name="connsiteX10" fmla="*/ 43657 w 232279"/>
              <a:gd name="connsiteY10" fmla="*/ 1094280 h 4824000"/>
              <a:gd name="connsiteX11" fmla="*/ 26988 w 232279"/>
              <a:gd name="connsiteY11" fmla="*/ 349742 h 4824000"/>
              <a:gd name="connsiteX12" fmla="*/ 69666 w 232279"/>
              <a:gd name="connsiteY12"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32279 w 233364"/>
              <a:gd name="connsiteY4" fmla="*/ 4824000 h 4824000"/>
              <a:gd name="connsiteX5" fmla="*/ 69666 w 233364"/>
              <a:gd name="connsiteY5" fmla="*/ 4824000 h 4824000"/>
              <a:gd name="connsiteX6" fmla="*/ 0 w 233364"/>
              <a:gd name="connsiteY6" fmla="*/ 4281979 h 4824000"/>
              <a:gd name="connsiteX7" fmla="*/ 3969 w 233364"/>
              <a:gd name="connsiteY7" fmla="*/ 3702543 h 4824000"/>
              <a:gd name="connsiteX8" fmla="*/ 52388 w 233364"/>
              <a:gd name="connsiteY8" fmla="*/ 3337417 h 4824000"/>
              <a:gd name="connsiteX9" fmla="*/ 58738 w 233364"/>
              <a:gd name="connsiteY9" fmla="*/ 2616692 h 4824000"/>
              <a:gd name="connsiteX10" fmla="*/ 41276 w 233364"/>
              <a:gd name="connsiteY10" fmla="*/ 1853898 h 4824000"/>
              <a:gd name="connsiteX11" fmla="*/ 43657 w 233364"/>
              <a:gd name="connsiteY11" fmla="*/ 1094280 h 4824000"/>
              <a:gd name="connsiteX12" fmla="*/ 26988 w 233364"/>
              <a:gd name="connsiteY12" fmla="*/ 349742 h 4824000"/>
              <a:gd name="connsiteX13" fmla="*/ 69666 w 233364"/>
              <a:gd name="connsiteY13"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32279 w 233364"/>
              <a:gd name="connsiteY5" fmla="*/ 4824000 h 4824000"/>
              <a:gd name="connsiteX6" fmla="*/ 69666 w 233364"/>
              <a:gd name="connsiteY6" fmla="*/ 4824000 h 4824000"/>
              <a:gd name="connsiteX7" fmla="*/ 0 w 233364"/>
              <a:gd name="connsiteY7" fmla="*/ 4281979 h 4824000"/>
              <a:gd name="connsiteX8" fmla="*/ 3969 w 233364"/>
              <a:gd name="connsiteY8" fmla="*/ 3702543 h 4824000"/>
              <a:gd name="connsiteX9" fmla="*/ 52388 w 233364"/>
              <a:gd name="connsiteY9" fmla="*/ 3337417 h 4824000"/>
              <a:gd name="connsiteX10" fmla="*/ 58738 w 233364"/>
              <a:gd name="connsiteY10" fmla="*/ 2616692 h 4824000"/>
              <a:gd name="connsiteX11" fmla="*/ 41276 w 233364"/>
              <a:gd name="connsiteY11" fmla="*/ 1853898 h 4824000"/>
              <a:gd name="connsiteX12" fmla="*/ 43657 w 233364"/>
              <a:gd name="connsiteY12" fmla="*/ 1094280 h 4824000"/>
              <a:gd name="connsiteX13" fmla="*/ 26988 w 233364"/>
              <a:gd name="connsiteY13" fmla="*/ 349742 h 4824000"/>
              <a:gd name="connsiteX14" fmla="*/ 69666 w 233364"/>
              <a:gd name="connsiteY14"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32279 w 233364"/>
              <a:gd name="connsiteY6" fmla="*/ 4824000 h 4824000"/>
              <a:gd name="connsiteX7" fmla="*/ 69666 w 233364"/>
              <a:gd name="connsiteY7" fmla="*/ 4824000 h 4824000"/>
              <a:gd name="connsiteX8" fmla="*/ 0 w 233364"/>
              <a:gd name="connsiteY8" fmla="*/ 4281979 h 4824000"/>
              <a:gd name="connsiteX9" fmla="*/ 3969 w 233364"/>
              <a:gd name="connsiteY9" fmla="*/ 3702543 h 4824000"/>
              <a:gd name="connsiteX10" fmla="*/ 52388 w 233364"/>
              <a:gd name="connsiteY10" fmla="*/ 3337417 h 4824000"/>
              <a:gd name="connsiteX11" fmla="*/ 58738 w 233364"/>
              <a:gd name="connsiteY11" fmla="*/ 2616692 h 4824000"/>
              <a:gd name="connsiteX12" fmla="*/ 41276 w 233364"/>
              <a:gd name="connsiteY12" fmla="*/ 1853898 h 4824000"/>
              <a:gd name="connsiteX13" fmla="*/ 43657 w 233364"/>
              <a:gd name="connsiteY13" fmla="*/ 1094280 h 4824000"/>
              <a:gd name="connsiteX14" fmla="*/ 26988 w 233364"/>
              <a:gd name="connsiteY14" fmla="*/ 349742 h 4824000"/>
              <a:gd name="connsiteX15" fmla="*/ 69666 w 233364"/>
              <a:gd name="connsiteY15"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32279 w 233364"/>
              <a:gd name="connsiteY7" fmla="*/ 4824000 h 4824000"/>
              <a:gd name="connsiteX8" fmla="*/ 69666 w 233364"/>
              <a:gd name="connsiteY8" fmla="*/ 4824000 h 4824000"/>
              <a:gd name="connsiteX9" fmla="*/ 0 w 233364"/>
              <a:gd name="connsiteY9" fmla="*/ 4281979 h 4824000"/>
              <a:gd name="connsiteX10" fmla="*/ 3969 w 233364"/>
              <a:gd name="connsiteY10" fmla="*/ 3702543 h 4824000"/>
              <a:gd name="connsiteX11" fmla="*/ 52388 w 233364"/>
              <a:gd name="connsiteY11" fmla="*/ 3337417 h 4824000"/>
              <a:gd name="connsiteX12" fmla="*/ 58738 w 233364"/>
              <a:gd name="connsiteY12" fmla="*/ 2616692 h 4824000"/>
              <a:gd name="connsiteX13" fmla="*/ 41276 w 233364"/>
              <a:gd name="connsiteY13" fmla="*/ 1853898 h 4824000"/>
              <a:gd name="connsiteX14" fmla="*/ 43657 w 233364"/>
              <a:gd name="connsiteY14" fmla="*/ 1094280 h 4824000"/>
              <a:gd name="connsiteX15" fmla="*/ 26988 w 233364"/>
              <a:gd name="connsiteY15" fmla="*/ 349742 h 4824000"/>
              <a:gd name="connsiteX16" fmla="*/ 69666 w 233364"/>
              <a:gd name="connsiteY16"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32279 w 233364"/>
              <a:gd name="connsiteY8" fmla="*/ 4824000 h 4824000"/>
              <a:gd name="connsiteX9" fmla="*/ 69666 w 233364"/>
              <a:gd name="connsiteY9" fmla="*/ 4824000 h 4824000"/>
              <a:gd name="connsiteX10" fmla="*/ 0 w 233364"/>
              <a:gd name="connsiteY10" fmla="*/ 4281979 h 4824000"/>
              <a:gd name="connsiteX11" fmla="*/ 3969 w 233364"/>
              <a:gd name="connsiteY11" fmla="*/ 3702543 h 4824000"/>
              <a:gd name="connsiteX12" fmla="*/ 52388 w 233364"/>
              <a:gd name="connsiteY12" fmla="*/ 3337417 h 4824000"/>
              <a:gd name="connsiteX13" fmla="*/ 58738 w 233364"/>
              <a:gd name="connsiteY13" fmla="*/ 2616692 h 4824000"/>
              <a:gd name="connsiteX14" fmla="*/ 41276 w 233364"/>
              <a:gd name="connsiteY14" fmla="*/ 1853898 h 4824000"/>
              <a:gd name="connsiteX15" fmla="*/ 43657 w 233364"/>
              <a:gd name="connsiteY15" fmla="*/ 1094280 h 4824000"/>
              <a:gd name="connsiteX16" fmla="*/ 26988 w 233364"/>
              <a:gd name="connsiteY16" fmla="*/ 349742 h 4824000"/>
              <a:gd name="connsiteX17" fmla="*/ 69666 w 233364"/>
              <a:gd name="connsiteY17"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26219 w 233364"/>
              <a:gd name="connsiteY8" fmla="*/ 3689048 h 4824000"/>
              <a:gd name="connsiteX9" fmla="*/ 232279 w 233364"/>
              <a:gd name="connsiteY9" fmla="*/ 4824000 h 4824000"/>
              <a:gd name="connsiteX10" fmla="*/ 69666 w 233364"/>
              <a:gd name="connsiteY10" fmla="*/ 4824000 h 4824000"/>
              <a:gd name="connsiteX11" fmla="*/ 0 w 233364"/>
              <a:gd name="connsiteY11" fmla="*/ 4281979 h 4824000"/>
              <a:gd name="connsiteX12" fmla="*/ 3969 w 233364"/>
              <a:gd name="connsiteY12" fmla="*/ 3702543 h 4824000"/>
              <a:gd name="connsiteX13" fmla="*/ 52388 w 233364"/>
              <a:gd name="connsiteY13" fmla="*/ 3337417 h 4824000"/>
              <a:gd name="connsiteX14" fmla="*/ 58738 w 233364"/>
              <a:gd name="connsiteY14" fmla="*/ 2616692 h 4824000"/>
              <a:gd name="connsiteX15" fmla="*/ 41276 w 233364"/>
              <a:gd name="connsiteY15" fmla="*/ 1853898 h 4824000"/>
              <a:gd name="connsiteX16" fmla="*/ 43657 w 233364"/>
              <a:gd name="connsiteY16" fmla="*/ 1094280 h 4824000"/>
              <a:gd name="connsiteX17" fmla="*/ 26988 w 233364"/>
              <a:gd name="connsiteY17" fmla="*/ 349742 h 4824000"/>
              <a:gd name="connsiteX18" fmla="*/ 69666 w 233364"/>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54803"/>
              <a:gd name="connsiteY0" fmla="*/ 0 h 4824000"/>
              <a:gd name="connsiteX1" fmla="*/ 232279 w 254803"/>
              <a:gd name="connsiteY1" fmla="*/ 0 h 4824000"/>
              <a:gd name="connsiteX2" fmla="*/ 245271 w 254803"/>
              <a:gd name="connsiteY2" fmla="*/ 1150636 h 4824000"/>
              <a:gd name="connsiteX3" fmla="*/ 254796 w 254803"/>
              <a:gd name="connsiteY3" fmla="*/ 1567355 h 4824000"/>
              <a:gd name="connsiteX4" fmla="*/ 228601 w 254803"/>
              <a:gd name="connsiteY4" fmla="*/ 1972167 h 4824000"/>
              <a:gd name="connsiteX5" fmla="*/ 228601 w 254803"/>
              <a:gd name="connsiteY5" fmla="*/ 2415080 h 4824000"/>
              <a:gd name="connsiteX6" fmla="*/ 226219 w 254803"/>
              <a:gd name="connsiteY6" fmla="*/ 2824655 h 4824000"/>
              <a:gd name="connsiteX7" fmla="*/ 226219 w 254803"/>
              <a:gd name="connsiteY7" fmla="*/ 3241373 h 4824000"/>
              <a:gd name="connsiteX8" fmla="*/ 226219 w 254803"/>
              <a:gd name="connsiteY8" fmla="*/ 3689048 h 4824000"/>
              <a:gd name="connsiteX9" fmla="*/ 232279 w 254803"/>
              <a:gd name="connsiteY9" fmla="*/ 4824000 h 4824000"/>
              <a:gd name="connsiteX10" fmla="*/ 69666 w 254803"/>
              <a:gd name="connsiteY10" fmla="*/ 4824000 h 4824000"/>
              <a:gd name="connsiteX11" fmla="*/ 0 w 254803"/>
              <a:gd name="connsiteY11" fmla="*/ 4281979 h 4824000"/>
              <a:gd name="connsiteX12" fmla="*/ 3969 w 254803"/>
              <a:gd name="connsiteY12" fmla="*/ 3702543 h 4824000"/>
              <a:gd name="connsiteX13" fmla="*/ 52388 w 254803"/>
              <a:gd name="connsiteY13" fmla="*/ 3337417 h 4824000"/>
              <a:gd name="connsiteX14" fmla="*/ 58738 w 254803"/>
              <a:gd name="connsiteY14" fmla="*/ 2616692 h 4824000"/>
              <a:gd name="connsiteX15" fmla="*/ 41276 w 254803"/>
              <a:gd name="connsiteY15" fmla="*/ 1853898 h 4824000"/>
              <a:gd name="connsiteX16" fmla="*/ 43657 w 254803"/>
              <a:gd name="connsiteY16" fmla="*/ 1094280 h 4824000"/>
              <a:gd name="connsiteX17" fmla="*/ 26988 w 254803"/>
              <a:gd name="connsiteY17" fmla="*/ 349742 h 4824000"/>
              <a:gd name="connsiteX18" fmla="*/ 69666 w 254803"/>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96" h="4824000">
                <a:moveTo>
                  <a:pt x="69666" y="0"/>
                </a:moveTo>
                <a:lnTo>
                  <a:pt x="232279" y="0"/>
                </a:lnTo>
                <a:cubicBezTo>
                  <a:pt x="232641" y="382752"/>
                  <a:pt x="244909" y="767884"/>
                  <a:pt x="245271" y="1150636"/>
                </a:cubicBezTo>
                <a:cubicBezTo>
                  <a:pt x="192089" y="1364155"/>
                  <a:pt x="219872" y="1444324"/>
                  <a:pt x="254796" y="1567355"/>
                </a:cubicBezTo>
                <a:cubicBezTo>
                  <a:pt x="177008" y="1816592"/>
                  <a:pt x="213520" y="1889617"/>
                  <a:pt x="252413" y="1976929"/>
                </a:cubicBezTo>
                <a:cubicBezTo>
                  <a:pt x="151607" y="2225372"/>
                  <a:pt x="222250" y="2278556"/>
                  <a:pt x="247651" y="2400793"/>
                </a:cubicBezTo>
                <a:cubicBezTo>
                  <a:pt x="200026" y="2551605"/>
                  <a:pt x="190501" y="2678605"/>
                  <a:pt x="250032" y="2824655"/>
                </a:cubicBezTo>
                <a:cubicBezTo>
                  <a:pt x="168275" y="3075480"/>
                  <a:pt x="210345" y="3121516"/>
                  <a:pt x="252413" y="3248516"/>
                </a:cubicBezTo>
                <a:cubicBezTo>
                  <a:pt x="146051" y="3507279"/>
                  <a:pt x="234950" y="3542204"/>
                  <a:pt x="226219" y="3689048"/>
                </a:cubicBezTo>
                <a:lnTo>
                  <a:pt x="232279" y="4824000"/>
                </a:lnTo>
                <a:lnTo>
                  <a:pt x="69666" y="4824000"/>
                </a:lnTo>
                <a:cubicBezTo>
                  <a:pt x="39684" y="4734457"/>
                  <a:pt x="163746" y="4403007"/>
                  <a:pt x="0" y="4281979"/>
                </a:cubicBezTo>
                <a:cubicBezTo>
                  <a:pt x="55329" y="4153806"/>
                  <a:pt x="30163" y="3852826"/>
                  <a:pt x="3969" y="3702543"/>
                </a:cubicBezTo>
                <a:cubicBezTo>
                  <a:pt x="75406" y="3685610"/>
                  <a:pt x="76200" y="3391392"/>
                  <a:pt x="52388" y="3337417"/>
                </a:cubicBezTo>
                <a:cubicBezTo>
                  <a:pt x="78582" y="3312017"/>
                  <a:pt x="80433" y="2689717"/>
                  <a:pt x="58738" y="2616692"/>
                </a:cubicBezTo>
                <a:cubicBezTo>
                  <a:pt x="89430" y="2557690"/>
                  <a:pt x="86784" y="1951000"/>
                  <a:pt x="41276" y="1853898"/>
                </a:cubicBezTo>
                <a:cubicBezTo>
                  <a:pt x="84138" y="1886443"/>
                  <a:pt x="91283" y="1149842"/>
                  <a:pt x="43657" y="1094280"/>
                </a:cubicBezTo>
                <a:cubicBezTo>
                  <a:pt x="82552" y="1077875"/>
                  <a:pt x="92869" y="399484"/>
                  <a:pt x="26988" y="349742"/>
                </a:cubicBezTo>
                <a:cubicBezTo>
                  <a:pt x="97570" y="283168"/>
                  <a:pt x="60996" y="116581"/>
                  <a:pt x="6966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TextBox 535">
            <a:extLst>
              <a:ext uri="{FF2B5EF4-FFF2-40B4-BE49-F238E27FC236}">
                <a16:creationId xmlns:a16="http://schemas.microsoft.com/office/drawing/2014/main" id="{E66D0DB7-2CFD-0CAE-45F5-E0DA8C567095}"/>
              </a:ext>
            </a:extLst>
          </p:cNvPr>
          <p:cNvSpPr txBox="1"/>
          <p:nvPr/>
        </p:nvSpPr>
        <p:spPr>
          <a:xfrm>
            <a:off x="10710761" y="1934442"/>
            <a:ext cx="864207" cy="387908"/>
          </a:xfrm>
          <a:prstGeom prst="roundRect">
            <a:avLst/>
          </a:prstGeom>
          <a:noFill/>
          <a:ln>
            <a:noFill/>
          </a:ln>
        </p:spPr>
        <p:txBody>
          <a:bodyPr wrap="square" rtlCol="0" anchor="ctr">
            <a:spAutoFit/>
          </a:bodyPr>
          <a:lstStyle/>
          <a:p>
            <a:pPr algn="ctr">
              <a:lnSpc>
                <a:spcPts val="1000"/>
              </a:lnSpc>
            </a:pPr>
            <a:r>
              <a:rPr lang="en-GB" sz="1000"/>
              <a:t>Basement membrane</a:t>
            </a:r>
          </a:p>
        </p:txBody>
      </p:sp>
      <p:grpSp>
        <p:nvGrpSpPr>
          <p:cNvPr id="537" name="Group 536">
            <a:extLst>
              <a:ext uri="{FF2B5EF4-FFF2-40B4-BE49-F238E27FC236}">
                <a16:creationId xmlns:a16="http://schemas.microsoft.com/office/drawing/2014/main" id="{6A0A9824-4C86-6FEA-3D97-7C7ACD68F032}"/>
              </a:ext>
            </a:extLst>
          </p:cNvPr>
          <p:cNvGrpSpPr>
            <a:grpSpLocks noChangeAspect="1"/>
          </p:cNvGrpSpPr>
          <p:nvPr/>
        </p:nvGrpSpPr>
        <p:grpSpPr>
          <a:xfrm flipH="1">
            <a:off x="10653947" y="2979997"/>
            <a:ext cx="132220" cy="288000"/>
            <a:chOff x="12665208" y="4236313"/>
            <a:chExt cx="403200" cy="1547203"/>
          </a:xfrm>
        </p:grpSpPr>
        <p:sp>
          <p:nvSpPr>
            <p:cNvPr id="538" name="Graphic 6559">
              <a:extLst>
                <a:ext uri="{FF2B5EF4-FFF2-40B4-BE49-F238E27FC236}">
                  <a16:creationId xmlns:a16="http://schemas.microsoft.com/office/drawing/2014/main" id="{C11EC54B-171C-D591-D1E1-854A6F3EE4B1}"/>
                </a:ext>
              </a:extLst>
            </p:cNvPr>
            <p:cNvSpPr/>
            <p:nvPr/>
          </p:nvSpPr>
          <p:spPr>
            <a:xfrm>
              <a:off x="12665208" y="4236313"/>
              <a:ext cx="403200" cy="1547203"/>
            </a:xfrm>
            <a:custGeom>
              <a:avLst/>
              <a:gdLst>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9640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7452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200" h="1547203">
                  <a:moveTo>
                    <a:pt x="329751" y="213036"/>
                  </a:moveTo>
                  <a:cubicBezTo>
                    <a:pt x="325846" y="204464"/>
                    <a:pt x="321941" y="195987"/>
                    <a:pt x="319178" y="186747"/>
                  </a:cubicBezTo>
                  <a:cubicBezTo>
                    <a:pt x="309368" y="154267"/>
                    <a:pt x="308034" y="119120"/>
                    <a:pt x="315845" y="86068"/>
                  </a:cubicBezTo>
                  <a:lnTo>
                    <a:pt x="316321" y="84068"/>
                  </a:lnTo>
                  <a:cubicBezTo>
                    <a:pt x="318893" y="73781"/>
                    <a:pt x="322226" y="63208"/>
                    <a:pt x="319940" y="52921"/>
                  </a:cubicBezTo>
                  <a:cubicBezTo>
                    <a:pt x="317654" y="42634"/>
                    <a:pt x="306796" y="33300"/>
                    <a:pt x="296890" y="37110"/>
                  </a:cubicBezTo>
                  <a:cubicBezTo>
                    <a:pt x="290699" y="39491"/>
                    <a:pt x="287079" y="46158"/>
                    <a:pt x="286317" y="52826"/>
                  </a:cubicBezTo>
                  <a:cubicBezTo>
                    <a:pt x="285555" y="59493"/>
                    <a:pt x="287174" y="66066"/>
                    <a:pt x="288603" y="72543"/>
                  </a:cubicBezTo>
                  <a:cubicBezTo>
                    <a:pt x="294032" y="97403"/>
                    <a:pt x="296795" y="122835"/>
                    <a:pt x="296985" y="148266"/>
                  </a:cubicBezTo>
                  <a:cubicBezTo>
                    <a:pt x="297080" y="163030"/>
                    <a:pt x="299462" y="178461"/>
                    <a:pt x="295747" y="193034"/>
                  </a:cubicBezTo>
                  <a:cubicBezTo>
                    <a:pt x="294509" y="197987"/>
                    <a:pt x="290984" y="209036"/>
                    <a:pt x="285079" y="210465"/>
                  </a:cubicBezTo>
                  <a:cubicBezTo>
                    <a:pt x="276792" y="212370"/>
                    <a:pt x="269458" y="199797"/>
                    <a:pt x="267648" y="193415"/>
                  </a:cubicBezTo>
                  <a:cubicBezTo>
                    <a:pt x="265172" y="184652"/>
                    <a:pt x="266124" y="175413"/>
                    <a:pt x="266791" y="166269"/>
                  </a:cubicBezTo>
                  <a:cubicBezTo>
                    <a:pt x="270029" y="119787"/>
                    <a:pt x="264124" y="72638"/>
                    <a:pt x="249551" y="28442"/>
                  </a:cubicBezTo>
                  <a:cubicBezTo>
                    <a:pt x="247455" y="22155"/>
                    <a:pt x="244407" y="15202"/>
                    <a:pt x="238025" y="13392"/>
                  </a:cubicBezTo>
                  <a:cubicBezTo>
                    <a:pt x="229548" y="11011"/>
                    <a:pt x="221642" y="20441"/>
                    <a:pt x="221833" y="29299"/>
                  </a:cubicBezTo>
                  <a:cubicBezTo>
                    <a:pt x="222023" y="38157"/>
                    <a:pt x="227167" y="45873"/>
                    <a:pt x="231644" y="53493"/>
                  </a:cubicBezTo>
                  <a:cubicBezTo>
                    <a:pt x="253932" y="91688"/>
                    <a:pt x="258599" y="137408"/>
                    <a:pt x="248217" y="179985"/>
                  </a:cubicBezTo>
                  <a:cubicBezTo>
                    <a:pt x="245455" y="191319"/>
                    <a:pt x="225055" y="205972"/>
                    <a:pt x="219928" y="196749"/>
                  </a:cubicBezTo>
                  <a:cubicBezTo>
                    <a:pt x="214801" y="187526"/>
                    <a:pt x="218499" y="144647"/>
                    <a:pt x="217452" y="124644"/>
                  </a:cubicBezTo>
                  <a:lnTo>
                    <a:pt x="205164" y="25489"/>
                  </a:lnTo>
                  <a:cubicBezTo>
                    <a:pt x="204688" y="16631"/>
                    <a:pt x="203450" y="6439"/>
                    <a:pt x="195830" y="1867"/>
                  </a:cubicBezTo>
                  <a:cubicBezTo>
                    <a:pt x="188686" y="-2419"/>
                    <a:pt x="178780" y="1105"/>
                    <a:pt x="174113" y="8058"/>
                  </a:cubicBezTo>
                  <a:cubicBezTo>
                    <a:pt x="169445" y="15012"/>
                    <a:pt x="169255" y="24060"/>
                    <a:pt x="171446" y="32061"/>
                  </a:cubicBezTo>
                  <a:cubicBezTo>
                    <a:pt x="173636" y="40062"/>
                    <a:pt x="178240" y="38094"/>
                    <a:pt x="181352" y="54826"/>
                  </a:cubicBezTo>
                  <a:cubicBezTo>
                    <a:pt x="184464" y="71558"/>
                    <a:pt x="189638" y="105690"/>
                    <a:pt x="190115" y="132455"/>
                  </a:cubicBezTo>
                  <a:cubicBezTo>
                    <a:pt x="190400" y="150648"/>
                    <a:pt x="185082" y="198399"/>
                    <a:pt x="180399" y="199225"/>
                  </a:cubicBezTo>
                  <a:cubicBezTo>
                    <a:pt x="175716" y="200051"/>
                    <a:pt x="160587" y="151219"/>
                    <a:pt x="162016" y="137408"/>
                  </a:cubicBezTo>
                  <a:cubicBezTo>
                    <a:pt x="165159" y="108071"/>
                    <a:pt x="171922" y="78258"/>
                    <a:pt x="165445" y="49587"/>
                  </a:cubicBezTo>
                  <a:cubicBezTo>
                    <a:pt x="163159" y="39396"/>
                    <a:pt x="155729" y="27489"/>
                    <a:pt x="145538" y="29680"/>
                  </a:cubicBezTo>
                  <a:cubicBezTo>
                    <a:pt x="138584" y="31109"/>
                    <a:pt x="134584" y="38919"/>
                    <a:pt x="134679" y="46063"/>
                  </a:cubicBezTo>
                  <a:cubicBezTo>
                    <a:pt x="134774" y="53207"/>
                    <a:pt x="137632" y="59874"/>
                    <a:pt x="139823" y="66637"/>
                  </a:cubicBezTo>
                  <a:cubicBezTo>
                    <a:pt x="145633" y="85211"/>
                    <a:pt x="145442" y="105023"/>
                    <a:pt x="145157" y="124549"/>
                  </a:cubicBezTo>
                  <a:cubicBezTo>
                    <a:pt x="144871" y="141789"/>
                    <a:pt x="144585" y="159030"/>
                    <a:pt x="144395" y="176270"/>
                  </a:cubicBezTo>
                  <a:cubicBezTo>
                    <a:pt x="144204" y="190938"/>
                    <a:pt x="142109" y="213608"/>
                    <a:pt x="122868" y="214846"/>
                  </a:cubicBezTo>
                  <a:cubicBezTo>
                    <a:pt x="109533" y="215703"/>
                    <a:pt x="104771" y="200559"/>
                    <a:pt x="101913" y="189700"/>
                  </a:cubicBezTo>
                  <a:cubicBezTo>
                    <a:pt x="91817" y="152362"/>
                    <a:pt x="101627" y="103975"/>
                    <a:pt x="106009" y="66161"/>
                  </a:cubicBezTo>
                  <a:cubicBezTo>
                    <a:pt x="106676" y="60160"/>
                    <a:pt x="107438" y="54064"/>
                    <a:pt x="105818" y="48254"/>
                  </a:cubicBezTo>
                  <a:cubicBezTo>
                    <a:pt x="104199" y="42444"/>
                    <a:pt x="99722" y="37014"/>
                    <a:pt x="93817" y="36252"/>
                  </a:cubicBezTo>
                  <a:cubicBezTo>
                    <a:pt x="85816" y="35205"/>
                    <a:pt x="79339" y="42539"/>
                    <a:pt x="75815" y="49778"/>
                  </a:cubicBezTo>
                  <a:cubicBezTo>
                    <a:pt x="63527" y="75019"/>
                    <a:pt x="69528" y="104832"/>
                    <a:pt x="73910" y="132550"/>
                  </a:cubicBezTo>
                  <a:cubicBezTo>
                    <a:pt x="74291" y="134931"/>
                    <a:pt x="74672" y="137408"/>
                    <a:pt x="74957" y="139789"/>
                  </a:cubicBezTo>
                  <a:cubicBezTo>
                    <a:pt x="76958" y="154839"/>
                    <a:pt x="77910" y="170555"/>
                    <a:pt x="74576" y="185509"/>
                  </a:cubicBezTo>
                  <a:cubicBezTo>
                    <a:pt x="71814" y="197606"/>
                    <a:pt x="64956" y="207417"/>
                    <a:pt x="60384" y="218561"/>
                  </a:cubicBezTo>
                  <a:cubicBezTo>
                    <a:pt x="56574" y="227895"/>
                    <a:pt x="52764" y="237230"/>
                    <a:pt x="49335" y="246660"/>
                  </a:cubicBezTo>
                  <a:cubicBezTo>
                    <a:pt x="35619" y="284283"/>
                    <a:pt x="24951" y="322955"/>
                    <a:pt x="16950" y="362198"/>
                  </a:cubicBezTo>
                  <a:cubicBezTo>
                    <a:pt x="-8958" y="488976"/>
                    <a:pt x="-6386" y="622230"/>
                    <a:pt x="33143" y="745865"/>
                  </a:cubicBezTo>
                  <a:cubicBezTo>
                    <a:pt x="95912" y="941985"/>
                    <a:pt x="109152" y="1092099"/>
                    <a:pt x="111438" y="1164393"/>
                  </a:cubicBezTo>
                  <a:lnTo>
                    <a:pt x="111438" y="1394422"/>
                  </a:lnTo>
                  <a:cubicBezTo>
                    <a:pt x="111438" y="1478814"/>
                    <a:pt x="125821" y="1547203"/>
                    <a:pt x="210212" y="1547203"/>
                  </a:cubicBezTo>
                  <a:cubicBezTo>
                    <a:pt x="294604" y="1547203"/>
                    <a:pt x="308987" y="1478814"/>
                    <a:pt x="308987" y="1394422"/>
                  </a:cubicBezTo>
                  <a:lnTo>
                    <a:pt x="308987" y="1193159"/>
                  </a:lnTo>
                  <a:cubicBezTo>
                    <a:pt x="308987" y="895026"/>
                    <a:pt x="357469" y="1014279"/>
                    <a:pt x="394712" y="745865"/>
                  </a:cubicBezTo>
                  <a:cubicBezTo>
                    <a:pt x="413000" y="614325"/>
                    <a:pt x="400236" y="479070"/>
                    <a:pt x="370804" y="350006"/>
                  </a:cubicBezTo>
                  <a:cubicBezTo>
                    <a:pt x="362041" y="311525"/>
                    <a:pt x="351754" y="273330"/>
                    <a:pt x="339371" y="235896"/>
                  </a:cubicBezTo>
                  <a:cubicBezTo>
                    <a:pt x="336800" y="228086"/>
                    <a:pt x="333466" y="220752"/>
                    <a:pt x="330132" y="213417"/>
                  </a:cubicBezTo>
                  <a:lnTo>
                    <a:pt x="329751" y="213036"/>
                  </a:lnTo>
                  <a:close/>
                </a:path>
              </a:pathLst>
            </a:custGeom>
            <a:gradFill flip="none" rotWithShape="1">
              <a:gsLst>
                <a:gs pos="0">
                  <a:schemeClr val="accent1">
                    <a:lumMod val="20000"/>
                    <a:lumOff val="80000"/>
                  </a:schemeClr>
                </a:gs>
                <a:gs pos="31000">
                  <a:srgbClr val="FF9493"/>
                </a:gs>
                <a:gs pos="100000">
                  <a:schemeClr val="accent1">
                    <a:lumMod val="60000"/>
                    <a:lumOff val="40000"/>
                  </a:schemeClr>
                </a:gs>
              </a:gsLst>
              <a:lin ang="16200000" scaled="1"/>
              <a:tileRect/>
            </a:gradFill>
            <a:ln w="12700" cap="flat">
              <a:noFill/>
              <a:prstDash val="solid"/>
              <a:miter/>
            </a:ln>
          </p:spPr>
          <p:txBody>
            <a:bodyPr rtlCol="0" anchor="ctr"/>
            <a:lstStyle/>
            <a:p>
              <a:endParaRPr lang="en-GB"/>
            </a:p>
          </p:txBody>
        </p:sp>
        <p:sp>
          <p:nvSpPr>
            <p:cNvPr id="539" name="Oval 538">
              <a:extLst>
                <a:ext uri="{FF2B5EF4-FFF2-40B4-BE49-F238E27FC236}">
                  <a16:creationId xmlns:a16="http://schemas.microsoft.com/office/drawing/2014/main" id="{F82C43A6-F7AE-E0A7-A01A-1EED9A78BF58}"/>
                </a:ext>
              </a:extLst>
            </p:cNvPr>
            <p:cNvSpPr/>
            <p:nvPr/>
          </p:nvSpPr>
          <p:spPr>
            <a:xfrm>
              <a:off x="12831352" y="5404049"/>
              <a:ext cx="104636" cy="205044"/>
            </a:xfrm>
            <a:prstGeom prst="ellipse">
              <a:avLst/>
            </a:prstGeom>
            <a:solidFill>
              <a:schemeClr val="accent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Oval 539">
              <a:extLst>
                <a:ext uri="{FF2B5EF4-FFF2-40B4-BE49-F238E27FC236}">
                  <a16:creationId xmlns:a16="http://schemas.microsoft.com/office/drawing/2014/main" id="{FDE9DADE-B48C-D5BF-B7E8-3CF12F7B0FE7}"/>
                </a:ext>
              </a:extLst>
            </p:cNvPr>
            <p:cNvSpPr/>
            <p:nvPr/>
          </p:nvSpPr>
          <p:spPr>
            <a:xfrm>
              <a:off x="12724307" y="459812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Oval 540">
              <a:extLst>
                <a:ext uri="{FF2B5EF4-FFF2-40B4-BE49-F238E27FC236}">
                  <a16:creationId xmlns:a16="http://schemas.microsoft.com/office/drawing/2014/main" id="{24CB1DEB-35B0-7B01-7A92-39EF1A4E2584}"/>
                </a:ext>
              </a:extLst>
            </p:cNvPr>
            <p:cNvSpPr/>
            <p:nvPr/>
          </p:nvSpPr>
          <p:spPr>
            <a:xfrm>
              <a:off x="12879065" y="4608797"/>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Oval 541">
              <a:extLst>
                <a:ext uri="{FF2B5EF4-FFF2-40B4-BE49-F238E27FC236}">
                  <a16:creationId xmlns:a16="http://schemas.microsoft.com/office/drawing/2014/main" id="{0F361D7E-6E67-7EB3-8340-28BF8EFB7CF2}"/>
                </a:ext>
              </a:extLst>
            </p:cNvPr>
            <p:cNvSpPr/>
            <p:nvPr/>
          </p:nvSpPr>
          <p:spPr>
            <a:xfrm>
              <a:off x="12825700" y="474221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Oval 542">
              <a:extLst>
                <a:ext uri="{FF2B5EF4-FFF2-40B4-BE49-F238E27FC236}">
                  <a16:creationId xmlns:a16="http://schemas.microsoft.com/office/drawing/2014/main" id="{85B66ED0-15CC-F9A0-F713-FDE1159688B8}"/>
                </a:ext>
              </a:extLst>
            </p:cNvPr>
            <p:cNvSpPr/>
            <p:nvPr/>
          </p:nvSpPr>
          <p:spPr>
            <a:xfrm>
              <a:off x="12943101" y="4774228"/>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Oval 543">
              <a:extLst>
                <a:ext uri="{FF2B5EF4-FFF2-40B4-BE49-F238E27FC236}">
                  <a16:creationId xmlns:a16="http://schemas.microsoft.com/office/drawing/2014/main" id="{745E9370-4F8C-ACDD-F5C1-05B35D6D4AC1}"/>
                </a:ext>
              </a:extLst>
            </p:cNvPr>
            <p:cNvSpPr/>
            <p:nvPr/>
          </p:nvSpPr>
          <p:spPr>
            <a:xfrm>
              <a:off x="12879063" y="4854276"/>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Oval 544">
              <a:extLst>
                <a:ext uri="{FF2B5EF4-FFF2-40B4-BE49-F238E27FC236}">
                  <a16:creationId xmlns:a16="http://schemas.microsoft.com/office/drawing/2014/main" id="{869D9B14-1C64-EE67-23EF-B763A52A3B6C}"/>
                </a:ext>
              </a:extLst>
            </p:cNvPr>
            <p:cNvSpPr/>
            <p:nvPr/>
          </p:nvSpPr>
          <p:spPr>
            <a:xfrm>
              <a:off x="12724306" y="482759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Oval 545">
              <a:extLst>
                <a:ext uri="{FF2B5EF4-FFF2-40B4-BE49-F238E27FC236}">
                  <a16:creationId xmlns:a16="http://schemas.microsoft.com/office/drawing/2014/main" id="{876A7F99-27A8-549B-1993-AFA6DC9F1AF2}"/>
                </a:ext>
              </a:extLst>
            </p:cNvPr>
            <p:cNvSpPr/>
            <p:nvPr/>
          </p:nvSpPr>
          <p:spPr>
            <a:xfrm>
              <a:off x="12772334" y="498235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Oval 546">
              <a:extLst>
                <a:ext uri="{FF2B5EF4-FFF2-40B4-BE49-F238E27FC236}">
                  <a16:creationId xmlns:a16="http://schemas.microsoft.com/office/drawing/2014/main" id="{4C8F6781-8B98-A19E-46CB-E7627623E4C2}"/>
                </a:ext>
              </a:extLst>
            </p:cNvPr>
            <p:cNvSpPr/>
            <p:nvPr/>
          </p:nvSpPr>
          <p:spPr>
            <a:xfrm>
              <a:off x="12905745" y="5009035"/>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8" name="TextBox 547">
            <a:extLst>
              <a:ext uri="{FF2B5EF4-FFF2-40B4-BE49-F238E27FC236}">
                <a16:creationId xmlns:a16="http://schemas.microsoft.com/office/drawing/2014/main" id="{54AD2F9E-9F14-A366-04A0-F4DF96F7D231}"/>
              </a:ext>
            </a:extLst>
          </p:cNvPr>
          <p:cNvSpPr txBox="1"/>
          <p:nvPr/>
        </p:nvSpPr>
        <p:spPr>
          <a:xfrm>
            <a:off x="10428058" y="3222672"/>
            <a:ext cx="583998" cy="387908"/>
          </a:xfrm>
          <a:prstGeom prst="roundRect">
            <a:avLst/>
          </a:prstGeom>
          <a:noFill/>
          <a:ln>
            <a:noFill/>
          </a:ln>
        </p:spPr>
        <p:txBody>
          <a:bodyPr wrap="square" rtlCol="0" anchor="ctr">
            <a:spAutoFit/>
          </a:bodyPr>
          <a:lstStyle/>
          <a:p>
            <a:pPr algn="ctr">
              <a:lnSpc>
                <a:spcPts val="1000"/>
              </a:lnSpc>
            </a:pPr>
            <a:r>
              <a:rPr lang="en-GB" sz="1000"/>
              <a:t>Tuft</a:t>
            </a:r>
            <a:br>
              <a:rPr lang="en-GB" sz="1000"/>
            </a:br>
            <a:r>
              <a:rPr lang="en-GB" sz="1000"/>
              <a:t>cell</a:t>
            </a:r>
          </a:p>
        </p:txBody>
      </p:sp>
      <p:grpSp>
        <p:nvGrpSpPr>
          <p:cNvPr id="549" name="Group 548">
            <a:extLst>
              <a:ext uri="{FF2B5EF4-FFF2-40B4-BE49-F238E27FC236}">
                <a16:creationId xmlns:a16="http://schemas.microsoft.com/office/drawing/2014/main" id="{EFA8AB13-5992-71D5-F5D9-6EE95459394C}"/>
              </a:ext>
            </a:extLst>
          </p:cNvPr>
          <p:cNvGrpSpPr/>
          <p:nvPr/>
        </p:nvGrpSpPr>
        <p:grpSpPr>
          <a:xfrm>
            <a:off x="9901729" y="3046877"/>
            <a:ext cx="264895" cy="164235"/>
            <a:chOff x="4462491" y="1199153"/>
            <a:chExt cx="258057" cy="159995"/>
          </a:xfrm>
        </p:grpSpPr>
        <p:sp>
          <p:nvSpPr>
            <p:cNvPr id="550" name="Freeform 634">
              <a:extLst>
                <a:ext uri="{FF2B5EF4-FFF2-40B4-BE49-F238E27FC236}">
                  <a16:creationId xmlns:a16="http://schemas.microsoft.com/office/drawing/2014/main" id="{A8F61EB2-E06E-41AD-DE14-00315E0F3F5D}"/>
                </a:ext>
              </a:extLst>
            </p:cNvPr>
            <p:cNvSpPr/>
            <p:nvPr/>
          </p:nvSpPr>
          <p:spPr>
            <a:xfrm>
              <a:off x="4462491" y="1199153"/>
              <a:ext cx="258057" cy="159995"/>
            </a:xfrm>
            <a:custGeom>
              <a:avLst/>
              <a:gdLst>
                <a:gd name="connsiteX0" fmla="*/ 257937 w 258057"/>
                <a:gd name="connsiteY0" fmla="*/ 122305 h 159995"/>
                <a:gd name="connsiteX1" fmla="*/ 230315 w 258057"/>
                <a:gd name="connsiteY1" fmla="*/ 159995 h 159995"/>
                <a:gd name="connsiteX2" fmla="*/ 28384 w 258057"/>
                <a:gd name="connsiteY2" fmla="*/ 159995 h 159995"/>
                <a:gd name="connsiteX3" fmla="*/ 0 w 258057"/>
                <a:gd name="connsiteY3" fmla="*/ 123153 h 159995"/>
                <a:gd name="connsiteX4" fmla="*/ 0 w 258057"/>
                <a:gd name="connsiteY4" fmla="*/ 65958 h 159995"/>
                <a:gd name="connsiteX5" fmla="*/ 66675 w 258057"/>
                <a:gd name="connsiteY5" fmla="*/ 0 h 159995"/>
                <a:gd name="connsiteX6" fmla="*/ 191262 w 258057"/>
                <a:gd name="connsiteY6" fmla="*/ 0 h 159995"/>
                <a:gd name="connsiteX7" fmla="*/ 257937 w 258057"/>
                <a:gd name="connsiteY7" fmla="*/ 65958 h 159995"/>
                <a:gd name="connsiteX8" fmla="*/ 257937 w 258057"/>
                <a:gd name="connsiteY8" fmla="*/ 122305 h 159995"/>
                <a:gd name="connsiteX9" fmla="*/ 257937 w 258057"/>
                <a:gd name="connsiteY9" fmla="*/ 122305 h 1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057" h="159995">
                  <a:moveTo>
                    <a:pt x="257937" y="122305"/>
                  </a:moveTo>
                  <a:cubicBezTo>
                    <a:pt x="257937" y="151421"/>
                    <a:pt x="261461" y="159995"/>
                    <a:pt x="230315" y="159995"/>
                  </a:cubicBezTo>
                  <a:lnTo>
                    <a:pt x="28384" y="159995"/>
                  </a:lnTo>
                  <a:cubicBezTo>
                    <a:pt x="5239" y="159995"/>
                    <a:pt x="0" y="159430"/>
                    <a:pt x="0" y="123153"/>
                  </a:cubicBezTo>
                  <a:lnTo>
                    <a:pt x="0" y="65958"/>
                  </a:lnTo>
                  <a:cubicBezTo>
                    <a:pt x="0" y="29681"/>
                    <a:pt x="30004" y="0"/>
                    <a:pt x="66675" y="0"/>
                  </a:cubicBezTo>
                  <a:lnTo>
                    <a:pt x="191262" y="0"/>
                  </a:lnTo>
                  <a:cubicBezTo>
                    <a:pt x="227933" y="0"/>
                    <a:pt x="257937" y="29681"/>
                    <a:pt x="257937" y="65958"/>
                  </a:cubicBezTo>
                  <a:lnTo>
                    <a:pt x="257937" y="122305"/>
                  </a:lnTo>
                  <a:lnTo>
                    <a:pt x="257937" y="122305"/>
                  </a:lnTo>
                  <a:close/>
                </a:path>
              </a:pathLst>
            </a:custGeom>
            <a:solidFill>
              <a:srgbClr val="F19C67"/>
            </a:solidFill>
            <a:ln w="7144" cap="flat">
              <a:solidFill>
                <a:srgbClr val="CC6633"/>
              </a:solidFill>
              <a:prstDash val="solid"/>
              <a:miter/>
            </a:ln>
          </p:spPr>
          <p:txBody>
            <a:bodyPr rtlCol="0" anchor="ctr"/>
            <a:lstStyle/>
            <a:p>
              <a:endParaRPr lang="en-US"/>
            </a:p>
          </p:txBody>
        </p:sp>
        <p:sp>
          <p:nvSpPr>
            <p:cNvPr id="551" name="Freeform 635">
              <a:extLst>
                <a:ext uri="{FF2B5EF4-FFF2-40B4-BE49-F238E27FC236}">
                  <a16:creationId xmlns:a16="http://schemas.microsoft.com/office/drawing/2014/main" id="{7AFE392A-92FA-9EDA-6515-E0AAC9D41BD2}"/>
                </a:ext>
              </a:extLst>
            </p:cNvPr>
            <p:cNvSpPr/>
            <p:nvPr/>
          </p:nvSpPr>
          <p:spPr>
            <a:xfrm>
              <a:off x="4551359" y="1235995"/>
              <a:ext cx="74675" cy="81034"/>
            </a:xfrm>
            <a:custGeom>
              <a:avLst/>
              <a:gdLst>
                <a:gd name="connsiteX0" fmla="*/ 74676 w 74675"/>
                <a:gd name="connsiteY0" fmla="*/ 40517 h 81034"/>
                <a:gd name="connsiteX1" fmla="*/ 37338 w 74675"/>
                <a:gd name="connsiteY1" fmla="*/ 81034 h 81034"/>
                <a:gd name="connsiteX2" fmla="*/ 0 w 74675"/>
                <a:gd name="connsiteY2" fmla="*/ 40517 h 81034"/>
                <a:gd name="connsiteX3" fmla="*/ 37338 w 74675"/>
                <a:gd name="connsiteY3" fmla="*/ 0 h 81034"/>
                <a:gd name="connsiteX4" fmla="*/ 74676 w 74675"/>
                <a:gd name="connsiteY4" fmla="*/ 40517 h 8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81034">
                  <a:moveTo>
                    <a:pt x="74676" y="40517"/>
                  </a:moveTo>
                  <a:cubicBezTo>
                    <a:pt x="74676" y="62894"/>
                    <a:pt x="57959" y="81034"/>
                    <a:pt x="37338" y="81034"/>
                  </a:cubicBezTo>
                  <a:cubicBezTo>
                    <a:pt x="16717" y="81034"/>
                    <a:pt x="0" y="62894"/>
                    <a:pt x="0" y="40517"/>
                  </a:cubicBezTo>
                  <a:cubicBezTo>
                    <a:pt x="0" y="18140"/>
                    <a:pt x="16717" y="0"/>
                    <a:pt x="37338" y="0"/>
                  </a:cubicBezTo>
                  <a:cubicBezTo>
                    <a:pt x="57959" y="0"/>
                    <a:pt x="74676" y="18140"/>
                    <a:pt x="74676" y="40517"/>
                  </a:cubicBezTo>
                  <a:close/>
                </a:path>
              </a:pathLst>
            </a:custGeom>
            <a:solidFill>
              <a:srgbClr val="CF6E3D"/>
            </a:solidFill>
            <a:ln w="9525" cap="flat">
              <a:noFill/>
              <a:prstDash val="solid"/>
              <a:miter/>
            </a:ln>
          </p:spPr>
          <p:txBody>
            <a:bodyPr rtlCol="0" anchor="ctr"/>
            <a:lstStyle/>
            <a:p>
              <a:endParaRPr lang="en-US"/>
            </a:p>
          </p:txBody>
        </p:sp>
      </p:grpSp>
      <p:sp>
        <p:nvSpPr>
          <p:cNvPr id="553" name="Oval 552">
            <a:extLst>
              <a:ext uri="{FF2B5EF4-FFF2-40B4-BE49-F238E27FC236}">
                <a16:creationId xmlns:a16="http://schemas.microsoft.com/office/drawing/2014/main" id="{F23AAC43-B7BE-BB73-773E-99928AB1E000}"/>
              </a:ext>
            </a:extLst>
          </p:cNvPr>
          <p:cNvSpPr/>
          <p:nvPr/>
        </p:nvSpPr>
        <p:spPr>
          <a:xfrm rot="16200000">
            <a:off x="12799540" y="1096477"/>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627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C131-F5C0-3325-6F06-A0B39DF77F3B}"/>
              </a:ext>
            </a:extLst>
          </p:cNvPr>
          <p:cNvSpPr>
            <a:spLocks noGrp="1"/>
          </p:cNvSpPr>
          <p:nvPr>
            <p:ph type="title"/>
          </p:nvPr>
        </p:nvSpPr>
        <p:spPr/>
        <p:txBody>
          <a:bodyPr/>
          <a:lstStyle/>
          <a:p>
            <a:r>
              <a:rPr lang="en-GB" dirty="0"/>
              <a:t>Role of TSLP, IL-25 and IL-33 in allergic rhinitis</a:t>
            </a:r>
            <a:r>
              <a:rPr lang="en-GB" baseline="30000" dirty="0"/>
              <a:t>1–4</a:t>
            </a:r>
            <a:endParaRPr lang="en-US" baseline="30000" dirty="0"/>
          </a:p>
        </p:txBody>
      </p:sp>
      <p:sp>
        <p:nvSpPr>
          <p:cNvPr id="3" name="Content Placeholder 2">
            <a:extLst>
              <a:ext uri="{FF2B5EF4-FFF2-40B4-BE49-F238E27FC236}">
                <a16:creationId xmlns:a16="http://schemas.microsoft.com/office/drawing/2014/main" id="{801626FD-08D8-A471-8BFB-C501D884D2CE}"/>
              </a:ext>
            </a:extLst>
          </p:cNvPr>
          <p:cNvSpPr>
            <a:spLocks noGrp="1"/>
          </p:cNvSpPr>
          <p:nvPr>
            <p:ph idx="1"/>
          </p:nvPr>
        </p:nvSpPr>
        <p:spPr>
          <a:xfrm>
            <a:off x="548282" y="1404000"/>
            <a:ext cx="4938116" cy="4452238"/>
          </a:xfrm>
        </p:spPr>
        <p:txBody>
          <a:bodyPr/>
          <a:lstStyle/>
          <a:p>
            <a:r>
              <a:rPr lang="en-GB" sz="1800" dirty="0"/>
              <a:t>In patients with allergic rhinitis, </a:t>
            </a:r>
            <a:r>
              <a:rPr lang="en-GB" sz="1800" b="1" dirty="0">
                <a:solidFill>
                  <a:schemeClr val="tx2"/>
                </a:solidFill>
              </a:rPr>
              <a:t>TSLP</a:t>
            </a:r>
            <a:r>
              <a:rPr lang="en-GB" sz="1800" dirty="0"/>
              <a:t>, </a:t>
            </a:r>
            <a:r>
              <a:rPr lang="en-GB" sz="1800" b="1" dirty="0">
                <a:solidFill>
                  <a:schemeClr val="tx2"/>
                </a:solidFill>
              </a:rPr>
              <a:t>IL-33</a:t>
            </a:r>
            <a:r>
              <a:rPr lang="en-GB" sz="1800" dirty="0"/>
              <a:t> and </a:t>
            </a:r>
            <a:r>
              <a:rPr lang="en-GB" sz="1800" b="1" dirty="0">
                <a:solidFill>
                  <a:schemeClr val="tx2"/>
                </a:solidFill>
              </a:rPr>
              <a:t>IL-25</a:t>
            </a:r>
            <a:r>
              <a:rPr lang="en-GB" sz="1800" dirty="0"/>
              <a:t> are released following allergen exposure, leading to T2 inflammation through the cytokines IL-4, IL-5 and IL-13</a:t>
            </a:r>
            <a:r>
              <a:rPr lang="en-GB" sz="1800" baseline="30000" dirty="0"/>
              <a:t>1–3</a:t>
            </a:r>
          </a:p>
          <a:p>
            <a:r>
              <a:rPr lang="en-GB" sz="1800" dirty="0"/>
              <a:t>These epithelial cytokines play a role in the initiation and maintenance of T2 inflammation through production of IL-4, IL-5 and IL-13,</a:t>
            </a:r>
            <a:r>
              <a:rPr lang="en-GB" sz="1800" baseline="30000" dirty="0"/>
              <a:t>1–4 </a:t>
            </a:r>
            <a:br>
              <a:rPr lang="en-GB" sz="1800" baseline="30000" dirty="0"/>
            </a:br>
            <a:r>
              <a:rPr lang="en-GB" sz="1800" dirty="0"/>
              <a:t>all of which can lead to </a:t>
            </a:r>
            <a:r>
              <a:rPr lang="en-GB" sz="1800" b="1" dirty="0">
                <a:solidFill>
                  <a:schemeClr val="tx2"/>
                </a:solidFill>
              </a:rPr>
              <a:t>chronic allergic symptoms and inflammation </a:t>
            </a:r>
            <a:r>
              <a:rPr lang="en-GB" sz="1800" dirty="0"/>
              <a:t>in allergic rhinitis, as well as </a:t>
            </a:r>
            <a:r>
              <a:rPr lang="en-GB" sz="1800" b="1" dirty="0">
                <a:solidFill>
                  <a:schemeClr val="tx2"/>
                </a:solidFill>
              </a:rPr>
              <a:t>remodelling and nasal hyperresponsiveness</a:t>
            </a:r>
            <a:r>
              <a:rPr lang="en-GB" sz="1800" baseline="30000" dirty="0"/>
              <a:t>1,2</a:t>
            </a:r>
            <a:endParaRPr lang="en-US" sz="1800" baseline="30000" dirty="0"/>
          </a:p>
        </p:txBody>
      </p:sp>
      <p:sp>
        <p:nvSpPr>
          <p:cNvPr id="4" name="Content Placeholder 3">
            <a:extLst>
              <a:ext uri="{FF2B5EF4-FFF2-40B4-BE49-F238E27FC236}">
                <a16:creationId xmlns:a16="http://schemas.microsoft.com/office/drawing/2014/main" id="{EA2D8D92-91CE-3C5F-6272-ED9F2AC2CED6}"/>
              </a:ext>
            </a:extLst>
          </p:cNvPr>
          <p:cNvSpPr>
            <a:spLocks noGrp="1"/>
          </p:cNvSpPr>
          <p:nvPr>
            <p:ph sz="quarter" idx="13"/>
          </p:nvPr>
        </p:nvSpPr>
        <p:spPr/>
        <p:txBody>
          <a:bodyPr/>
          <a:lstStyle/>
          <a:p>
            <a:r>
              <a:rPr lang="en-US" dirty="0">
                <a:latin typeface="+mn-lt"/>
              </a:rPr>
              <a:t>IgE, immunoglobulin E; IL, interleukin; T2, Type 2; TSLP, thymic stromal lymphopoeitin</a:t>
            </a:r>
          </a:p>
          <a:p>
            <a:r>
              <a:rPr lang="en-US" dirty="0">
                <a:latin typeface="+mn-lt"/>
              </a:rPr>
              <a:t>1. </a:t>
            </a:r>
            <a:r>
              <a:rPr kumimoji="0" lang="da-DK" sz="800" b="0" i="0" u="none" strike="noStrike" kern="1200" cap="none" spc="20" normalizeH="0" baseline="0" noProof="0" dirty="0">
                <a:ln>
                  <a:noFill/>
                </a:ln>
                <a:effectLst/>
                <a:uLnTx/>
                <a:uFillTx/>
                <a:latin typeface="+mn-lt"/>
                <a:ea typeface="+mn-ea"/>
                <a:cs typeface="+mn-cs"/>
              </a:rPr>
              <a:t>Yii AC, et al. Allergy 2018;73:1964–1978</a:t>
            </a:r>
            <a:r>
              <a:rPr lang="en-US" b="0" i="0" dirty="0">
                <a:solidFill>
                  <a:srgbClr val="707070"/>
                </a:solidFill>
                <a:effectLst/>
                <a:latin typeface="+mn-lt"/>
              </a:rPr>
              <a:t>; 2. </a:t>
            </a:r>
            <a:r>
              <a:rPr lang="en-GB" b="0" i="0" dirty="0">
                <a:solidFill>
                  <a:srgbClr val="707070"/>
                </a:solidFill>
                <a:effectLst/>
                <a:latin typeface="+mn-lt"/>
              </a:rPr>
              <a:t>Sin B, </a:t>
            </a:r>
            <a:r>
              <a:rPr lang="en-GB" b="0" i="0" dirty="0" err="1">
                <a:solidFill>
                  <a:srgbClr val="707070"/>
                </a:solidFill>
                <a:effectLst/>
                <a:latin typeface="+mn-lt"/>
              </a:rPr>
              <a:t>Togias</a:t>
            </a:r>
            <a:r>
              <a:rPr lang="en-GB" b="0" i="0" dirty="0">
                <a:solidFill>
                  <a:srgbClr val="707070"/>
                </a:solidFill>
                <a:effectLst/>
                <a:latin typeface="+mn-lt"/>
              </a:rPr>
              <a:t> A. Proc Am </a:t>
            </a:r>
            <a:r>
              <a:rPr lang="en-GB" b="0" i="0" dirty="0" err="1">
                <a:solidFill>
                  <a:srgbClr val="707070"/>
                </a:solidFill>
                <a:effectLst/>
                <a:latin typeface="+mn-lt"/>
              </a:rPr>
              <a:t>Thorac</a:t>
            </a:r>
            <a:r>
              <a:rPr lang="en-GB" b="0" i="0" dirty="0">
                <a:solidFill>
                  <a:srgbClr val="707070"/>
                </a:solidFill>
                <a:effectLst/>
                <a:latin typeface="+mn-lt"/>
              </a:rPr>
              <a:t> Soc 2011;8:106–114; 3. Wise SK, et al. Int Forum Allergy </a:t>
            </a:r>
            <a:r>
              <a:rPr lang="en-GB" b="0" i="0" dirty="0" err="1">
                <a:solidFill>
                  <a:srgbClr val="707070"/>
                </a:solidFill>
                <a:effectLst/>
                <a:latin typeface="+mn-lt"/>
              </a:rPr>
              <a:t>Rhinol</a:t>
            </a:r>
            <a:r>
              <a:rPr lang="en-GB" b="0" i="0" dirty="0">
                <a:solidFill>
                  <a:srgbClr val="707070"/>
                </a:solidFill>
                <a:effectLst/>
                <a:latin typeface="+mn-lt"/>
              </a:rPr>
              <a:t> 2018;8:108–352; 4. </a:t>
            </a:r>
            <a:r>
              <a:rPr lang="fr-FR" b="0" i="0" dirty="0">
                <a:solidFill>
                  <a:srgbClr val="707070"/>
                </a:solidFill>
                <a:effectLst/>
                <a:latin typeface="+mn-lt"/>
              </a:rPr>
              <a:t>Bousquet J, et al. Nat </a:t>
            </a:r>
            <a:r>
              <a:rPr lang="fr-FR" b="0" i="0" dirty="0" err="1">
                <a:solidFill>
                  <a:srgbClr val="707070"/>
                </a:solidFill>
                <a:effectLst/>
                <a:latin typeface="+mn-lt"/>
              </a:rPr>
              <a:t>Rev</a:t>
            </a:r>
            <a:r>
              <a:rPr lang="fr-FR" b="0" i="0" dirty="0">
                <a:solidFill>
                  <a:srgbClr val="707070"/>
                </a:solidFill>
                <a:effectLst/>
                <a:latin typeface="+mn-lt"/>
              </a:rPr>
              <a:t> Dis </a:t>
            </a:r>
            <a:r>
              <a:rPr lang="fr-FR" b="0" i="0" dirty="0" err="1">
                <a:solidFill>
                  <a:srgbClr val="707070"/>
                </a:solidFill>
                <a:effectLst/>
                <a:latin typeface="+mn-lt"/>
              </a:rPr>
              <a:t>Primers</a:t>
            </a:r>
            <a:r>
              <a:rPr lang="fr-FR" b="0" i="0" dirty="0">
                <a:solidFill>
                  <a:srgbClr val="707070"/>
                </a:solidFill>
                <a:effectLst/>
                <a:latin typeface="+mn-lt"/>
              </a:rPr>
              <a:t> 2020;6:95</a:t>
            </a:r>
            <a:endParaRPr lang="en-US" dirty="0">
              <a:latin typeface="+mn-lt"/>
            </a:endParaRPr>
          </a:p>
        </p:txBody>
      </p:sp>
      <p:sp>
        <p:nvSpPr>
          <p:cNvPr id="5" name="Rectangle 4">
            <a:extLst>
              <a:ext uri="{FF2B5EF4-FFF2-40B4-BE49-F238E27FC236}">
                <a16:creationId xmlns:a16="http://schemas.microsoft.com/office/drawing/2014/main" id="{1FF73927-0231-C4E5-BBB6-26CB27104A7B}"/>
              </a:ext>
            </a:extLst>
          </p:cNvPr>
          <p:cNvSpPr/>
          <p:nvPr/>
        </p:nvSpPr>
        <p:spPr>
          <a:xfrm>
            <a:off x="6267451" y="1395351"/>
            <a:ext cx="2242823" cy="335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Early phase</a:t>
            </a:r>
            <a:r>
              <a:rPr lang="en-GB" b="1" baseline="30000">
                <a:solidFill>
                  <a:schemeClr val="bg1"/>
                </a:solidFill>
              </a:rPr>
              <a:t>1,2</a:t>
            </a:r>
          </a:p>
        </p:txBody>
      </p:sp>
      <p:sp>
        <p:nvSpPr>
          <p:cNvPr id="6" name="Rectangle 5">
            <a:extLst>
              <a:ext uri="{FF2B5EF4-FFF2-40B4-BE49-F238E27FC236}">
                <a16:creationId xmlns:a16="http://schemas.microsoft.com/office/drawing/2014/main" id="{F2C3939C-82BB-7B89-0A52-29224C95435C}"/>
              </a:ext>
            </a:extLst>
          </p:cNvPr>
          <p:cNvSpPr/>
          <p:nvPr/>
        </p:nvSpPr>
        <p:spPr>
          <a:xfrm>
            <a:off x="9188282" y="1389951"/>
            <a:ext cx="2242823" cy="335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Late phase</a:t>
            </a:r>
            <a:r>
              <a:rPr lang="en-GB" b="1" baseline="30000">
                <a:solidFill>
                  <a:schemeClr val="bg1"/>
                </a:solidFill>
              </a:rPr>
              <a:t>1,3,4</a:t>
            </a:r>
          </a:p>
        </p:txBody>
      </p:sp>
      <p:sp>
        <p:nvSpPr>
          <p:cNvPr id="48" name="Rectangle: Rounded Corners 47">
            <a:extLst>
              <a:ext uri="{FF2B5EF4-FFF2-40B4-BE49-F238E27FC236}">
                <a16:creationId xmlns:a16="http://schemas.microsoft.com/office/drawing/2014/main" id="{D1AF1E38-DB91-0F4A-ACD8-5951AFDE127F}"/>
              </a:ext>
            </a:extLst>
          </p:cNvPr>
          <p:cNvSpPr/>
          <p:nvPr/>
        </p:nvSpPr>
        <p:spPr>
          <a:xfrm>
            <a:off x="6267449" y="2336515"/>
            <a:ext cx="2242823" cy="9291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Allergen binding </a:t>
            </a:r>
            <a:br>
              <a:rPr lang="en-GB" b="1" dirty="0">
                <a:solidFill>
                  <a:schemeClr val="tx2"/>
                </a:solidFill>
              </a:rPr>
            </a:br>
            <a:r>
              <a:rPr lang="en-GB" b="1" dirty="0">
                <a:solidFill>
                  <a:schemeClr val="tx2"/>
                </a:solidFill>
              </a:rPr>
              <a:t>to IgE and inflammatory cells</a:t>
            </a:r>
          </a:p>
        </p:txBody>
      </p:sp>
      <p:sp>
        <p:nvSpPr>
          <p:cNvPr id="59" name="Rectangle: Rounded Corners 58">
            <a:extLst>
              <a:ext uri="{FF2B5EF4-FFF2-40B4-BE49-F238E27FC236}">
                <a16:creationId xmlns:a16="http://schemas.microsoft.com/office/drawing/2014/main" id="{935BD7D2-8F1D-EF3E-82A7-D60CAB475F2A}"/>
              </a:ext>
            </a:extLst>
          </p:cNvPr>
          <p:cNvSpPr/>
          <p:nvPr/>
        </p:nvSpPr>
        <p:spPr>
          <a:xfrm>
            <a:off x="6276702" y="3858650"/>
            <a:ext cx="2242823" cy="6323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Mast cell degranulation</a:t>
            </a:r>
          </a:p>
        </p:txBody>
      </p:sp>
      <p:sp>
        <p:nvSpPr>
          <p:cNvPr id="60" name="Rectangle: Rounded Corners 59">
            <a:extLst>
              <a:ext uri="{FF2B5EF4-FFF2-40B4-BE49-F238E27FC236}">
                <a16:creationId xmlns:a16="http://schemas.microsoft.com/office/drawing/2014/main" id="{C9DB0A55-C3E2-E031-EB16-EA05C0A46845}"/>
              </a:ext>
            </a:extLst>
          </p:cNvPr>
          <p:cNvSpPr/>
          <p:nvPr/>
        </p:nvSpPr>
        <p:spPr>
          <a:xfrm>
            <a:off x="6276702" y="5095034"/>
            <a:ext cx="2242823" cy="4629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Allergic symptoms</a:t>
            </a:r>
          </a:p>
        </p:txBody>
      </p:sp>
      <p:sp>
        <p:nvSpPr>
          <p:cNvPr id="61" name="Rectangle: Rounded Corners 60">
            <a:extLst>
              <a:ext uri="{FF2B5EF4-FFF2-40B4-BE49-F238E27FC236}">
                <a16:creationId xmlns:a16="http://schemas.microsoft.com/office/drawing/2014/main" id="{6520CB32-6A27-76D8-A94F-878430A0DE56}"/>
              </a:ext>
            </a:extLst>
          </p:cNvPr>
          <p:cNvSpPr/>
          <p:nvPr/>
        </p:nvSpPr>
        <p:spPr>
          <a:xfrm>
            <a:off x="9188281" y="2335861"/>
            <a:ext cx="2242823" cy="4629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Allergen exposure</a:t>
            </a:r>
          </a:p>
        </p:txBody>
      </p:sp>
      <p:sp>
        <p:nvSpPr>
          <p:cNvPr id="62" name="Rectangle: Rounded Corners 61">
            <a:extLst>
              <a:ext uri="{FF2B5EF4-FFF2-40B4-BE49-F238E27FC236}">
                <a16:creationId xmlns:a16="http://schemas.microsoft.com/office/drawing/2014/main" id="{7051765A-8577-3A7F-5FE8-94F4E3DCD2A2}"/>
              </a:ext>
            </a:extLst>
          </p:cNvPr>
          <p:cNvSpPr/>
          <p:nvPr/>
        </p:nvSpPr>
        <p:spPr>
          <a:xfrm>
            <a:off x="9188280" y="3572900"/>
            <a:ext cx="2242823" cy="6323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Release of TSLP, </a:t>
            </a:r>
            <a:br>
              <a:rPr lang="en-GB" b="1">
                <a:solidFill>
                  <a:schemeClr val="tx2"/>
                </a:solidFill>
              </a:rPr>
            </a:br>
            <a:r>
              <a:rPr lang="en-GB" b="1">
                <a:solidFill>
                  <a:schemeClr val="tx2"/>
                </a:solidFill>
              </a:rPr>
              <a:t>IL-33 and IL-25</a:t>
            </a:r>
          </a:p>
        </p:txBody>
      </p:sp>
      <p:cxnSp>
        <p:nvCxnSpPr>
          <p:cNvPr id="63" name="Straight Arrow Connector 62">
            <a:extLst>
              <a:ext uri="{FF2B5EF4-FFF2-40B4-BE49-F238E27FC236}">
                <a16:creationId xmlns:a16="http://schemas.microsoft.com/office/drawing/2014/main" id="{94DF0749-C093-1667-8A97-CE97373DE7D8}"/>
              </a:ext>
            </a:extLst>
          </p:cNvPr>
          <p:cNvCxnSpPr>
            <a:cxnSpLocks/>
          </p:cNvCxnSpPr>
          <p:nvPr/>
        </p:nvCxnSpPr>
        <p:spPr>
          <a:xfrm>
            <a:off x="7388862" y="1827498"/>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7E36DBE-690A-E083-883C-28C33C800296}"/>
              </a:ext>
            </a:extLst>
          </p:cNvPr>
          <p:cNvCxnSpPr/>
          <p:nvPr/>
        </p:nvCxnSpPr>
        <p:spPr>
          <a:xfrm>
            <a:off x="7398113" y="3358015"/>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F7E5D7B-CCA7-D0AD-41A0-743FB417082A}"/>
              </a:ext>
            </a:extLst>
          </p:cNvPr>
          <p:cNvCxnSpPr/>
          <p:nvPr/>
        </p:nvCxnSpPr>
        <p:spPr>
          <a:xfrm>
            <a:off x="7397836" y="4589283"/>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6ED8C6B-3B32-D1ED-B594-133A104270F8}"/>
              </a:ext>
            </a:extLst>
          </p:cNvPr>
          <p:cNvCxnSpPr>
            <a:cxnSpLocks/>
          </p:cNvCxnSpPr>
          <p:nvPr/>
        </p:nvCxnSpPr>
        <p:spPr>
          <a:xfrm>
            <a:off x="10309693" y="1842712"/>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C3136E9-069C-24B2-CE5D-3DB4224D5670}"/>
              </a:ext>
            </a:extLst>
          </p:cNvPr>
          <p:cNvCxnSpPr>
            <a:cxnSpLocks/>
          </p:cNvCxnSpPr>
          <p:nvPr/>
        </p:nvCxnSpPr>
        <p:spPr>
          <a:xfrm>
            <a:off x="10309691" y="2981755"/>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569259"/>
      </p:ext>
    </p:extLst>
  </p:cSld>
  <p:clrMapOvr>
    <a:masterClrMapping/>
  </p:clrMapOvr>
</p:sld>
</file>

<file path=ppt/theme/theme1.xml><?xml version="1.0" encoding="utf-8"?>
<a:theme xmlns:a="http://schemas.openxmlformats.org/drawingml/2006/main" name="EpiCentral TIDY">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iCentral TIDY" id="{587C20CA-A5B5-46DD-AE7E-E82228CBC5EA}" vid="{A81A5F53-2A8E-4622-9B82-293061C351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9" ma:contentTypeDescription="Create a new document." ma:contentTypeScope="" ma:versionID="cecaaddd96b45e742fedc37e6fbd5ac0">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50c81708ccc5120d30f8e0b5e99aa3c1"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C6E304E6C9847448629359ADD98C8B4" ma:contentTypeVersion="17" ma:contentTypeDescription="Create a new document." ma:contentTypeScope="" ma:versionID="2ba4470869a97c846ee1eb2024b9227f">
  <xsd:schema xmlns:xsd="http://www.w3.org/2001/XMLSchema" xmlns:xs="http://www.w3.org/2001/XMLSchema" xmlns:p="http://schemas.microsoft.com/office/2006/metadata/properties" xmlns:ns2="44a56295-c29e-4898-8136-a54736c65b82" xmlns:ns3="82d58f64-ac48-4d4d-892d-553fd5842fa2" xmlns:ns4="0045b12c-ac5e-48dd-9a19-1f18f2481997" targetNamespace="http://schemas.microsoft.com/office/2006/metadata/properties" ma:root="true" ma:fieldsID="805c4d84ea465614dc3e97f81701b3ef" ns2:_="" ns3:_="" ns4:_="">
    <xsd:import namespace="44a56295-c29e-4898-8136-a54736c65b82"/>
    <xsd:import namespace="82d58f64-ac48-4d4d-892d-553fd5842fa2"/>
    <xsd:import namespace="0045b12c-ac5e-48dd-9a19-1f18f2481997"/>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4:SharedWithUsers" minOccurs="0"/>
                <xsd:element ref="ns4:SharedWithDetails"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element name="TaxCatchAll" ma:index="25" nillable="true" ma:displayName="Taxonomy Catch All Column" ma:hidden="true" ma:list="{6d8e7a40-2093-412d-b2c7-963d2af015cc}" ma:internalName="TaxCatchAll" ma:showField="CatchAllData" ma:web="0045b12c-ac5e-48dd-9a19-1f18f24819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d58f64-ac48-4d4d-892d-553fd5842f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45b12c-ac5e-48dd-9a19-1f18f248199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155137-5214-449C-8806-85D323C5EAB8}">
  <ds:schemaRefs>
    <ds:schemaRef ds:uri="http://purl.org/dc/terms/"/>
    <ds:schemaRef ds:uri="http://purl.org/dc/dcmitype/"/>
    <ds:schemaRef ds:uri="http://schemas.microsoft.com/office/2006/documentManagement/types"/>
    <ds:schemaRef ds:uri="18ce686f-ec55-47ba-93ac-4e1affdd0871"/>
    <ds:schemaRef ds:uri="http://purl.org/dc/elements/1.1/"/>
    <ds:schemaRef ds:uri="f0fe46a7-c1fe-44cb-b57a-c90be0d90d64"/>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2d58f64-ac48-4d4d-892d-553fd5842fa2"/>
    <ds:schemaRef ds:uri="44a56295-c29e-4898-8136-a54736c65b82"/>
  </ds:schemaRefs>
</ds:datastoreItem>
</file>

<file path=customXml/itemProps2.xml><?xml version="1.0" encoding="utf-8"?>
<ds:datastoreItem xmlns:ds="http://schemas.openxmlformats.org/officeDocument/2006/customXml" ds:itemID="{72393771-0B15-4338-98C6-06AB58350DE2}"/>
</file>

<file path=customXml/itemProps3.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4.xml><?xml version="1.0" encoding="utf-8"?>
<ds:datastoreItem xmlns:ds="http://schemas.openxmlformats.org/officeDocument/2006/customXml" ds:itemID="{43C7679E-E6E2-472C-8A0C-5DAF09C0A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56295-c29e-4898-8136-a54736c65b82"/>
    <ds:schemaRef ds:uri="82d58f64-ac48-4d4d-892d-553fd5842fa2"/>
    <ds:schemaRef ds:uri="0045b12c-ac5e-48dd-9a19-1f18f2481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1498</TotalTime>
  <Words>4145</Words>
  <Application>Microsoft Office PowerPoint</Application>
  <PresentationFormat>宽屏</PresentationFormat>
  <Paragraphs>371</Paragraphs>
  <Slides>13</Slides>
  <Notes>12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13</vt:i4>
      </vt:variant>
    </vt:vector>
  </HeadingPairs>
  <TitlesOfParts>
    <vt:vector size="18" baseType="lpstr">
      <vt:lpstr>굴림</vt:lpstr>
      <vt:lpstr>Arial</vt:lpstr>
      <vt:lpstr>Calibri</vt:lpstr>
      <vt:lpstr>Cambria</vt:lpstr>
      <vt:lpstr>EpiCentral TIDY</vt:lpstr>
      <vt:lpstr>Bronchial and nasal epithelium: are they the same?</vt:lpstr>
      <vt:lpstr> The case of allergic rhinitis and asthma: epidemiology1 </vt:lpstr>
      <vt:lpstr>The case of allergic rhinitis and asthma: burden1 </vt:lpstr>
      <vt:lpstr> The case of CRSwNP prevalence in patients with severe asthma1 </vt:lpstr>
      <vt:lpstr> The case of CRSwNP burden in patients with severe asthma1,2 </vt:lpstr>
      <vt:lpstr>Allergic rhinitis, CRSwNP and asthma are complex and heterogeneous inflammatory conditions of multiple aetiology1,2</vt:lpstr>
      <vt:lpstr> Pathobiological considerations1–5</vt:lpstr>
      <vt:lpstr> Epithelial structure and functions1–11</vt:lpstr>
      <vt:lpstr>Role of TSLP, IL-25 and IL-33 in allergic rhinitis1–4</vt:lpstr>
      <vt:lpstr>Expression of TSLP, IL-25 and IL-33 are elevated in CRSwNP1–3</vt:lpstr>
      <vt:lpstr>Expression of TSLP and IL-33 are elevated in asthma1</vt:lpstr>
      <vt:lpstr>Similar inflammatory processes are associated with both  upper and lower airways diseases1–6</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Honor Morris</dc:creator>
  <cp:keywords/>
  <dc:description/>
  <cp:lastModifiedBy>He, Jiawen</cp:lastModifiedBy>
  <cp:revision>2</cp:revision>
  <dcterms:created xsi:type="dcterms:W3CDTF">2019-06-25T14:01:35Z</dcterms:created>
  <dcterms:modified xsi:type="dcterms:W3CDTF">2025-01-07T08:52:28Z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Order">
    <vt:r8>508100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